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Lst>
  <p:notesMasterIdLst>
    <p:notesMasterId r:id="rId66"/>
  </p:notesMasterIdLst>
  <p:sldIdLst>
    <p:sldId id="364" r:id="rId2"/>
    <p:sldId id="366" r:id="rId3"/>
    <p:sldId id="256" r:id="rId4"/>
    <p:sldId id="360" r:id="rId5"/>
    <p:sldId id="363" r:id="rId6"/>
    <p:sldId id="341" r:id="rId7"/>
    <p:sldId id="259" r:id="rId8"/>
    <p:sldId id="342" r:id="rId9"/>
    <p:sldId id="258" r:id="rId10"/>
    <p:sldId id="337" r:id="rId11"/>
    <p:sldId id="399" r:id="rId12"/>
    <p:sldId id="400" r:id="rId13"/>
    <p:sldId id="332" r:id="rId14"/>
    <p:sldId id="362" r:id="rId15"/>
    <p:sldId id="401" r:id="rId16"/>
    <p:sldId id="357" r:id="rId17"/>
    <p:sldId id="299" r:id="rId18"/>
    <p:sldId id="397" r:id="rId19"/>
    <p:sldId id="365" r:id="rId20"/>
    <p:sldId id="354" r:id="rId21"/>
    <p:sldId id="361" r:id="rId22"/>
    <p:sldId id="261" r:id="rId23"/>
    <p:sldId id="402" r:id="rId24"/>
    <p:sldId id="343" r:id="rId25"/>
    <p:sldId id="278" r:id="rId26"/>
    <p:sldId id="331" r:id="rId27"/>
    <p:sldId id="279" r:id="rId28"/>
    <p:sldId id="280" r:id="rId29"/>
    <p:sldId id="281" r:id="rId30"/>
    <p:sldId id="347" r:id="rId31"/>
    <p:sldId id="283" r:id="rId32"/>
    <p:sldId id="348" r:id="rId33"/>
    <p:sldId id="349" r:id="rId34"/>
    <p:sldId id="286" r:id="rId35"/>
    <p:sldId id="350" r:id="rId36"/>
    <p:sldId id="351" r:id="rId37"/>
    <p:sldId id="289" r:id="rId38"/>
    <p:sldId id="352" r:id="rId39"/>
    <p:sldId id="274" r:id="rId40"/>
    <p:sldId id="276" r:id="rId41"/>
    <p:sldId id="272" r:id="rId42"/>
    <p:sldId id="344" r:id="rId43"/>
    <p:sldId id="291" r:id="rId44"/>
    <p:sldId id="292" r:id="rId45"/>
    <p:sldId id="345" r:id="rId46"/>
    <p:sldId id="293" r:id="rId47"/>
    <p:sldId id="296" r:id="rId48"/>
    <p:sldId id="297" r:id="rId49"/>
    <p:sldId id="298" r:id="rId50"/>
    <p:sldId id="339" r:id="rId51"/>
    <p:sldId id="300" r:id="rId52"/>
    <p:sldId id="302" r:id="rId53"/>
    <p:sldId id="384" r:id="rId54"/>
    <p:sldId id="385" r:id="rId55"/>
    <p:sldId id="370" r:id="rId56"/>
    <p:sldId id="386" r:id="rId57"/>
    <p:sldId id="398" r:id="rId58"/>
    <p:sldId id="388" r:id="rId59"/>
    <p:sldId id="389" r:id="rId60"/>
    <p:sldId id="390" r:id="rId61"/>
    <p:sldId id="391" r:id="rId62"/>
    <p:sldId id="392" r:id="rId63"/>
    <p:sldId id="395" r:id="rId64"/>
    <p:sldId id="396" r:id="rId65"/>
  </p:sldIdLst>
  <p:sldSz cx="9144000" cy="5143500" type="screen16x9"/>
  <p:notesSz cx="6858000" cy="9144000"/>
  <p:embeddedFontLst>
    <p:embeddedFont>
      <p:font typeface="Calibri" panose="020F0502020204030204" pitchFamily="34" charset="0"/>
      <p:regular r:id="rId67"/>
      <p:bold r:id="rId68"/>
      <p:italic r:id="rId69"/>
      <p:boldItalic r:id="rId70"/>
    </p:embeddedFont>
    <p:embeddedFont>
      <p:font typeface="Roboto" panose="02000000000000000000" pitchFamily="2" charset="0"/>
      <p:regular r:id="rId71"/>
      <p:bold r:id="rId72"/>
      <p:italic r:id="rId73"/>
      <p:boldItalic r:id="rId7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12" userDrawn="1">
          <p15:clr>
            <a:srgbClr val="A4A3A4"/>
          </p15:clr>
        </p15:guide>
        <p15:guide id="2" pos="5448" userDrawn="1">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7" roundtripDataSignature="AMtx7mi4BbiIxP0lcfFTXd5k/DHtZoBpB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na Lahr" initials="" lastIdx="1" clrIdx="0"/>
  <p:cmAuthor id="1" name="Umika Kumar" initials="" lastIdx="18" clrIdx="1"/>
  <p:cmAuthor id="2" name="Serena Klempin" initials="" lastIdx="7" clrIdx="2"/>
  <p:cmAuthor id="3" name="Hana Lahr" initials="HL" lastIdx="43" clrIdx="3">
    <p:extLst>
      <p:ext uri="{19B8F6BF-5375-455C-9EA6-DF929625EA0E}">
        <p15:presenceInfo xmlns:p15="http://schemas.microsoft.com/office/powerpoint/2012/main" userId="Hana Lahr" providerId="None"/>
      </p:ext>
    </p:extLst>
  </p:cmAuthor>
  <p:cmAuthor id="4" name="Kumar, Umika" initials="KU" lastIdx="69" clrIdx="4">
    <p:extLst>
      <p:ext uri="{19B8F6BF-5375-455C-9EA6-DF929625EA0E}">
        <p15:presenceInfo xmlns:p15="http://schemas.microsoft.com/office/powerpoint/2012/main" userId="S::uak2107@tc.columbia.edu::be7d926f-6ddc-4839-8356-a51f5271f2d6" providerId="AD"/>
      </p:ext>
    </p:extLst>
  </p:cmAuthor>
  <p:cmAuthor id="5" name="SKlempin" initials="S" lastIdx="48" clrIdx="5">
    <p:extLst>
      <p:ext uri="{19B8F6BF-5375-455C-9EA6-DF929625EA0E}">
        <p15:presenceInfo xmlns:p15="http://schemas.microsoft.com/office/powerpoint/2012/main" userId="SKlempin" providerId="None"/>
      </p:ext>
    </p:extLst>
  </p:cmAuthor>
  <p:cmAuthor id="6" name="Doug Slater" initials="DS" lastIdx="16" clrIdx="6">
    <p:extLst>
      <p:ext uri="{19B8F6BF-5375-455C-9EA6-DF929625EA0E}">
        <p15:presenceInfo xmlns:p15="http://schemas.microsoft.com/office/powerpoint/2012/main" userId="Doug Slat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6872"/>
    <a:srgbClr val="864F83"/>
    <a:srgbClr val="D3EB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4" autoAdjust="0"/>
    <p:restoredTop sz="81173" autoAdjust="0"/>
  </p:normalViewPr>
  <p:slideViewPr>
    <p:cSldViewPr snapToGrid="0">
      <p:cViewPr varScale="1">
        <p:scale>
          <a:sx n="176" d="100"/>
          <a:sy n="176" d="100"/>
        </p:scale>
        <p:origin x="552" y="104"/>
      </p:cViewPr>
      <p:guideLst>
        <p:guide orient="horz" pos="1212"/>
        <p:guide pos="5448"/>
      </p:guideLst>
    </p:cSldViewPr>
  </p:slideViewPr>
  <p:notesTextViewPr>
    <p:cViewPr>
      <p:scale>
        <a:sx n="1" d="1"/>
        <a:sy n="1" d="1"/>
      </p:scale>
      <p:origin x="0" y="0"/>
    </p:cViewPr>
  </p:notesTextViewPr>
  <p:sorterViewPr>
    <p:cViewPr>
      <p:scale>
        <a:sx n="1" d="1"/>
        <a:sy n="1" d="1"/>
      </p:scale>
      <p:origin x="0" y="-370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font" Target="fonts/font2.fntdata"/><Relationship Id="rId7" Type="http://schemas.openxmlformats.org/officeDocument/2006/relationships/slide" Target="slides/slide6.xml"/><Relationship Id="rId71"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74" Type="http://schemas.openxmlformats.org/officeDocument/2006/relationships/font" Target="fonts/font8.fntdata"/><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7.fntdata"/><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3.fntdata"/><Relationship Id="rId77" Type="http://customschemas.google.com/relationships/presentationmetadata" Target="meta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6.fntdata"/><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250859759933865E-2"/>
          <c:y val="5.5684103324504394E-2"/>
          <c:w val="0.69050459338348558"/>
          <c:h val="0.78317000791216496"/>
        </c:manualLayout>
      </c:layout>
      <c:barChart>
        <c:barDir val="col"/>
        <c:grouping val="percentStacked"/>
        <c:varyColors val="0"/>
        <c:ser>
          <c:idx val="0"/>
          <c:order val="0"/>
          <c:tx>
            <c:strRef>
              <c:f>Sheet1!$B$1</c:f>
              <c:strCache>
                <c:ptCount val="1"/>
                <c:pt idx="0">
                  <c:v>Completed at CC</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oboto" pitchFamily="2" charset="0"/>
                    <a:ea typeface="Roboto" pitchFamily="2"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Overall</c:v>
                </c:pt>
                <c:pt idx="1">
                  <c:v>Asian</c:v>
                </c:pt>
                <c:pt idx="2">
                  <c:v>Black</c:v>
                </c:pt>
                <c:pt idx="3">
                  <c:v>Latinx</c:v>
                </c:pt>
                <c:pt idx="4">
                  <c:v>White</c:v>
                </c:pt>
                <c:pt idx="5">
                  <c:v>Two or more races</c:v>
                </c:pt>
              </c:strCache>
            </c:strRef>
          </c:cat>
          <c:val>
            <c:numRef>
              <c:f>Sheet1!$B$2:$B$7</c:f>
              <c:numCache>
                <c:formatCode>0%</c:formatCode>
                <c:ptCount val="6"/>
                <c:pt idx="0">
                  <c:v>0.23</c:v>
                </c:pt>
                <c:pt idx="1">
                  <c:v>0.23</c:v>
                </c:pt>
                <c:pt idx="2">
                  <c:v>0.18</c:v>
                </c:pt>
                <c:pt idx="3">
                  <c:v>0.23</c:v>
                </c:pt>
                <c:pt idx="4">
                  <c:v>0.27</c:v>
                </c:pt>
                <c:pt idx="5">
                  <c:v>0.21</c:v>
                </c:pt>
              </c:numCache>
            </c:numRef>
          </c:val>
          <c:extLst>
            <c:ext xmlns:c16="http://schemas.microsoft.com/office/drawing/2014/chart" uri="{C3380CC4-5D6E-409C-BE32-E72D297353CC}">
              <c16:uniqueId val="{00000000-36BA-4911-8ABE-844FDD848434}"/>
            </c:ext>
          </c:extLst>
        </c:ser>
        <c:ser>
          <c:idx val="1"/>
          <c:order val="1"/>
          <c:tx>
            <c:strRef>
              <c:f>Sheet1!$C$1</c:f>
              <c:strCache>
                <c:ptCount val="1"/>
                <c:pt idx="0">
                  <c:v>Completed at 4 year</c:v>
                </c:pt>
              </c:strCache>
            </c:strRef>
          </c:tx>
          <c:spPr>
            <a:solidFill>
              <a:srgbClr val="19687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oboto" pitchFamily="2" charset="0"/>
                    <a:ea typeface="Roboto" pitchFamily="2"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Overall</c:v>
                </c:pt>
                <c:pt idx="1">
                  <c:v>Asian</c:v>
                </c:pt>
                <c:pt idx="2">
                  <c:v>Black</c:v>
                </c:pt>
                <c:pt idx="3">
                  <c:v>Latinx</c:v>
                </c:pt>
                <c:pt idx="4">
                  <c:v>White</c:v>
                </c:pt>
                <c:pt idx="5">
                  <c:v>Two or more races</c:v>
                </c:pt>
              </c:strCache>
            </c:strRef>
          </c:cat>
          <c:val>
            <c:numRef>
              <c:f>Sheet1!$C$2:$C$7</c:f>
              <c:numCache>
                <c:formatCode>0%</c:formatCode>
                <c:ptCount val="6"/>
                <c:pt idx="0">
                  <c:v>0.17</c:v>
                </c:pt>
                <c:pt idx="1">
                  <c:v>0.28000000000000003</c:v>
                </c:pt>
                <c:pt idx="2">
                  <c:v>0.1</c:v>
                </c:pt>
                <c:pt idx="3">
                  <c:v>0.14000000000000001</c:v>
                </c:pt>
                <c:pt idx="4">
                  <c:v>0.22</c:v>
                </c:pt>
                <c:pt idx="5">
                  <c:v>0.17</c:v>
                </c:pt>
              </c:numCache>
            </c:numRef>
          </c:val>
          <c:extLst>
            <c:ext xmlns:c16="http://schemas.microsoft.com/office/drawing/2014/chart" uri="{C3380CC4-5D6E-409C-BE32-E72D297353CC}">
              <c16:uniqueId val="{00000001-36BA-4911-8ABE-844FDD848434}"/>
            </c:ext>
          </c:extLst>
        </c:ser>
        <c:ser>
          <c:idx val="2"/>
          <c:order val="2"/>
          <c:tx>
            <c:strRef>
              <c:f>Sheet1!$D$1</c:f>
              <c:strCache>
                <c:ptCount val="1"/>
                <c:pt idx="0">
                  <c:v>Still enrolled (no credential)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oboto" pitchFamily="2" charset="0"/>
                    <a:ea typeface="Roboto" pitchFamily="2"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Overall</c:v>
                </c:pt>
                <c:pt idx="1">
                  <c:v>Asian</c:v>
                </c:pt>
                <c:pt idx="2">
                  <c:v>Black</c:v>
                </c:pt>
                <c:pt idx="3">
                  <c:v>Latinx</c:v>
                </c:pt>
                <c:pt idx="4">
                  <c:v>White</c:v>
                </c:pt>
                <c:pt idx="5">
                  <c:v>Two or more races</c:v>
                </c:pt>
              </c:strCache>
            </c:strRef>
          </c:cat>
          <c:val>
            <c:numRef>
              <c:f>Sheet1!$D$2:$D$7</c:f>
              <c:numCache>
                <c:formatCode>0%</c:formatCode>
                <c:ptCount val="6"/>
                <c:pt idx="0">
                  <c:v>0.19</c:v>
                </c:pt>
                <c:pt idx="1">
                  <c:v>0.24</c:v>
                </c:pt>
                <c:pt idx="2">
                  <c:v>0.22</c:v>
                </c:pt>
                <c:pt idx="3">
                  <c:v>0.25</c:v>
                </c:pt>
                <c:pt idx="4">
                  <c:v>0.16</c:v>
                </c:pt>
                <c:pt idx="5">
                  <c:v>0.23</c:v>
                </c:pt>
              </c:numCache>
            </c:numRef>
          </c:val>
          <c:extLst>
            <c:ext xmlns:c16="http://schemas.microsoft.com/office/drawing/2014/chart" uri="{C3380CC4-5D6E-409C-BE32-E72D297353CC}">
              <c16:uniqueId val="{00000002-36BA-4911-8ABE-844FDD848434}"/>
            </c:ext>
          </c:extLst>
        </c:ser>
        <c:ser>
          <c:idx val="3"/>
          <c:order val="3"/>
          <c:tx>
            <c:strRef>
              <c:f>Sheet1!$E$1</c:f>
              <c:strCache>
                <c:ptCount val="1"/>
                <c:pt idx="0">
                  <c:v>Not enrolled (no credential)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oboto" pitchFamily="2" charset="0"/>
                    <a:ea typeface="Roboto" pitchFamily="2"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Overall</c:v>
                </c:pt>
                <c:pt idx="1">
                  <c:v>Asian</c:v>
                </c:pt>
                <c:pt idx="2">
                  <c:v>Black</c:v>
                </c:pt>
                <c:pt idx="3">
                  <c:v>Latinx</c:v>
                </c:pt>
                <c:pt idx="4">
                  <c:v>White</c:v>
                </c:pt>
                <c:pt idx="5">
                  <c:v>Two or more races</c:v>
                </c:pt>
              </c:strCache>
            </c:strRef>
          </c:cat>
          <c:val>
            <c:numRef>
              <c:f>Sheet1!$E$2:$E$7</c:f>
              <c:numCache>
                <c:formatCode>0%</c:formatCode>
                <c:ptCount val="6"/>
                <c:pt idx="0">
                  <c:v>0.41</c:v>
                </c:pt>
                <c:pt idx="1">
                  <c:v>0.25</c:v>
                </c:pt>
                <c:pt idx="2">
                  <c:v>0.5</c:v>
                </c:pt>
                <c:pt idx="3">
                  <c:v>0.39</c:v>
                </c:pt>
                <c:pt idx="4">
                  <c:v>0.35</c:v>
                </c:pt>
                <c:pt idx="5">
                  <c:v>0.39</c:v>
                </c:pt>
              </c:numCache>
            </c:numRef>
          </c:val>
          <c:extLst>
            <c:ext xmlns:c16="http://schemas.microsoft.com/office/drawing/2014/chart" uri="{C3380CC4-5D6E-409C-BE32-E72D297353CC}">
              <c16:uniqueId val="{00000003-36BA-4911-8ABE-844FDD848434}"/>
            </c:ext>
          </c:extLst>
        </c:ser>
        <c:dLbls>
          <c:dLblPos val="ctr"/>
          <c:showLegendKey val="0"/>
          <c:showVal val="1"/>
          <c:showCatName val="0"/>
          <c:showSerName val="0"/>
          <c:showPercent val="0"/>
          <c:showBubbleSize val="0"/>
        </c:dLbls>
        <c:gapWidth val="55"/>
        <c:overlap val="100"/>
        <c:axId val="1231718735"/>
        <c:axId val="1237241903"/>
      </c:barChart>
      <c:catAx>
        <c:axId val="12317187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Roboto" pitchFamily="2" charset="0"/>
                <a:ea typeface="Roboto" pitchFamily="2" charset="0"/>
                <a:cs typeface="+mn-cs"/>
              </a:defRPr>
            </a:pPr>
            <a:endParaRPr lang="en-US"/>
          </a:p>
        </c:txPr>
        <c:crossAx val="1237241903"/>
        <c:crosses val="autoZero"/>
        <c:auto val="1"/>
        <c:lblAlgn val="ctr"/>
        <c:lblOffset val="100"/>
        <c:noMultiLvlLbl val="0"/>
      </c:catAx>
      <c:valAx>
        <c:axId val="1237241903"/>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1231718735"/>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Roboto" pitchFamily="2" charset="0"/>
              <a:ea typeface="Roboto" pitchFamily="2" charset="0"/>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250859759933865E-2"/>
          <c:y val="5.5684103324504394E-2"/>
          <c:w val="0.69050459338348558"/>
          <c:h val="0.78317000791216496"/>
        </c:manualLayout>
      </c:layout>
      <c:barChart>
        <c:barDir val="col"/>
        <c:grouping val="percentStacked"/>
        <c:varyColors val="0"/>
        <c:ser>
          <c:idx val="0"/>
          <c:order val="0"/>
          <c:tx>
            <c:strRef>
              <c:f>Sheet1!$B$1</c:f>
              <c:strCache>
                <c:ptCount val="1"/>
                <c:pt idx="0">
                  <c:v>Completed at CC</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oboto" pitchFamily="2" charset="0"/>
                    <a:ea typeface="Roboto" pitchFamily="2"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Overall</c:v>
                </c:pt>
                <c:pt idx="1">
                  <c:v>Asian</c:v>
                </c:pt>
                <c:pt idx="2">
                  <c:v>Black</c:v>
                </c:pt>
                <c:pt idx="3">
                  <c:v>Latinx</c:v>
                </c:pt>
                <c:pt idx="4">
                  <c:v>White</c:v>
                </c:pt>
                <c:pt idx="5">
                  <c:v>Two or more races</c:v>
                </c:pt>
              </c:strCache>
            </c:strRef>
          </c:cat>
          <c:val>
            <c:numRef>
              <c:f>Sheet1!$B$2:$B$7</c:f>
              <c:numCache>
                <c:formatCode>0%</c:formatCode>
                <c:ptCount val="6"/>
                <c:pt idx="0">
                  <c:v>0.23</c:v>
                </c:pt>
                <c:pt idx="1">
                  <c:v>0.23</c:v>
                </c:pt>
                <c:pt idx="2">
                  <c:v>0.18</c:v>
                </c:pt>
                <c:pt idx="3">
                  <c:v>0.23</c:v>
                </c:pt>
                <c:pt idx="4">
                  <c:v>0.27</c:v>
                </c:pt>
                <c:pt idx="5">
                  <c:v>0.21</c:v>
                </c:pt>
              </c:numCache>
            </c:numRef>
          </c:val>
          <c:extLst>
            <c:ext xmlns:c16="http://schemas.microsoft.com/office/drawing/2014/chart" uri="{C3380CC4-5D6E-409C-BE32-E72D297353CC}">
              <c16:uniqueId val="{00000000-D4D2-4AAB-9E28-B24D32A860B2}"/>
            </c:ext>
          </c:extLst>
        </c:ser>
        <c:ser>
          <c:idx val="1"/>
          <c:order val="1"/>
          <c:tx>
            <c:strRef>
              <c:f>Sheet1!$C$1</c:f>
              <c:strCache>
                <c:ptCount val="1"/>
                <c:pt idx="0">
                  <c:v>Completed at 4 year</c:v>
                </c:pt>
              </c:strCache>
            </c:strRef>
          </c:tx>
          <c:spPr>
            <a:solidFill>
              <a:srgbClr val="19687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oboto" pitchFamily="2" charset="0"/>
                    <a:ea typeface="Roboto" pitchFamily="2"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Overall</c:v>
                </c:pt>
                <c:pt idx="1">
                  <c:v>Asian</c:v>
                </c:pt>
                <c:pt idx="2">
                  <c:v>Black</c:v>
                </c:pt>
                <c:pt idx="3">
                  <c:v>Latinx</c:v>
                </c:pt>
                <c:pt idx="4">
                  <c:v>White</c:v>
                </c:pt>
                <c:pt idx="5">
                  <c:v>Two or more races</c:v>
                </c:pt>
              </c:strCache>
            </c:strRef>
          </c:cat>
          <c:val>
            <c:numRef>
              <c:f>Sheet1!$C$2:$C$7</c:f>
              <c:numCache>
                <c:formatCode>0%</c:formatCode>
                <c:ptCount val="6"/>
                <c:pt idx="0">
                  <c:v>0.17</c:v>
                </c:pt>
                <c:pt idx="1">
                  <c:v>0.28000000000000003</c:v>
                </c:pt>
                <c:pt idx="2">
                  <c:v>0.1</c:v>
                </c:pt>
                <c:pt idx="3">
                  <c:v>0.14000000000000001</c:v>
                </c:pt>
                <c:pt idx="4">
                  <c:v>0.22</c:v>
                </c:pt>
                <c:pt idx="5">
                  <c:v>0.17</c:v>
                </c:pt>
              </c:numCache>
            </c:numRef>
          </c:val>
          <c:extLst>
            <c:ext xmlns:c16="http://schemas.microsoft.com/office/drawing/2014/chart" uri="{C3380CC4-5D6E-409C-BE32-E72D297353CC}">
              <c16:uniqueId val="{00000001-D4D2-4AAB-9E28-B24D32A860B2}"/>
            </c:ext>
          </c:extLst>
        </c:ser>
        <c:ser>
          <c:idx val="2"/>
          <c:order val="2"/>
          <c:tx>
            <c:strRef>
              <c:f>Sheet1!$D$1</c:f>
              <c:strCache>
                <c:ptCount val="1"/>
                <c:pt idx="0">
                  <c:v>Still enrolled (no credential)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oboto" pitchFamily="2" charset="0"/>
                    <a:ea typeface="Roboto" pitchFamily="2"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Overall</c:v>
                </c:pt>
                <c:pt idx="1">
                  <c:v>Asian</c:v>
                </c:pt>
                <c:pt idx="2">
                  <c:v>Black</c:v>
                </c:pt>
                <c:pt idx="3">
                  <c:v>Latinx</c:v>
                </c:pt>
                <c:pt idx="4">
                  <c:v>White</c:v>
                </c:pt>
                <c:pt idx="5">
                  <c:v>Two or more races</c:v>
                </c:pt>
              </c:strCache>
            </c:strRef>
          </c:cat>
          <c:val>
            <c:numRef>
              <c:f>Sheet1!$D$2:$D$7</c:f>
              <c:numCache>
                <c:formatCode>0%</c:formatCode>
                <c:ptCount val="6"/>
                <c:pt idx="0">
                  <c:v>0.19</c:v>
                </c:pt>
                <c:pt idx="1">
                  <c:v>0.24</c:v>
                </c:pt>
                <c:pt idx="2">
                  <c:v>0.22</c:v>
                </c:pt>
                <c:pt idx="3">
                  <c:v>0.25</c:v>
                </c:pt>
                <c:pt idx="4">
                  <c:v>0.16</c:v>
                </c:pt>
                <c:pt idx="5">
                  <c:v>0.23</c:v>
                </c:pt>
              </c:numCache>
            </c:numRef>
          </c:val>
          <c:extLst>
            <c:ext xmlns:c16="http://schemas.microsoft.com/office/drawing/2014/chart" uri="{C3380CC4-5D6E-409C-BE32-E72D297353CC}">
              <c16:uniqueId val="{00000002-D4D2-4AAB-9E28-B24D32A860B2}"/>
            </c:ext>
          </c:extLst>
        </c:ser>
        <c:ser>
          <c:idx val="3"/>
          <c:order val="3"/>
          <c:tx>
            <c:strRef>
              <c:f>Sheet1!$E$1</c:f>
              <c:strCache>
                <c:ptCount val="1"/>
                <c:pt idx="0">
                  <c:v>Not enrolled (no credential)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oboto" pitchFamily="2" charset="0"/>
                    <a:ea typeface="Roboto" pitchFamily="2"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Overall</c:v>
                </c:pt>
                <c:pt idx="1">
                  <c:v>Asian</c:v>
                </c:pt>
                <c:pt idx="2">
                  <c:v>Black</c:v>
                </c:pt>
                <c:pt idx="3">
                  <c:v>Latinx</c:v>
                </c:pt>
                <c:pt idx="4">
                  <c:v>White</c:v>
                </c:pt>
                <c:pt idx="5">
                  <c:v>Two or more races</c:v>
                </c:pt>
              </c:strCache>
            </c:strRef>
          </c:cat>
          <c:val>
            <c:numRef>
              <c:f>Sheet1!$E$2:$E$7</c:f>
              <c:numCache>
                <c:formatCode>0%</c:formatCode>
                <c:ptCount val="6"/>
                <c:pt idx="0">
                  <c:v>0.41</c:v>
                </c:pt>
                <c:pt idx="1">
                  <c:v>0.25</c:v>
                </c:pt>
                <c:pt idx="2">
                  <c:v>0.5</c:v>
                </c:pt>
                <c:pt idx="3">
                  <c:v>0.39</c:v>
                </c:pt>
                <c:pt idx="4">
                  <c:v>0.35</c:v>
                </c:pt>
                <c:pt idx="5">
                  <c:v>0.39</c:v>
                </c:pt>
              </c:numCache>
            </c:numRef>
          </c:val>
          <c:extLst>
            <c:ext xmlns:c16="http://schemas.microsoft.com/office/drawing/2014/chart" uri="{C3380CC4-5D6E-409C-BE32-E72D297353CC}">
              <c16:uniqueId val="{00000003-D4D2-4AAB-9E28-B24D32A860B2}"/>
            </c:ext>
          </c:extLst>
        </c:ser>
        <c:dLbls>
          <c:dLblPos val="ctr"/>
          <c:showLegendKey val="0"/>
          <c:showVal val="1"/>
          <c:showCatName val="0"/>
          <c:showSerName val="0"/>
          <c:showPercent val="0"/>
          <c:showBubbleSize val="0"/>
        </c:dLbls>
        <c:gapWidth val="55"/>
        <c:overlap val="100"/>
        <c:axId val="1231718735"/>
        <c:axId val="1237241903"/>
      </c:barChart>
      <c:catAx>
        <c:axId val="12317187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Roboto" pitchFamily="2" charset="0"/>
                <a:ea typeface="Roboto" pitchFamily="2" charset="0"/>
                <a:cs typeface="+mn-cs"/>
              </a:defRPr>
            </a:pPr>
            <a:endParaRPr lang="en-US"/>
          </a:p>
        </c:txPr>
        <c:crossAx val="1237241903"/>
        <c:crosses val="autoZero"/>
        <c:auto val="1"/>
        <c:lblAlgn val="ctr"/>
        <c:lblOffset val="100"/>
        <c:noMultiLvlLbl val="0"/>
      </c:catAx>
      <c:valAx>
        <c:axId val="1237241903"/>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1231718735"/>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Roboto" pitchFamily="2" charset="0"/>
              <a:ea typeface="Roboto" pitchFamily="2" charset="0"/>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1" i="0" u="none" strike="noStrike" kern="1200" spc="0" baseline="0">
                <a:solidFill>
                  <a:schemeClr val="tx1"/>
                </a:solidFill>
                <a:latin typeface="Roboto" pitchFamily="2" charset="0"/>
                <a:ea typeface="Roboto" pitchFamily="2" charset="0"/>
                <a:cs typeface="+mn-cs"/>
              </a:defRPr>
            </a:pPr>
            <a:r>
              <a:rPr lang="en-US" sz="1000" b="1" dirty="0">
                <a:solidFill>
                  <a:schemeClr val="tx1"/>
                </a:solidFill>
                <a:latin typeface="Roboto" pitchFamily="2" charset="0"/>
                <a:ea typeface="Roboto" pitchFamily="2" charset="0"/>
              </a:rPr>
              <a:t>Year 2</a:t>
            </a:r>
            <a:r>
              <a:rPr lang="en-US" sz="1000" b="1" baseline="0" dirty="0">
                <a:solidFill>
                  <a:schemeClr val="tx1"/>
                </a:solidFill>
                <a:latin typeface="Roboto" pitchFamily="2" charset="0"/>
                <a:ea typeface="Roboto" pitchFamily="2" charset="0"/>
              </a:rPr>
              <a:t> r</a:t>
            </a:r>
            <a:r>
              <a:rPr lang="en-US" sz="1000" b="1" dirty="0">
                <a:solidFill>
                  <a:schemeClr val="tx1"/>
                </a:solidFill>
                <a:latin typeface="Roboto" pitchFamily="2" charset="0"/>
                <a:ea typeface="Roboto" pitchFamily="2" charset="0"/>
              </a:rPr>
              <a:t>etention rates by race/ethnicity</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Roboto" pitchFamily="2" charset="0"/>
              <a:ea typeface="Roboto" pitchFamily="2" charset="0"/>
              <a:cs typeface="+mn-cs"/>
            </a:defRPr>
          </a:pPr>
          <a:endParaRPr lang="en-US"/>
        </a:p>
      </c:txPr>
    </c:title>
    <c:autoTitleDeleted val="0"/>
    <c:plotArea>
      <c:layout/>
      <c:barChart>
        <c:barDir val="col"/>
        <c:grouping val="clustered"/>
        <c:varyColors val="0"/>
        <c:ser>
          <c:idx val="0"/>
          <c:order val="0"/>
          <c:tx>
            <c:strRef>
              <c:f>Sheet1!$B$1</c:f>
              <c:strCache>
                <c:ptCount val="1"/>
                <c:pt idx="0">
                  <c:v>National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Roboto" pitchFamily="2" charset="0"/>
                    <a:ea typeface="Roboto" pitchFamily="2" charset="0"/>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Overall</c:v>
                </c:pt>
                <c:pt idx="1">
                  <c:v>Asian</c:v>
                </c:pt>
                <c:pt idx="2">
                  <c:v>White</c:v>
                </c:pt>
                <c:pt idx="3">
                  <c:v>Black</c:v>
                </c:pt>
                <c:pt idx="4">
                  <c:v>Latinx</c:v>
                </c:pt>
              </c:strCache>
            </c:strRef>
          </c:cat>
          <c:val>
            <c:numRef>
              <c:f>Sheet1!$B$2:$B$6</c:f>
              <c:numCache>
                <c:formatCode>0%</c:formatCode>
                <c:ptCount val="5"/>
                <c:pt idx="0">
                  <c:v>0.53700000000000003</c:v>
                </c:pt>
                <c:pt idx="1">
                  <c:v>0.64100000000000001</c:v>
                </c:pt>
                <c:pt idx="2">
                  <c:v>0.55000000000000004</c:v>
                </c:pt>
                <c:pt idx="3">
                  <c:v>0.44500000000000001</c:v>
                </c:pt>
                <c:pt idx="4">
                  <c:v>0.58099999999999996</c:v>
                </c:pt>
              </c:numCache>
            </c:numRef>
          </c:val>
          <c:extLst>
            <c:ext xmlns:c16="http://schemas.microsoft.com/office/drawing/2014/chart" uri="{C3380CC4-5D6E-409C-BE32-E72D297353CC}">
              <c16:uniqueId val="{00000000-A67B-4E8E-AC81-F03A0A278F68}"/>
            </c:ext>
          </c:extLst>
        </c:ser>
        <c:ser>
          <c:idx val="1"/>
          <c:order val="1"/>
          <c:tx>
            <c:strRef>
              <c:f>Sheet1!$C$1</c:f>
              <c:strCache>
                <c:ptCount val="1"/>
                <c:pt idx="0">
                  <c:v>Your college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Overall</c:v>
                </c:pt>
                <c:pt idx="1">
                  <c:v>Asian</c:v>
                </c:pt>
                <c:pt idx="2">
                  <c:v>White</c:v>
                </c:pt>
                <c:pt idx="3">
                  <c:v>Black</c:v>
                </c:pt>
                <c:pt idx="4">
                  <c:v>Latinx</c:v>
                </c:pt>
              </c:strCache>
            </c:strRef>
          </c:cat>
          <c:val>
            <c:numRef>
              <c:f>Sheet1!$C$2:$C$6</c:f>
              <c:numCache>
                <c:formatCode>General</c:formatCode>
                <c:ptCount val="5"/>
              </c:numCache>
            </c:numRef>
          </c:val>
          <c:extLst>
            <c:ext xmlns:c16="http://schemas.microsoft.com/office/drawing/2014/chart" uri="{C3380CC4-5D6E-409C-BE32-E72D297353CC}">
              <c16:uniqueId val="{00000001-A67B-4E8E-AC81-F03A0A278F68}"/>
            </c:ext>
          </c:extLst>
        </c:ser>
        <c:dLbls>
          <c:dLblPos val="outEnd"/>
          <c:showLegendKey val="0"/>
          <c:showVal val="1"/>
          <c:showCatName val="0"/>
          <c:showSerName val="0"/>
          <c:showPercent val="0"/>
          <c:showBubbleSize val="0"/>
        </c:dLbls>
        <c:gapWidth val="219"/>
        <c:overlap val="-27"/>
        <c:axId val="362565791"/>
        <c:axId val="353522223"/>
      </c:barChart>
      <c:catAx>
        <c:axId val="3625657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Roboto" pitchFamily="2" charset="0"/>
                <a:ea typeface="Roboto" pitchFamily="2" charset="0"/>
                <a:cs typeface="+mn-cs"/>
              </a:defRPr>
            </a:pPr>
            <a:endParaRPr lang="en-US"/>
          </a:p>
        </c:txPr>
        <c:crossAx val="353522223"/>
        <c:crosses val="autoZero"/>
        <c:auto val="1"/>
        <c:lblAlgn val="ctr"/>
        <c:lblOffset val="100"/>
        <c:noMultiLvlLbl val="0"/>
      </c:catAx>
      <c:valAx>
        <c:axId val="353522223"/>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3625657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Roboto" pitchFamily="2" charset="0"/>
              <a:ea typeface="Roboto" pitchFamily="2" charset="0"/>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0.07023</cdr:x>
      <cdr:y>0.0927</cdr:y>
    </cdr:from>
    <cdr:to>
      <cdr:x>0.15977</cdr:x>
      <cdr:y>0.32691</cdr:y>
    </cdr:to>
    <cdr:sp macro="" textlink="">
      <cdr:nvSpPr>
        <cdr:cNvPr id="2" name="Oval 1">
          <a:extLst xmlns:a="http://schemas.openxmlformats.org/drawingml/2006/main">
            <a:ext uri="{FF2B5EF4-FFF2-40B4-BE49-F238E27FC236}">
              <a16:creationId xmlns:a16="http://schemas.microsoft.com/office/drawing/2014/main" id="{27AA9CC2-9204-4829-881C-496F9B32F4E1}"/>
            </a:ext>
          </a:extLst>
        </cdr:cNvPr>
        <cdr:cNvSpPr/>
      </cdr:nvSpPr>
      <cdr:spPr>
        <a:xfrm xmlns:a="http://schemas.openxmlformats.org/drawingml/2006/main">
          <a:off x="564536" y="264753"/>
          <a:ext cx="719667" cy="668867"/>
        </a:xfrm>
        <a:prstGeom xmlns:a="http://schemas.openxmlformats.org/drawingml/2006/main" prst="ellipse">
          <a:avLst/>
        </a:prstGeom>
        <a:noFill xmlns:a="http://schemas.openxmlformats.org/drawingml/2006/main"/>
        <a:ln xmlns:a="http://schemas.openxmlformats.org/drawingml/2006/main">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latin typeface="Roboto" pitchFamily="2" charset="0"/>
          </a:endParaRPr>
        </a:p>
      </cdr:txBody>
    </cdr:sp>
  </cdr:relSizeAnchor>
  <cdr:relSizeAnchor xmlns:cdr="http://schemas.openxmlformats.org/drawingml/2006/chartDrawing">
    <cdr:from>
      <cdr:x>0.06707</cdr:x>
      <cdr:y>0.31028</cdr:y>
    </cdr:from>
    <cdr:to>
      <cdr:x>0.15661</cdr:x>
      <cdr:y>0.54448</cdr:y>
    </cdr:to>
    <cdr:sp macro="" textlink="">
      <cdr:nvSpPr>
        <cdr:cNvPr id="3" name="Oval 2">
          <a:extLst xmlns:a="http://schemas.openxmlformats.org/drawingml/2006/main">
            <a:ext uri="{FF2B5EF4-FFF2-40B4-BE49-F238E27FC236}">
              <a16:creationId xmlns:a16="http://schemas.microsoft.com/office/drawing/2014/main" id="{8731E4EB-BD5F-4C67-85EA-9A9A26590C87}"/>
            </a:ext>
          </a:extLst>
        </cdr:cNvPr>
        <cdr:cNvSpPr/>
      </cdr:nvSpPr>
      <cdr:spPr>
        <a:xfrm xmlns:a="http://schemas.openxmlformats.org/drawingml/2006/main">
          <a:off x="539136" y="886123"/>
          <a:ext cx="719667" cy="668867"/>
        </a:xfrm>
        <a:prstGeom xmlns:a="http://schemas.openxmlformats.org/drawingml/2006/main" prst="ellipse">
          <a:avLst/>
        </a:prstGeom>
        <a:noFill xmlns:a="http://schemas.openxmlformats.org/drawingml/2006/main"/>
        <a:ln xmlns:a="http://schemas.openxmlformats.org/drawingml/2006/main">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latin typeface="Roboto" pitchFamily="2"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0.07023</cdr:x>
      <cdr:y>0.0927</cdr:y>
    </cdr:from>
    <cdr:to>
      <cdr:x>0.15977</cdr:x>
      <cdr:y>0.32691</cdr:y>
    </cdr:to>
    <cdr:sp macro="" textlink="">
      <cdr:nvSpPr>
        <cdr:cNvPr id="2" name="Oval 1">
          <a:extLst xmlns:a="http://schemas.openxmlformats.org/drawingml/2006/main">
            <a:ext uri="{FF2B5EF4-FFF2-40B4-BE49-F238E27FC236}">
              <a16:creationId xmlns:a16="http://schemas.microsoft.com/office/drawing/2014/main" id="{27AA9CC2-9204-4829-881C-496F9B32F4E1}"/>
            </a:ext>
          </a:extLst>
        </cdr:cNvPr>
        <cdr:cNvSpPr/>
      </cdr:nvSpPr>
      <cdr:spPr>
        <a:xfrm xmlns:a="http://schemas.openxmlformats.org/drawingml/2006/main">
          <a:off x="564536" y="264753"/>
          <a:ext cx="719667" cy="668867"/>
        </a:xfrm>
        <a:prstGeom xmlns:a="http://schemas.openxmlformats.org/drawingml/2006/main" prst="ellipse">
          <a:avLst/>
        </a:prstGeom>
        <a:noFill xmlns:a="http://schemas.openxmlformats.org/drawingml/2006/main"/>
        <a:ln xmlns:a="http://schemas.openxmlformats.org/drawingml/2006/main">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latin typeface="Roboto" pitchFamily="2" charset="0"/>
          </a:endParaRPr>
        </a:p>
      </cdr:txBody>
    </cdr:sp>
  </cdr:relSizeAnchor>
  <cdr:relSizeAnchor xmlns:cdr="http://schemas.openxmlformats.org/drawingml/2006/chartDrawing">
    <cdr:from>
      <cdr:x>0.06707</cdr:x>
      <cdr:y>0.31028</cdr:y>
    </cdr:from>
    <cdr:to>
      <cdr:x>0.15661</cdr:x>
      <cdr:y>0.54448</cdr:y>
    </cdr:to>
    <cdr:sp macro="" textlink="">
      <cdr:nvSpPr>
        <cdr:cNvPr id="3" name="Oval 2">
          <a:extLst xmlns:a="http://schemas.openxmlformats.org/drawingml/2006/main">
            <a:ext uri="{FF2B5EF4-FFF2-40B4-BE49-F238E27FC236}">
              <a16:creationId xmlns:a16="http://schemas.microsoft.com/office/drawing/2014/main" id="{8731E4EB-BD5F-4C67-85EA-9A9A26590C87}"/>
            </a:ext>
          </a:extLst>
        </cdr:cNvPr>
        <cdr:cNvSpPr/>
      </cdr:nvSpPr>
      <cdr:spPr>
        <a:xfrm xmlns:a="http://schemas.openxmlformats.org/drawingml/2006/main">
          <a:off x="539136" y="886123"/>
          <a:ext cx="719667" cy="668867"/>
        </a:xfrm>
        <a:prstGeom xmlns:a="http://schemas.openxmlformats.org/drawingml/2006/main" prst="ellipse">
          <a:avLst/>
        </a:prstGeom>
        <a:noFill xmlns:a="http://schemas.openxmlformats.org/drawingml/2006/main"/>
        <a:ln xmlns:a="http://schemas.openxmlformats.org/drawingml/2006/main">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latin typeface="Roboto" pitchFamily="2"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dirty="0"/>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Roboto" pitchFamily="2" charset="0"/>
        <a:ea typeface="Roboto"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s://www.google.com/url?q=https://ccrc.tc.columbia.edu/media/k2/attachments/redesigning-community-college-onboarding-guided-pathways-profile-alamo.pdf&amp;sa=D&amp;source=editors&amp;ust=1633386253519000&amp;usg=AOvVaw09Xo0PJx_ZV4j1w26YZTbw"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latin typeface="Roboto" pitchFamily="2" charset="0"/>
              <a:ea typeface="Roboto" pitchFamily="2" charset="0"/>
            </a:endParaRPr>
          </a:p>
        </p:txBody>
      </p:sp>
    </p:spTree>
    <p:extLst>
      <p:ext uri="{BB962C8B-B14F-4D97-AF65-F5344CB8AC3E}">
        <p14:creationId xmlns:p14="http://schemas.microsoft.com/office/powerpoint/2010/main" val="1142238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latin typeface="Roboto" pitchFamily="2" charset="0"/>
                <a:ea typeface="Roboto" pitchFamily="2" charset="0"/>
              </a:rPr>
              <a:t>[Instructions]</a:t>
            </a:r>
          </a:p>
          <a:p>
            <a:pPr marL="457200" indent="-317500"/>
            <a:r>
              <a:rPr lang="en-US" dirty="0">
                <a:latin typeface="Roboto" pitchFamily="2" charset="0"/>
                <a:ea typeface="Roboto" pitchFamily="2" charset="0"/>
              </a:rPr>
              <a:t>To add in your college’s data, calculate what percentage of students who applied to your community college in a given fall semester (we recommend fall 2019) never showed up for classes. </a:t>
            </a:r>
          </a:p>
          <a:p>
            <a:pPr marL="139700" indent="0">
              <a:buNone/>
            </a:pPr>
            <a:endParaRPr lang="en-US" dirty="0">
              <a:latin typeface="Roboto" pitchFamily="2" charset="0"/>
              <a:ea typeface="Roboto" pitchFamily="2" charset="0"/>
            </a:endParaRPr>
          </a:p>
          <a:p>
            <a:pPr marL="139700" indent="0">
              <a:buNone/>
            </a:pPr>
            <a:r>
              <a:rPr lang="en-US" dirty="0">
                <a:latin typeface="Roboto" pitchFamily="2" charset="0"/>
                <a:ea typeface="Roboto" pitchFamily="2" charset="0"/>
              </a:rPr>
              <a:t>[Speak] </a:t>
            </a:r>
          </a:p>
          <a:p>
            <a:pPr marL="457200" indent="-317500"/>
            <a:r>
              <a:rPr lang="en-US" dirty="0">
                <a:latin typeface="Roboto" pitchFamily="2" charset="0"/>
                <a:ea typeface="Roboto" pitchFamily="2" charset="0"/>
              </a:rPr>
              <a:t>We’re going to examine data across the student experience, from application through completion. </a:t>
            </a:r>
          </a:p>
          <a:p>
            <a:pPr marL="457200" indent="-317500"/>
            <a:r>
              <a:rPr lang="en-US" dirty="0">
                <a:latin typeface="Roboto" pitchFamily="2" charset="0"/>
                <a:ea typeface="Roboto" pitchFamily="2" charset="0"/>
              </a:rPr>
              <a:t>Let’s start with the application process. As you can see, our colleges loses a lot of students before classes even start. It is likely that some of these students decided to attend another institution, or delayed their enrollment in higher education altogether, but how many of these students could have been OUR students? Keep this number in mind as we talk about how to better engage students from the start a little later in this workshop. </a:t>
            </a:r>
          </a:p>
        </p:txBody>
      </p:sp>
    </p:spTree>
    <p:extLst>
      <p:ext uri="{BB962C8B-B14F-4D97-AF65-F5344CB8AC3E}">
        <p14:creationId xmlns:p14="http://schemas.microsoft.com/office/powerpoint/2010/main" val="1822132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latin typeface="Roboto" pitchFamily="2" charset="0"/>
                <a:ea typeface="Roboto" pitchFamily="2" charset="0"/>
              </a:rPr>
              <a:t>[Instructions] </a:t>
            </a:r>
          </a:p>
          <a:p>
            <a:pPr marL="171450" lvl="0" indent="-171450" algn="l" rtl="0">
              <a:spcBef>
                <a:spcPts val="0"/>
              </a:spcBef>
              <a:spcAft>
                <a:spcPts val="0"/>
              </a:spcAft>
            </a:pPr>
            <a:r>
              <a:rPr lang="en-US" dirty="0">
                <a:latin typeface="Roboto" pitchFamily="2" charset="0"/>
                <a:ea typeface="Roboto" pitchFamily="2" charset="0"/>
              </a:rPr>
              <a:t>To add the 6-year completion rate for students who first enter your community college, we recommend that you first edit the data on slide 11. To add data for students who first entered your institution to slide 11, right click on the graph, and go to “edit data.” The national data are for entering fall 2014 students. We recommend using your entering fall 2014 data as well. </a:t>
            </a:r>
          </a:p>
          <a:p>
            <a:pPr marL="171450" lvl="0" indent="-171450" algn="l" rtl="0">
              <a:spcBef>
                <a:spcPts val="0"/>
              </a:spcBef>
              <a:spcAft>
                <a:spcPts val="0"/>
              </a:spcAft>
            </a:pPr>
            <a:r>
              <a:rPr lang="en-US" dirty="0">
                <a:latin typeface="Roboto" pitchFamily="2" charset="0"/>
                <a:ea typeface="Roboto" pitchFamily="2" charset="0"/>
              </a:rPr>
              <a:t>Once you’ve edited slide 11, sum the percentage of students who completed a CC credential or a 4-year credential and add it here. </a:t>
            </a:r>
          </a:p>
          <a:p>
            <a:pPr marL="0" lvl="0" indent="0" algn="l" rtl="0">
              <a:spcBef>
                <a:spcPts val="0"/>
              </a:spcBef>
              <a:spcAft>
                <a:spcPts val="0"/>
              </a:spcAft>
              <a:buNone/>
            </a:pPr>
            <a:endParaRPr lang="en-US" dirty="0">
              <a:latin typeface="Roboto" pitchFamily="2" charset="0"/>
              <a:ea typeface="Roboto" pitchFamily="2" charset="0"/>
            </a:endParaRPr>
          </a:p>
          <a:p>
            <a:pPr marL="0" lvl="0" indent="0" algn="l" rtl="0">
              <a:spcBef>
                <a:spcPts val="0"/>
              </a:spcBef>
              <a:spcAft>
                <a:spcPts val="0"/>
              </a:spcAft>
              <a:buNone/>
            </a:pPr>
            <a:r>
              <a:rPr lang="en-US" dirty="0">
                <a:latin typeface="Roboto" pitchFamily="2" charset="0"/>
                <a:ea typeface="Roboto" pitchFamily="2" charset="0"/>
              </a:rPr>
              <a:t>[Speak – explain the data generally.]</a:t>
            </a:r>
          </a:p>
          <a:p>
            <a:pPr marL="171450" lvl="0" indent="-171450" algn="l" rtl="0">
              <a:spcBef>
                <a:spcPts val="0"/>
              </a:spcBef>
              <a:spcAft>
                <a:spcPts val="0"/>
              </a:spcAft>
            </a:pPr>
            <a:r>
              <a:rPr lang="en-US" dirty="0">
                <a:latin typeface="Roboto" pitchFamily="2" charset="0"/>
                <a:ea typeface="Roboto" pitchFamily="2" charset="0"/>
              </a:rPr>
              <a:t>Now let’s jump to the other end of the student experience: completion. </a:t>
            </a:r>
          </a:p>
          <a:p>
            <a:pPr marL="171450" lvl="0" indent="-171450" algn="l" rtl="0">
              <a:spcBef>
                <a:spcPts val="0"/>
              </a:spcBef>
              <a:spcAft>
                <a:spcPts val="0"/>
              </a:spcAft>
            </a:pPr>
            <a:r>
              <a:rPr lang="en-US" dirty="0">
                <a:latin typeface="Roboto" pitchFamily="2" charset="0"/>
                <a:ea typeface="Roboto" pitchFamily="2" charset="0"/>
              </a:rPr>
              <a:t>Of </a:t>
            </a:r>
            <a:r>
              <a:rPr lang="en-US" dirty="0">
                <a:solidFill>
                  <a:srgbClr val="FF0000"/>
                </a:solidFill>
                <a:latin typeface="Roboto" pitchFamily="2" charset="0"/>
                <a:ea typeface="Roboto" pitchFamily="2" charset="0"/>
              </a:rPr>
              <a:t>the students who enroll nationally, about 40</a:t>
            </a:r>
            <a:r>
              <a:rPr lang="en-US" dirty="0">
                <a:latin typeface="Roboto" pitchFamily="2" charset="0"/>
                <a:ea typeface="Roboto" pitchFamily="2" charset="0"/>
              </a:rPr>
              <a:t>% of students who entered community colleges in fall 2014 completed any degree or credential (at a 2- or 4-year institution) 6 years later.</a:t>
            </a:r>
          </a:p>
          <a:p>
            <a:pPr marL="171450" lvl="0" indent="-171450" algn="l" rtl="0">
              <a:spcBef>
                <a:spcPts val="0"/>
              </a:spcBef>
              <a:spcAft>
                <a:spcPts val="0"/>
              </a:spcAft>
            </a:pPr>
            <a:r>
              <a:rPr lang="en-US" dirty="0">
                <a:latin typeface="Roboto" pitchFamily="2" charset="0"/>
                <a:ea typeface="Roboto" pitchFamily="2" charset="0"/>
              </a:rPr>
              <a:t>Include some commentary about the 6-year outcomes for students who started at your institution. </a:t>
            </a:r>
          </a:p>
        </p:txBody>
      </p:sp>
    </p:spTree>
    <p:extLst>
      <p:ext uri="{BB962C8B-B14F-4D97-AF65-F5344CB8AC3E}">
        <p14:creationId xmlns:p14="http://schemas.microsoft.com/office/powerpoint/2010/main" val="1324581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latin typeface="Roboto" pitchFamily="2" charset="0"/>
                <a:ea typeface="Roboto" pitchFamily="2" charset="0"/>
              </a:rPr>
              <a:t>[Speak]</a:t>
            </a:r>
          </a:p>
          <a:p>
            <a:pPr marL="457200" indent="-317500"/>
            <a:r>
              <a:rPr lang="en-US" dirty="0">
                <a:latin typeface="Roboto" pitchFamily="2" charset="0"/>
                <a:ea typeface="Roboto" pitchFamily="2" charset="0"/>
              </a:rPr>
              <a:t>Here are national data showing the highest 6-year outcomes for students who entered community colleges in fall 2014. </a:t>
            </a:r>
          </a:p>
          <a:p>
            <a:pPr marL="457200" indent="-317500"/>
            <a:r>
              <a:rPr lang="en-US" dirty="0">
                <a:latin typeface="Roboto" pitchFamily="2" charset="0"/>
                <a:ea typeface="Roboto" pitchFamily="2" charset="0"/>
              </a:rPr>
              <a:t>Starting with the left-hand bar graph, you can see that 23% of students completed a CC credential within 6 years and 17% completed a 4-year degree. [NOTE: this is where the 40% in the previous slide comes from.]</a:t>
            </a:r>
          </a:p>
          <a:p>
            <a:pPr marL="457200" indent="-317500"/>
            <a:r>
              <a:rPr lang="en-US" dirty="0">
                <a:latin typeface="Roboto" pitchFamily="2" charset="0"/>
                <a:ea typeface="Roboto" pitchFamily="2" charset="0"/>
              </a:rPr>
              <a:t>Main point #1: 41% of students who entered community colleges in fall 2014 never completed any credential (at a CC or 4-year institution) 6 years after enrollment. Note that this number is 50% for Black students. </a:t>
            </a:r>
          </a:p>
          <a:p>
            <a:pPr marL="457200" indent="-317500"/>
            <a:r>
              <a:rPr lang="en-US" dirty="0">
                <a:latin typeface="Roboto" pitchFamily="2" charset="0"/>
                <a:ea typeface="Roboto" pitchFamily="2" charset="0"/>
              </a:rPr>
              <a:t>Main point #2: 19% of students who entered community colleges in fall 2014 are still enrolled but have completed no credentials (at a CC or 4-year institution) 6 years later. It is likely that these students have accumulated a lot of credits, and they have spent at least 6 years taking classes, but have no credential. </a:t>
            </a:r>
          </a:p>
        </p:txBody>
      </p:sp>
    </p:spTree>
    <p:extLst>
      <p:ext uri="{BB962C8B-B14F-4D97-AF65-F5344CB8AC3E}">
        <p14:creationId xmlns:p14="http://schemas.microsoft.com/office/powerpoint/2010/main" val="1274368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
        <p:cNvGrpSpPr/>
        <p:nvPr/>
      </p:nvGrpSpPr>
      <p:grpSpPr>
        <a:xfrm>
          <a:off x="0" y="0"/>
          <a:ext cx="0" cy="0"/>
          <a:chOff x="0" y="0"/>
          <a:chExt cx="0" cy="0"/>
        </a:xfrm>
      </p:grpSpPr>
      <p:sp>
        <p:nvSpPr>
          <p:cNvPr id="671" name="Google Shape;671;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None/>
            </a:pPr>
            <a:r>
              <a:rPr lang="en-US" dirty="0">
                <a:latin typeface="Roboto" pitchFamily="2" charset="0"/>
                <a:ea typeface="Roboto" pitchFamily="2" charset="0"/>
              </a:rPr>
              <a:t>[Instructions] </a:t>
            </a:r>
          </a:p>
          <a:p>
            <a:pPr marL="457200" indent="-317500"/>
            <a:r>
              <a:rPr lang="en-US" dirty="0">
                <a:highlight>
                  <a:srgbClr val="FFFF00"/>
                </a:highlight>
                <a:latin typeface="Roboto" pitchFamily="2" charset="0"/>
                <a:ea typeface="Roboto" pitchFamily="2" charset="0"/>
              </a:rPr>
              <a:t>Use data from the National Student Clearinghouse to edit this slide. We recommend using data for students who entered your college in fall 2014 and then where these students are 6 years later. What percentage completed a credential at your (or another) community college? What percentage completed a 4-year degree? What percentage are still enrolled in any higher education institution? And what percentage are no longer enrolled anywhere and never completed any credential?</a:t>
            </a:r>
          </a:p>
          <a:p>
            <a:pPr marL="457200" indent="-317500"/>
            <a:r>
              <a:rPr lang="en-US" dirty="0">
                <a:highlight>
                  <a:srgbClr val="FFFF00"/>
                </a:highlight>
                <a:latin typeface="Roboto" pitchFamily="2" charset="0"/>
                <a:ea typeface="Roboto" pitchFamily="2" charset="0"/>
              </a:rPr>
              <a:t>You can edit the data by right-clicking on the graph and clicking “edit data.” Then enter your college’s data. The bar graphs should automatically update.  </a:t>
            </a:r>
          </a:p>
          <a:p>
            <a:pPr marL="139700" indent="0">
              <a:buNone/>
            </a:pPr>
            <a:endParaRPr lang="en-US" dirty="0">
              <a:highlight>
                <a:srgbClr val="FFFF00"/>
              </a:highlight>
              <a:latin typeface="Roboto" pitchFamily="2" charset="0"/>
              <a:ea typeface="Roboto" pitchFamily="2" charset="0"/>
            </a:endParaRPr>
          </a:p>
          <a:p>
            <a:pPr marL="139700" indent="0">
              <a:buNone/>
            </a:pPr>
            <a:r>
              <a:rPr lang="en-US" dirty="0">
                <a:highlight>
                  <a:srgbClr val="FFFF00"/>
                </a:highlight>
                <a:latin typeface="Roboto" pitchFamily="2" charset="0"/>
                <a:ea typeface="Roboto" pitchFamily="2" charset="0"/>
              </a:rPr>
              <a:t>[Speak]</a:t>
            </a:r>
          </a:p>
          <a:p>
            <a:pPr marL="457200" indent="-317500"/>
            <a:r>
              <a:rPr lang="en-US" dirty="0">
                <a:highlight>
                  <a:srgbClr val="FFFF00"/>
                </a:highlight>
                <a:latin typeface="Roboto" pitchFamily="2" charset="0"/>
                <a:ea typeface="Roboto" pitchFamily="2" charset="0"/>
              </a:rPr>
              <a:t>[You’ll want to tailor your message about this slide based on what you observe in the data.]</a:t>
            </a:r>
          </a:p>
          <a:p>
            <a:pPr marL="457200" indent="-317500"/>
            <a:r>
              <a:rPr lang="en-US" dirty="0">
                <a:highlight>
                  <a:srgbClr val="FFFF00"/>
                </a:highlight>
                <a:latin typeface="Roboto" pitchFamily="2" charset="0"/>
                <a:ea typeface="Roboto" pitchFamily="2" charset="0"/>
              </a:rPr>
              <a:t>[We recommend that you start with the “overall” findings. What percentage of students are in each outcome category?]</a:t>
            </a:r>
          </a:p>
          <a:p>
            <a:pPr marL="457200" indent="-317500"/>
            <a:r>
              <a:rPr lang="en-US" dirty="0">
                <a:highlight>
                  <a:srgbClr val="FFFF00"/>
                </a:highlight>
                <a:latin typeface="Roboto" pitchFamily="2" charset="0"/>
                <a:ea typeface="Roboto" pitchFamily="2" charset="0"/>
              </a:rPr>
              <a:t>[When you disaggregate the outcomes by race, do any findings really stand out that you want to highlight? What do these data say about equity gaps at your institution?]</a:t>
            </a:r>
          </a:p>
        </p:txBody>
      </p:sp>
      <p:sp>
        <p:nvSpPr>
          <p:cNvPr id="672" name="Google Shape;672;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01045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latin typeface="Roboto" pitchFamily="2" charset="0"/>
                <a:ea typeface="Roboto" pitchFamily="2" charset="0"/>
              </a:rPr>
              <a:t>[Instructions]</a:t>
            </a:r>
          </a:p>
          <a:p>
            <a:pPr marL="457200" indent="-317500"/>
            <a:r>
              <a:rPr lang="en-US" dirty="0">
                <a:latin typeface="Roboto" pitchFamily="2" charset="0"/>
                <a:ea typeface="Roboto" pitchFamily="2" charset="0"/>
              </a:rPr>
              <a:t>The national data here comes from a report from National Student Clearinghouse Research Center about the fall 2018 cohort. </a:t>
            </a:r>
          </a:p>
          <a:p>
            <a:pPr marL="457200" indent="-317500"/>
            <a:r>
              <a:rPr lang="en-US" dirty="0">
                <a:latin typeface="Roboto" pitchFamily="2" charset="0"/>
                <a:ea typeface="Roboto" pitchFamily="2" charset="0"/>
              </a:rPr>
              <a:t>We recommend that you calculate your fall-to-fall retention for the same cohort (fall 2018) for first-time-in-college students. If you’d like, you could examine differences in retention rates for first-time full-time and first-time, part-time students. </a:t>
            </a:r>
          </a:p>
          <a:p>
            <a:pPr marL="139700" indent="0">
              <a:buNone/>
            </a:pPr>
            <a:endParaRPr lang="en-US" dirty="0">
              <a:latin typeface="Roboto" pitchFamily="2" charset="0"/>
              <a:ea typeface="Roboto" pitchFamily="2" charset="0"/>
            </a:endParaRPr>
          </a:p>
          <a:p>
            <a:pPr marL="139700" indent="0">
              <a:buNone/>
            </a:pPr>
            <a:r>
              <a:rPr lang="en-US" dirty="0">
                <a:latin typeface="Roboto" pitchFamily="2" charset="0"/>
                <a:ea typeface="Roboto" pitchFamily="2" charset="0"/>
              </a:rPr>
              <a:t>[Speak] </a:t>
            </a:r>
          </a:p>
          <a:p>
            <a:pPr marL="457200" indent="-317500"/>
            <a:r>
              <a:rPr lang="en-US" dirty="0">
                <a:latin typeface="Roboto" pitchFamily="2" charset="0"/>
                <a:ea typeface="Roboto" pitchFamily="2" charset="0"/>
              </a:rPr>
              <a:t>Community colleges nationally lose nearly half of their students by the start of the students’ second year. </a:t>
            </a:r>
          </a:p>
          <a:p>
            <a:pPr marL="457200" indent="-317500"/>
            <a:r>
              <a:rPr lang="en-US" dirty="0">
                <a:latin typeface="Roboto" pitchFamily="2" charset="0"/>
                <a:ea typeface="Roboto" pitchFamily="2" charset="0"/>
              </a:rPr>
              <a:t>[Add in commentary/observations about your institution’s fall to fall retention rates.]</a:t>
            </a:r>
          </a:p>
          <a:p>
            <a:pPr marL="457200" indent="-317500"/>
            <a:r>
              <a:rPr lang="en-US" dirty="0">
                <a:latin typeface="Roboto" pitchFamily="2" charset="0"/>
                <a:ea typeface="Roboto" pitchFamily="2" charset="0"/>
              </a:rPr>
              <a:t>What does this tell us about how well we are serving students and helping them achieve their goals?</a:t>
            </a:r>
          </a:p>
          <a:p>
            <a:pPr marL="139700" indent="0">
              <a:buNone/>
            </a:pPr>
            <a:endParaRPr lang="en-US" dirty="0">
              <a:latin typeface="Roboto" pitchFamily="2" charset="0"/>
              <a:ea typeface="Roboto" pitchFamily="2" charset="0"/>
            </a:endParaRPr>
          </a:p>
        </p:txBody>
      </p:sp>
    </p:spTree>
    <p:extLst>
      <p:ext uri="{BB962C8B-B14F-4D97-AF65-F5344CB8AC3E}">
        <p14:creationId xmlns:p14="http://schemas.microsoft.com/office/powerpoint/2010/main" val="547566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latin typeface="Roboto" pitchFamily="2" charset="0"/>
                <a:ea typeface="Roboto" pitchFamily="2" charset="0"/>
              </a:rPr>
              <a:t>[Instructions]</a:t>
            </a:r>
          </a:p>
          <a:p>
            <a:pPr marL="457200" indent="-317500"/>
            <a:r>
              <a:rPr lang="en-US" dirty="0">
                <a:latin typeface="Roboto" pitchFamily="2" charset="0"/>
                <a:ea typeface="Roboto" pitchFamily="2" charset="0"/>
              </a:rPr>
              <a:t>This bar graph includes space for you to add your college’s data so that it appears next to the national data. </a:t>
            </a:r>
          </a:p>
          <a:p>
            <a:pPr marL="457200" indent="-317500"/>
            <a:r>
              <a:rPr lang="en-US" dirty="0">
                <a:latin typeface="Roboto" pitchFamily="2" charset="0"/>
                <a:ea typeface="Roboto" pitchFamily="2" charset="0"/>
              </a:rPr>
              <a:t>To add your data to this slide so that it appears in a separate column next to the national data, right click on the graph, and go to “edit data.” The national data are for entering fall 2018 students. We recommend using your fall 2018 data as well. </a:t>
            </a:r>
          </a:p>
          <a:p>
            <a:pPr marL="139700" indent="0">
              <a:buNone/>
            </a:pPr>
            <a:endParaRPr lang="en-US" dirty="0">
              <a:latin typeface="Roboto" pitchFamily="2" charset="0"/>
              <a:ea typeface="Roboto" pitchFamily="2" charset="0"/>
            </a:endParaRP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Roboto" pitchFamily="2" charset="0"/>
                <a:ea typeface="Roboto" pitchFamily="2" charset="0"/>
              </a:rPr>
              <a:t>[Speak]</a:t>
            </a:r>
          </a:p>
          <a:p>
            <a:pPr marL="457200" marR="0" lvl="0" indent="-317500" algn="l" defTabSz="914400" rtl="0" eaLnBrk="1" fontAlgn="auto" latinLnBrk="0" hangingPunct="1">
              <a:lnSpc>
                <a:spcPct val="100000"/>
              </a:lnSpc>
              <a:spcBef>
                <a:spcPts val="0"/>
              </a:spcBef>
              <a:spcAft>
                <a:spcPts val="0"/>
              </a:spcAft>
              <a:buClr>
                <a:srgbClr val="000000"/>
              </a:buClr>
              <a:buSzPts val="1400"/>
              <a:tabLst/>
              <a:defRPr/>
            </a:pPr>
            <a:r>
              <a:rPr lang="en-US" dirty="0">
                <a:latin typeface="Roboto" pitchFamily="2" charset="0"/>
                <a:ea typeface="Roboto" pitchFamily="2" charset="0"/>
              </a:rPr>
              <a:t>[Explain that this chart shows fall-to-fall retention rates for first-year students nationally (in blue) and for your college (in orange).]</a:t>
            </a:r>
          </a:p>
          <a:p>
            <a:pPr marL="457200" marR="0" lvl="0" indent="-317500" algn="l" defTabSz="914400" rtl="0" eaLnBrk="1" fontAlgn="auto" latinLnBrk="0" hangingPunct="1">
              <a:lnSpc>
                <a:spcPct val="100000"/>
              </a:lnSpc>
              <a:spcBef>
                <a:spcPts val="0"/>
              </a:spcBef>
              <a:spcAft>
                <a:spcPts val="0"/>
              </a:spcAft>
              <a:buClr>
                <a:srgbClr val="000000"/>
              </a:buClr>
              <a:buSzPts val="1400"/>
              <a:tabLst/>
              <a:defRPr/>
            </a:pPr>
            <a:r>
              <a:rPr lang="en-US" dirty="0">
                <a:latin typeface="Roboto" pitchFamily="2" charset="0"/>
                <a:ea typeface="Roboto" pitchFamily="2" charset="0"/>
              </a:rPr>
              <a:t>[Make the point that reimagining onboarding (which will likely take a full year) will ideally help to improve these numbers because students will feel more engaged, have a sense of purpose, and feel a sense of belonging to the college community.]</a:t>
            </a:r>
          </a:p>
        </p:txBody>
      </p:sp>
    </p:spTree>
    <p:extLst>
      <p:ext uri="{BB962C8B-B14F-4D97-AF65-F5344CB8AC3E}">
        <p14:creationId xmlns:p14="http://schemas.microsoft.com/office/powerpoint/2010/main" val="1586333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8"/>
        <p:cNvGrpSpPr/>
        <p:nvPr/>
      </p:nvGrpSpPr>
      <p:grpSpPr>
        <a:xfrm>
          <a:off x="0" y="0"/>
          <a:ext cx="0" cy="0"/>
          <a:chOff x="0" y="0"/>
          <a:chExt cx="0" cy="0"/>
        </a:xfrm>
      </p:grpSpPr>
      <p:sp>
        <p:nvSpPr>
          <p:cNvPr id="659" name="Google Shape;659;gdd8d5cf0a5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Roboto" pitchFamily="2" charset="0"/>
                <a:ea typeface="Roboto" pitchFamily="2" charset="0"/>
              </a:rPr>
              <a:t>NOTE: This slide is optional. If it’s helpful to show some national enrollment trends, please feel free to use it. On the next slide, you’ll be adding in your college’s enrollment data. </a:t>
            </a:r>
          </a:p>
          <a:p>
            <a:pPr marL="0" lvl="0" indent="0" algn="l" rtl="0">
              <a:spcBef>
                <a:spcPts val="0"/>
              </a:spcBef>
              <a:spcAft>
                <a:spcPts val="0"/>
              </a:spcAft>
              <a:buNone/>
            </a:pPr>
            <a:endParaRPr lang="en-US" dirty="0">
              <a:latin typeface="Roboto" pitchFamily="2" charset="0"/>
              <a:ea typeface="Roboto" pitchFamily="2" charset="0"/>
            </a:endParaRPr>
          </a:p>
          <a:p>
            <a:pPr marL="0" lvl="0" indent="0" algn="l" rtl="0">
              <a:spcBef>
                <a:spcPts val="0"/>
              </a:spcBef>
              <a:spcAft>
                <a:spcPts val="0"/>
              </a:spcAft>
              <a:buNone/>
            </a:pPr>
            <a:r>
              <a:rPr lang="en-US" dirty="0">
                <a:latin typeface="Roboto" pitchFamily="2" charset="0"/>
                <a:ea typeface="Roboto" pitchFamily="2" charset="0"/>
              </a:rPr>
              <a:t>[Speak – make this main point]</a:t>
            </a:r>
          </a:p>
          <a:p>
            <a:pPr marL="171450" lvl="0" indent="-171450" algn="l" rtl="0">
              <a:spcBef>
                <a:spcPts val="0"/>
              </a:spcBef>
              <a:spcAft>
                <a:spcPts val="0"/>
              </a:spcAft>
            </a:pPr>
            <a:r>
              <a:rPr lang="en-US" dirty="0">
                <a:latin typeface="Roboto" pitchFamily="2" charset="0"/>
                <a:ea typeface="Roboto" pitchFamily="2" charset="0"/>
              </a:rPr>
              <a:t>Examining enrollment trends in conjunction with retention rates underscores the need to increase retention. Community colleges can no longer count on a steady supply of new students to replace the students who leave before completing.</a:t>
            </a:r>
          </a:p>
          <a:p>
            <a:pPr marL="171450" lvl="0" indent="-171450" algn="l" rtl="0">
              <a:spcBef>
                <a:spcPts val="0"/>
              </a:spcBef>
              <a:spcAft>
                <a:spcPts val="0"/>
              </a:spcAft>
            </a:pPr>
            <a:r>
              <a:rPr lang="en-US" dirty="0">
                <a:latin typeface="Roboto" pitchFamily="2" charset="0"/>
                <a:ea typeface="Roboto" pitchFamily="2" charset="0"/>
              </a:rPr>
              <a:t>Fewer students are enrolling in community colleges, and they are losing market share to public 4-years. </a:t>
            </a:r>
          </a:p>
          <a:p>
            <a:pPr marL="171450" lvl="0" indent="-171450" algn="l" rtl="0">
              <a:spcBef>
                <a:spcPts val="0"/>
              </a:spcBef>
              <a:spcAft>
                <a:spcPts val="0"/>
              </a:spcAft>
            </a:pPr>
            <a:r>
              <a:rPr lang="en-US" dirty="0">
                <a:latin typeface="Roboto" pitchFamily="2" charset="0"/>
                <a:ea typeface="Roboto" pitchFamily="2" charset="0"/>
              </a:rPr>
              <a:t>Community colleges can and should do a better job of helping students see a path through community colleges and into 4-year institutions.</a:t>
            </a:r>
          </a:p>
          <a:p>
            <a:pPr marL="171450" lvl="0" indent="-171450" algn="l" rtl="0">
              <a:spcBef>
                <a:spcPts val="0"/>
              </a:spcBef>
              <a:spcAft>
                <a:spcPts val="0"/>
              </a:spcAft>
            </a:pPr>
            <a:r>
              <a:rPr lang="en-US" dirty="0">
                <a:latin typeface="Roboto" pitchFamily="2" charset="0"/>
                <a:ea typeface="Roboto" pitchFamily="2" charset="0"/>
              </a:rPr>
              <a:t>However, relying solely on enrolling new community college students alone every semester is not a sound business strategy for the college – colleges need to focus on increasing retention rates as well.</a:t>
            </a:r>
          </a:p>
          <a:p>
            <a:pPr marL="0" lvl="0" indent="0" algn="l" rtl="0">
              <a:spcBef>
                <a:spcPts val="0"/>
              </a:spcBef>
              <a:spcAft>
                <a:spcPts val="0"/>
              </a:spcAft>
              <a:buNone/>
            </a:pPr>
            <a:endParaRPr lang="en-US" dirty="0">
              <a:latin typeface="Roboto" pitchFamily="2" charset="0"/>
              <a:ea typeface="Roboto" pitchFamily="2"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latin typeface="Roboto" pitchFamily="2" charset="0"/>
                <a:ea typeface="Roboto" pitchFamily="2" charset="0"/>
              </a:rPr>
              <a:t>Source: https://</a:t>
            </a:r>
            <a:r>
              <a:rPr lang="en-US" sz="1100" dirty="0" err="1">
                <a:latin typeface="Roboto" pitchFamily="2" charset="0"/>
                <a:ea typeface="Roboto" pitchFamily="2" charset="0"/>
              </a:rPr>
              <a:t>public.tableau.com</a:t>
            </a:r>
            <a:r>
              <a:rPr lang="en-US" sz="1100" dirty="0">
                <a:latin typeface="Roboto" pitchFamily="2" charset="0"/>
                <a:ea typeface="Roboto" pitchFamily="2" charset="0"/>
              </a:rPr>
              <a:t>/profile/</a:t>
            </a:r>
            <a:r>
              <a:rPr lang="en-US" sz="1100" dirty="0" err="1">
                <a:latin typeface="Roboto" pitchFamily="2" charset="0"/>
                <a:ea typeface="Roboto" pitchFamily="2" charset="0"/>
              </a:rPr>
              <a:t>john.fink</a:t>
            </a:r>
            <a:r>
              <a:rPr lang="en-US" sz="1100" dirty="0">
                <a:latin typeface="Roboto" pitchFamily="2" charset="0"/>
                <a:ea typeface="Roboto" pitchFamily="2" charset="0"/>
              </a:rPr>
              <a:t>#!/</a:t>
            </a:r>
            <a:r>
              <a:rPr lang="en-US" sz="1100" dirty="0" err="1">
                <a:latin typeface="Roboto" pitchFamily="2" charset="0"/>
                <a:ea typeface="Roboto" pitchFamily="2" charset="0"/>
              </a:rPr>
              <a:t>vizhome</a:t>
            </a:r>
            <a:r>
              <a:rPr lang="en-US" sz="1100" dirty="0">
                <a:latin typeface="Roboto" pitchFamily="2" charset="0"/>
                <a:ea typeface="Roboto" pitchFamily="2" charset="0"/>
              </a:rPr>
              <a:t>/</a:t>
            </a:r>
            <a:r>
              <a:rPr lang="en-US" sz="1100" dirty="0" err="1">
                <a:latin typeface="Roboto" pitchFamily="2" charset="0"/>
                <a:ea typeface="Roboto" pitchFamily="2" charset="0"/>
              </a:rPr>
              <a:t>UndergraduateEnrollmentTrendsbySector</a:t>
            </a:r>
            <a:r>
              <a:rPr lang="en-US" sz="1100" dirty="0">
                <a:latin typeface="Roboto" pitchFamily="2" charset="0"/>
                <a:ea typeface="Roboto" pitchFamily="2" charset="0"/>
              </a:rPr>
              <a:t>/Summary</a:t>
            </a:r>
            <a:endParaRPr lang="en-US" sz="1400" dirty="0">
              <a:latin typeface="Roboto" pitchFamily="2" charset="0"/>
              <a:ea typeface="Roboto" pitchFamily="2" charset="0"/>
            </a:endParaRPr>
          </a:p>
        </p:txBody>
      </p:sp>
      <p:sp>
        <p:nvSpPr>
          <p:cNvPr id="660" name="Google Shape;660;gdd8d5cf0a5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8"/>
        <p:cNvGrpSpPr/>
        <p:nvPr/>
      </p:nvGrpSpPr>
      <p:grpSpPr>
        <a:xfrm>
          <a:off x="0" y="0"/>
          <a:ext cx="0" cy="0"/>
          <a:chOff x="0" y="0"/>
          <a:chExt cx="0" cy="0"/>
        </a:xfrm>
      </p:grpSpPr>
      <p:sp>
        <p:nvSpPr>
          <p:cNvPr id="659" name="Google Shape;659;gdd8d5cf0a5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Roboto" pitchFamily="2" charset="0"/>
                <a:ea typeface="Roboto" pitchFamily="2" charset="0"/>
              </a:rPr>
              <a:t>NOTE: This slide is optional. If it’s helpful to show some national enrollment trends, please feel free to use it. On the next slide, you’ll be adding in your college’s enrollment data. </a:t>
            </a:r>
          </a:p>
          <a:p>
            <a:pPr marL="0" lvl="0" indent="0" algn="l" rtl="0">
              <a:spcBef>
                <a:spcPts val="0"/>
              </a:spcBef>
              <a:spcAft>
                <a:spcPts val="0"/>
              </a:spcAft>
              <a:buNone/>
            </a:pPr>
            <a:endParaRPr lang="en-US" dirty="0">
              <a:latin typeface="Roboto" pitchFamily="2" charset="0"/>
              <a:ea typeface="Roboto" pitchFamily="2" charset="0"/>
            </a:endParaRPr>
          </a:p>
          <a:p>
            <a:pPr marL="0" lvl="0" indent="0" algn="l" rtl="0">
              <a:spcBef>
                <a:spcPts val="0"/>
              </a:spcBef>
              <a:spcAft>
                <a:spcPts val="0"/>
              </a:spcAft>
              <a:buNone/>
            </a:pPr>
            <a:r>
              <a:rPr lang="en-US" dirty="0">
                <a:latin typeface="Roboto" pitchFamily="2" charset="0"/>
                <a:ea typeface="Roboto" pitchFamily="2" charset="0"/>
              </a:rPr>
              <a:t>[Speak – make this main point]</a:t>
            </a:r>
          </a:p>
          <a:p>
            <a:pPr marL="171450" lvl="0" indent="-171450" algn="l" rtl="0">
              <a:spcBef>
                <a:spcPts val="0"/>
              </a:spcBef>
              <a:spcAft>
                <a:spcPts val="0"/>
              </a:spcAft>
            </a:pPr>
            <a:r>
              <a:rPr lang="en-US" dirty="0">
                <a:latin typeface="Roboto" pitchFamily="2" charset="0"/>
                <a:ea typeface="Roboto" pitchFamily="2" charset="0"/>
              </a:rPr>
              <a:t>Examining enrollment trends in conjunction with retention rates underscores the need to increase retention. Community colleges can no longer count on a steady supply of new students to replace the students who leave before completing.</a:t>
            </a:r>
          </a:p>
          <a:p>
            <a:pPr marL="171450" lvl="0" indent="-171450" algn="l" rtl="0">
              <a:spcBef>
                <a:spcPts val="0"/>
              </a:spcBef>
              <a:spcAft>
                <a:spcPts val="0"/>
              </a:spcAft>
            </a:pPr>
            <a:r>
              <a:rPr lang="en-US" dirty="0">
                <a:latin typeface="Roboto" pitchFamily="2" charset="0"/>
                <a:ea typeface="Roboto" pitchFamily="2" charset="0"/>
              </a:rPr>
              <a:t>Fewer students are enrolling in community colleges, and they are losing market share to public 4-years. </a:t>
            </a:r>
          </a:p>
          <a:p>
            <a:pPr marL="171450" lvl="0" indent="-171450" algn="l" rtl="0">
              <a:spcBef>
                <a:spcPts val="0"/>
              </a:spcBef>
              <a:spcAft>
                <a:spcPts val="0"/>
              </a:spcAft>
            </a:pPr>
            <a:r>
              <a:rPr lang="en-US" dirty="0">
                <a:latin typeface="Roboto" pitchFamily="2" charset="0"/>
                <a:ea typeface="Roboto" pitchFamily="2" charset="0"/>
              </a:rPr>
              <a:t>Community colleges can and should do a better job of helping students see a path through community colleges and into 4-year institutions.</a:t>
            </a:r>
          </a:p>
          <a:p>
            <a:pPr marL="171450" lvl="0" indent="-171450" algn="l" rtl="0">
              <a:spcBef>
                <a:spcPts val="0"/>
              </a:spcBef>
              <a:spcAft>
                <a:spcPts val="0"/>
              </a:spcAft>
            </a:pPr>
            <a:r>
              <a:rPr lang="en-US" dirty="0">
                <a:latin typeface="Roboto" pitchFamily="2" charset="0"/>
                <a:ea typeface="Roboto" pitchFamily="2" charset="0"/>
              </a:rPr>
              <a:t>However, relying solely on enrolling new community college students alone every semester is not a sound business strategy for the college – colleges need to focus on increasing retention rates as well.</a:t>
            </a:r>
          </a:p>
          <a:p>
            <a:pPr marL="0" lvl="0" indent="0" algn="l" rtl="0">
              <a:spcBef>
                <a:spcPts val="0"/>
              </a:spcBef>
              <a:spcAft>
                <a:spcPts val="0"/>
              </a:spcAft>
              <a:buNone/>
            </a:pPr>
            <a:endParaRPr lang="en-US" dirty="0">
              <a:latin typeface="Roboto" pitchFamily="2" charset="0"/>
              <a:ea typeface="Roboto" pitchFamily="2"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latin typeface="Roboto" pitchFamily="2" charset="0"/>
                <a:ea typeface="Roboto" pitchFamily="2" charset="0"/>
              </a:rPr>
              <a:t>Source: https://</a:t>
            </a:r>
            <a:r>
              <a:rPr lang="en-US" sz="1100" dirty="0" err="1">
                <a:latin typeface="Roboto" pitchFamily="2" charset="0"/>
                <a:ea typeface="Roboto" pitchFamily="2" charset="0"/>
              </a:rPr>
              <a:t>public.tableau.com</a:t>
            </a:r>
            <a:r>
              <a:rPr lang="en-US" sz="1100" dirty="0">
                <a:latin typeface="Roboto" pitchFamily="2" charset="0"/>
                <a:ea typeface="Roboto" pitchFamily="2" charset="0"/>
              </a:rPr>
              <a:t>/profile/</a:t>
            </a:r>
            <a:r>
              <a:rPr lang="en-US" sz="1100" dirty="0" err="1">
                <a:latin typeface="Roboto" pitchFamily="2" charset="0"/>
                <a:ea typeface="Roboto" pitchFamily="2" charset="0"/>
              </a:rPr>
              <a:t>john.fink</a:t>
            </a:r>
            <a:r>
              <a:rPr lang="en-US" sz="1100" dirty="0">
                <a:latin typeface="Roboto" pitchFamily="2" charset="0"/>
                <a:ea typeface="Roboto" pitchFamily="2" charset="0"/>
              </a:rPr>
              <a:t>#!/</a:t>
            </a:r>
            <a:r>
              <a:rPr lang="en-US" sz="1100" dirty="0" err="1">
                <a:latin typeface="Roboto" pitchFamily="2" charset="0"/>
                <a:ea typeface="Roboto" pitchFamily="2" charset="0"/>
              </a:rPr>
              <a:t>vizhome</a:t>
            </a:r>
            <a:r>
              <a:rPr lang="en-US" sz="1100" dirty="0">
                <a:latin typeface="Roboto" pitchFamily="2" charset="0"/>
                <a:ea typeface="Roboto" pitchFamily="2" charset="0"/>
              </a:rPr>
              <a:t>/</a:t>
            </a:r>
            <a:r>
              <a:rPr lang="en-US" sz="1100" dirty="0" err="1">
                <a:latin typeface="Roboto" pitchFamily="2" charset="0"/>
                <a:ea typeface="Roboto" pitchFamily="2" charset="0"/>
              </a:rPr>
              <a:t>UndergraduateEnrollmentTrendsbySector</a:t>
            </a:r>
            <a:r>
              <a:rPr lang="en-US" sz="1100" dirty="0">
                <a:latin typeface="Roboto" pitchFamily="2" charset="0"/>
                <a:ea typeface="Roboto" pitchFamily="2" charset="0"/>
              </a:rPr>
              <a:t>/Summary</a:t>
            </a:r>
            <a:endParaRPr lang="en-US" sz="1400" dirty="0">
              <a:latin typeface="Roboto" pitchFamily="2" charset="0"/>
              <a:ea typeface="Roboto" pitchFamily="2" charset="0"/>
            </a:endParaRPr>
          </a:p>
        </p:txBody>
      </p:sp>
      <p:sp>
        <p:nvSpPr>
          <p:cNvPr id="660" name="Google Shape;660;gdd8d5cf0a5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6319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
        <p:cNvGrpSpPr/>
        <p:nvPr/>
      </p:nvGrpSpPr>
      <p:grpSpPr>
        <a:xfrm>
          <a:off x="0" y="0"/>
          <a:ext cx="0" cy="0"/>
          <a:chOff x="0" y="0"/>
          <a:chExt cx="0" cy="0"/>
        </a:xfrm>
      </p:grpSpPr>
      <p:sp>
        <p:nvSpPr>
          <p:cNvPr id="671" name="Google Shape;671;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Roboto" pitchFamily="2" charset="0"/>
                <a:ea typeface="Roboto" pitchFamily="2" charset="0"/>
              </a:rPr>
              <a:t>[Instructions]</a:t>
            </a:r>
          </a:p>
          <a:p>
            <a:pPr marL="171450" lvl="0" indent="-171450" algn="l" rtl="0">
              <a:spcBef>
                <a:spcPts val="0"/>
              </a:spcBef>
              <a:spcAft>
                <a:spcPts val="0"/>
              </a:spcAft>
            </a:pPr>
            <a:r>
              <a:rPr lang="en-US" dirty="0">
                <a:latin typeface="Roboto" pitchFamily="2" charset="0"/>
                <a:ea typeface="Roboto" pitchFamily="2" charset="0"/>
              </a:rPr>
              <a:t>Use this Tableau (which uses IPEDS data) to add data about your college: </a:t>
            </a:r>
            <a:r>
              <a:rPr lang="fr-FR" sz="1100" dirty="0">
                <a:latin typeface="Roboto" pitchFamily="2" charset="0"/>
                <a:ea typeface="Roboto" pitchFamily="2" charset="0"/>
              </a:rPr>
              <a:t>https://public.tableau.com/profile/john.fink#!/vizhome/UndergraduateEnrollmentTrendsbySector/Summary</a:t>
            </a:r>
          </a:p>
          <a:p>
            <a:pPr marL="171450" lvl="0" indent="-171450" algn="l" rtl="0">
              <a:spcBef>
                <a:spcPts val="0"/>
              </a:spcBef>
              <a:spcAft>
                <a:spcPts val="0"/>
              </a:spcAft>
            </a:pPr>
            <a:r>
              <a:rPr lang="fr-FR" sz="1100" dirty="0">
                <a:latin typeface="Roboto" pitchFamily="2" charset="0"/>
                <a:ea typeface="Roboto" pitchFamily="2" charset="0"/>
              </a:rPr>
              <a:t>First, use the drop-down </a:t>
            </a:r>
            <a:r>
              <a:rPr lang="fr-FR" sz="1100" dirty="0" err="1">
                <a:latin typeface="Roboto" pitchFamily="2" charset="0"/>
                <a:ea typeface="Roboto" pitchFamily="2" charset="0"/>
              </a:rPr>
              <a:t>list</a:t>
            </a:r>
            <a:r>
              <a:rPr lang="fr-FR" sz="1100" dirty="0">
                <a:latin typeface="Roboto" pitchFamily="2" charset="0"/>
                <a:ea typeface="Roboto" pitchFamily="2" charset="0"/>
              </a:rPr>
              <a:t> </a:t>
            </a:r>
            <a:r>
              <a:rPr lang="fr-FR" sz="1100" dirty="0" err="1">
                <a:latin typeface="Roboto" pitchFamily="2" charset="0"/>
                <a:ea typeface="Roboto" pitchFamily="2" charset="0"/>
              </a:rPr>
              <a:t>under</a:t>
            </a:r>
            <a:r>
              <a:rPr lang="fr-FR" sz="1100" dirty="0">
                <a:latin typeface="Roboto" pitchFamily="2" charset="0"/>
                <a:ea typeface="Roboto" pitchFamily="2" charset="0"/>
              </a:rPr>
              <a:t> Select a State/</a:t>
            </a:r>
            <a:r>
              <a:rPr lang="fr-FR" sz="1100" dirty="0" err="1">
                <a:latin typeface="Roboto" pitchFamily="2" charset="0"/>
                <a:ea typeface="Roboto" pitchFamily="2" charset="0"/>
              </a:rPr>
              <a:t>Territory</a:t>
            </a:r>
            <a:r>
              <a:rPr lang="fr-FR" sz="1100" dirty="0">
                <a:latin typeface="Roboto" pitchFamily="2" charset="0"/>
                <a:ea typeface="Roboto" pitchFamily="2" charset="0"/>
              </a:rPr>
              <a:t> to select your state. Then use the second drop-down </a:t>
            </a:r>
            <a:r>
              <a:rPr lang="fr-FR" sz="1100" dirty="0" err="1">
                <a:latin typeface="Roboto" pitchFamily="2" charset="0"/>
                <a:ea typeface="Roboto" pitchFamily="2" charset="0"/>
              </a:rPr>
              <a:t>list</a:t>
            </a:r>
            <a:r>
              <a:rPr lang="fr-FR" sz="1100" dirty="0">
                <a:latin typeface="Roboto" pitchFamily="2" charset="0"/>
                <a:ea typeface="Roboto" pitchFamily="2" charset="0"/>
              </a:rPr>
              <a:t> to select your </a:t>
            </a:r>
            <a:r>
              <a:rPr lang="fr-FR" sz="1100" dirty="0" err="1">
                <a:latin typeface="Roboto" pitchFamily="2" charset="0"/>
                <a:ea typeface="Roboto" pitchFamily="2" charset="0"/>
              </a:rPr>
              <a:t>college</a:t>
            </a:r>
            <a:r>
              <a:rPr lang="fr-FR" sz="1100" dirty="0">
                <a:latin typeface="Roboto" pitchFamily="2" charset="0"/>
                <a:ea typeface="Roboto" pitchFamily="2" charset="0"/>
              </a:rPr>
              <a:t>. </a:t>
            </a:r>
          </a:p>
          <a:p>
            <a:pPr marL="171450" lvl="0" indent="-171450" algn="l" rtl="0">
              <a:spcBef>
                <a:spcPts val="0"/>
              </a:spcBef>
              <a:spcAft>
                <a:spcPts val="0"/>
              </a:spcAft>
            </a:pPr>
            <a:r>
              <a:rPr lang="fr-FR" sz="1100" dirty="0">
                <a:latin typeface="Roboto" pitchFamily="2" charset="0"/>
                <a:ea typeface="Roboto" pitchFamily="2" charset="0"/>
              </a:rPr>
              <a:t>You </a:t>
            </a:r>
            <a:r>
              <a:rPr lang="fr-FR" sz="1100" dirty="0" err="1">
                <a:latin typeface="Roboto" pitchFamily="2" charset="0"/>
                <a:ea typeface="Roboto" pitchFamily="2" charset="0"/>
              </a:rPr>
              <a:t>can</a:t>
            </a:r>
            <a:r>
              <a:rPr lang="fr-FR" sz="1100" dirty="0">
                <a:latin typeface="Roboto" pitchFamily="2" charset="0"/>
                <a:ea typeface="Roboto" pitchFamily="2" charset="0"/>
              </a:rPr>
              <a:t> </a:t>
            </a:r>
            <a:r>
              <a:rPr lang="fr-FR" sz="1100" dirty="0" err="1">
                <a:latin typeface="Roboto" pitchFamily="2" charset="0"/>
                <a:ea typeface="Roboto" pitchFamily="2" charset="0"/>
              </a:rPr>
              <a:t>take</a:t>
            </a:r>
            <a:r>
              <a:rPr lang="fr-FR" sz="1100" dirty="0">
                <a:latin typeface="Roboto" pitchFamily="2" charset="0"/>
                <a:ea typeface="Roboto" pitchFamily="2" charset="0"/>
              </a:rPr>
              <a:t> a </a:t>
            </a:r>
            <a:r>
              <a:rPr lang="fr-FR" sz="1100" dirty="0" err="1">
                <a:latin typeface="Roboto" pitchFamily="2" charset="0"/>
                <a:ea typeface="Roboto" pitchFamily="2" charset="0"/>
              </a:rPr>
              <a:t>screen</a:t>
            </a:r>
            <a:r>
              <a:rPr lang="fr-FR" sz="1100" dirty="0">
                <a:latin typeface="Roboto" pitchFamily="2" charset="0"/>
                <a:ea typeface="Roboto" pitchFamily="2" charset="0"/>
              </a:rPr>
              <a:t> </a:t>
            </a:r>
            <a:r>
              <a:rPr lang="fr-FR" sz="1100" dirty="0" err="1">
                <a:latin typeface="Roboto" pitchFamily="2" charset="0"/>
                <a:ea typeface="Roboto" pitchFamily="2" charset="0"/>
              </a:rPr>
              <a:t>shot</a:t>
            </a:r>
            <a:r>
              <a:rPr lang="fr-FR" sz="1100" dirty="0">
                <a:latin typeface="Roboto" pitchFamily="2" charset="0"/>
                <a:ea typeface="Roboto" pitchFamily="2" charset="0"/>
              </a:rPr>
              <a:t> of your data and then paste it into this slide. </a:t>
            </a:r>
          </a:p>
          <a:p>
            <a:pPr marL="0" lvl="0" indent="0" algn="l" rtl="0">
              <a:spcBef>
                <a:spcPts val="0"/>
              </a:spcBef>
              <a:spcAft>
                <a:spcPts val="0"/>
              </a:spcAft>
              <a:buNone/>
            </a:pPr>
            <a:endParaRPr lang="en-US" dirty="0">
              <a:latin typeface="Roboto" pitchFamily="2" charset="0"/>
              <a:ea typeface="Roboto" pitchFamily="2" charset="0"/>
            </a:endParaRPr>
          </a:p>
          <a:p>
            <a:pPr marL="0" lvl="0" indent="0" algn="l" rtl="0">
              <a:spcBef>
                <a:spcPts val="0"/>
              </a:spcBef>
              <a:spcAft>
                <a:spcPts val="0"/>
              </a:spcAft>
              <a:buNone/>
            </a:pPr>
            <a:r>
              <a:rPr lang="en-US" dirty="0">
                <a:latin typeface="Roboto" pitchFamily="2" charset="0"/>
                <a:ea typeface="Roboto" pitchFamily="2" charset="0"/>
              </a:rPr>
              <a:t>[Speak]</a:t>
            </a:r>
          </a:p>
          <a:p>
            <a:pPr marL="171450" lvl="0" indent="-171450" algn="l" rtl="0">
              <a:spcBef>
                <a:spcPts val="0"/>
              </a:spcBef>
              <a:spcAft>
                <a:spcPts val="0"/>
              </a:spcAft>
            </a:pPr>
            <a:r>
              <a:rPr lang="en-US" dirty="0">
                <a:latin typeface="Roboto" pitchFamily="2" charset="0"/>
                <a:ea typeface="Roboto" pitchFamily="2" charset="0"/>
              </a:rPr>
              <a:t>Nationally, enrollments have been declining since 2012. They have gone down among 18-24 year </a:t>
            </a:r>
            <a:r>
              <a:rPr lang="en-US" dirty="0" err="1">
                <a:latin typeface="Roboto" pitchFamily="2" charset="0"/>
                <a:ea typeface="Roboto" pitchFamily="2" charset="0"/>
              </a:rPr>
              <a:t>olds</a:t>
            </a:r>
            <a:r>
              <a:rPr lang="en-US" dirty="0">
                <a:latin typeface="Roboto" pitchFamily="2" charset="0"/>
                <a:ea typeface="Roboto" pitchFamily="2" charset="0"/>
              </a:rPr>
              <a:t> at the same time that enrollment among this age group has increased at public 4-year institutions</a:t>
            </a:r>
          </a:p>
          <a:p>
            <a:pPr marL="171450" lvl="0" indent="-171450" algn="l" rtl="0">
              <a:spcBef>
                <a:spcPts val="0"/>
              </a:spcBef>
              <a:spcAft>
                <a:spcPts val="0"/>
              </a:spcAft>
            </a:pPr>
            <a:r>
              <a:rPr lang="en-US" dirty="0">
                <a:latin typeface="Roboto" pitchFamily="2" charset="0"/>
                <a:ea typeface="Roboto" pitchFamily="2" charset="0"/>
              </a:rPr>
              <a:t>Nationally, adult enrollments have also been steeply declining since the Great Recession. At the same time, however, enrollments among students under 18 – dual enrollment students – has greatly increased</a:t>
            </a:r>
          </a:p>
          <a:p>
            <a:pPr marL="171450" lvl="0" indent="-171450" algn="l" rtl="0">
              <a:spcBef>
                <a:spcPts val="0"/>
              </a:spcBef>
              <a:spcAft>
                <a:spcPts val="0"/>
              </a:spcAft>
            </a:pPr>
            <a:r>
              <a:rPr lang="en-US" dirty="0">
                <a:latin typeface="Roboto" pitchFamily="2" charset="0"/>
                <a:ea typeface="Roboto" pitchFamily="2" charset="0"/>
              </a:rPr>
              <a:t>[Include some commentary about your institution’s enrollment patterns.]</a:t>
            </a:r>
          </a:p>
          <a:p>
            <a:pPr marL="171450" lvl="0" indent="-171450" algn="l" rtl="0">
              <a:spcBef>
                <a:spcPts val="0"/>
              </a:spcBef>
              <a:spcAft>
                <a:spcPts val="0"/>
              </a:spcAft>
            </a:pPr>
            <a:r>
              <a:rPr lang="en-US" dirty="0">
                <a:latin typeface="Roboto" pitchFamily="2" charset="0"/>
                <a:ea typeface="Roboto" pitchFamily="2" charset="0"/>
              </a:rPr>
              <a:t>[Optional: Add another slide that includes data on enrollments by race as well.]</a:t>
            </a:r>
          </a:p>
          <a:p>
            <a:pPr marL="0" lvl="0" indent="0" algn="l" rtl="0">
              <a:spcBef>
                <a:spcPts val="0"/>
              </a:spcBef>
              <a:spcAft>
                <a:spcPts val="0"/>
              </a:spcAft>
              <a:buNone/>
            </a:pPr>
            <a:endParaRPr lang="en-US" dirty="0">
              <a:latin typeface="Roboto" pitchFamily="2" charset="0"/>
              <a:ea typeface="Roboto" pitchFamily="2" charset="0"/>
            </a:endParaRPr>
          </a:p>
        </p:txBody>
      </p:sp>
      <p:sp>
        <p:nvSpPr>
          <p:cNvPr id="672" name="Google Shape;672;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249845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da0b1f4bd8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 name="Google Shape;103;gda0b1f4bd8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200" dirty="0">
                <a:solidFill>
                  <a:schemeClr val="dk1"/>
                </a:solidFill>
                <a:latin typeface="Roboto" pitchFamily="2" charset="0"/>
                <a:ea typeface="Roboto" pitchFamily="2" charset="0"/>
              </a:rPr>
              <a:t>[Speak]</a:t>
            </a:r>
          </a:p>
          <a:p>
            <a:pPr marL="0" lvl="0" indent="0" algn="l" rtl="0">
              <a:lnSpc>
                <a:spcPct val="100000"/>
              </a:lnSpc>
              <a:spcBef>
                <a:spcPts val="0"/>
              </a:spcBef>
              <a:spcAft>
                <a:spcPts val="0"/>
              </a:spcAft>
              <a:buSzPts val="1400"/>
              <a:buNone/>
            </a:pPr>
            <a:endParaRPr lang="en-US" sz="1200" dirty="0">
              <a:solidFill>
                <a:schemeClr val="dk1"/>
              </a:solidFill>
              <a:latin typeface="Roboto" pitchFamily="2" charset="0"/>
              <a:ea typeface="Roboto" pitchFamily="2" charset="0"/>
            </a:endParaRPr>
          </a:p>
          <a:p>
            <a:pPr marL="0" lvl="0" indent="0" algn="l" rtl="0">
              <a:lnSpc>
                <a:spcPct val="100000"/>
              </a:lnSpc>
              <a:spcBef>
                <a:spcPts val="0"/>
              </a:spcBef>
              <a:spcAft>
                <a:spcPts val="0"/>
              </a:spcAft>
              <a:buSzPts val="1400"/>
              <a:buNone/>
            </a:pPr>
            <a:r>
              <a:rPr lang="en-US" sz="1200" dirty="0">
                <a:solidFill>
                  <a:schemeClr val="dk1"/>
                </a:solidFill>
                <a:latin typeface="Roboto" pitchFamily="2" charset="0"/>
                <a:ea typeface="Roboto" pitchFamily="2" charset="0"/>
              </a:rPr>
              <a:t>[Make the point on the slide.]</a:t>
            </a:r>
          </a:p>
        </p:txBody>
      </p:sp>
    </p:spTree>
    <p:extLst>
      <p:ext uri="{BB962C8B-B14F-4D97-AF65-F5344CB8AC3E}">
        <p14:creationId xmlns:p14="http://schemas.microsoft.com/office/powerpoint/2010/main" val="284617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latin typeface="Roboto" pitchFamily="2" charset="0"/>
              <a:ea typeface="Roboto" pitchFamily="2" charset="0"/>
            </a:endParaRPr>
          </a:p>
        </p:txBody>
      </p:sp>
    </p:spTree>
    <p:extLst>
      <p:ext uri="{BB962C8B-B14F-4D97-AF65-F5344CB8AC3E}">
        <p14:creationId xmlns:p14="http://schemas.microsoft.com/office/powerpoint/2010/main" val="21280288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e2af898ab8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ge2af898ab8_0_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[Instructions]</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We recommend that for the fall 2019 semester,  you calculate the percentage of your students enrolled in AA/general studies/liberal arts, dual enrollment, and noncredit/non-degree students. We recommend pulling data from the fall 2019 cohort since fall 2020 data are possibly skewed by the Covid-19 pandemic. You could also use fall 2021 data if it is available. </a:t>
            </a:r>
          </a:p>
          <a:p>
            <a:pPr marL="0" lvl="0" indent="0" algn="l" rtl="0">
              <a:lnSpc>
                <a:spcPct val="100000"/>
              </a:lnSpc>
              <a:spcBef>
                <a:spcPts val="0"/>
              </a:spcBef>
              <a:spcAft>
                <a:spcPts val="0"/>
              </a:spcAft>
              <a:buSzPts val="1400"/>
              <a:buNone/>
            </a:pPr>
            <a:endParaRPr lang="en-US" dirty="0">
              <a:latin typeface="Roboto" pitchFamily="2" charset="0"/>
              <a:ea typeface="Roboto" pitchFamily="2" charset="0"/>
            </a:endParaRPr>
          </a:p>
          <a:p>
            <a:pPr marL="0" lvl="0" indent="0" algn="l" rtl="0">
              <a:lnSpc>
                <a:spcPct val="100000"/>
              </a:lnSpc>
              <a:spcBef>
                <a:spcPts val="0"/>
              </a:spcBef>
              <a:spcAft>
                <a:spcPts val="0"/>
              </a:spcAft>
              <a:buSzPts val="1400"/>
              <a:buNone/>
            </a:pPr>
            <a:r>
              <a:rPr lang="en-US" dirty="0">
                <a:latin typeface="Roboto" pitchFamily="2" charset="0"/>
                <a:ea typeface="Roboto" pitchFamily="2" charset="0"/>
              </a:rPr>
              <a:t>[Speak]</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dirty="0">
                <a:latin typeface="Roboto" pitchFamily="2" charset="0"/>
                <a:ea typeface="Roboto" pitchFamily="2" charset="0"/>
              </a:rPr>
              <a:t>[Refer back to the definition of programs of study. A program of study prepares students for transfer in a major or entry into the workforce.]</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[Explain that a general Associate of Arts, General Studies, or (in some cases) Liberal Arts degrees are not programs because they do not prepare students for entering the workforce or transferring in a major.]</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This is how many students at our college are not enrolled in a specific program. While there is a small percentage of these students who do not aim to graduate from our college, many or most of them DO aim to earn a degree or certificate with us. But we are not providing them the opportunities to work toward that goal.</a:t>
            </a:r>
          </a:p>
          <a:p>
            <a:pPr marL="0" lvl="0" indent="0" algn="l" rtl="0">
              <a:lnSpc>
                <a:spcPct val="100000"/>
              </a:lnSpc>
              <a:spcBef>
                <a:spcPts val="0"/>
              </a:spcBef>
              <a:spcAft>
                <a:spcPts val="0"/>
              </a:spcAft>
              <a:buSzPts val="1400"/>
              <a:buNone/>
            </a:pPr>
            <a:endParaRPr lang="en-US" dirty="0">
              <a:latin typeface="Roboto" pitchFamily="2" charset="0"/>
              <a:ea typeface="Roboto" pitchFamily="2" charset="0"/>
            </a:endParaRPr>
          </a:p>
          <a:p>
            <a:pPr marL="0" lvl="0" indent="0" algn="l" rtl="0">
              <a:lnSpc>
                <a:spcPct val="100000"/>
              </a:lnSpc>
              <a:spcBef>
                <a:spcPts val="0"/>
              </a:spcBef>
              <a:spcAft>
                <a:spcPts val="0"/>
              </a:spcAft>
              <a:buSzPts val="1400"/>
              <a:buNone/>
            </a:pPr>
            <a:r>
              <a:rPr lang="en-US" dirty="0">
                <a:latin typeface="Roboto" pitchFamily="2" charset="0"/>
                <a:ea typeface="Roboto" pitchFamily="2" charset="0"/>
              </a:rPr>
              <a:t>[Thought questions to choose from; pick the question(s) that most relate to your college and its goals.]</a:t>
            </a:r>
          </a:p>
          <a:p>
            <a:r>
              <a:rPr lang="en-US" sz="1100" u="none" strike="noStrike" cap="none" dirty="0">
                <a:solidFill>
                  <a:srgbClr val="000000"/>
                </a:solidFill>
                <a:effectLst/>
                <a:latin typeface="Roboto" pitchFamily="2" charset="0"/>
                <a:ea typeface="Roboto" pitchFamily="2" charset="0"/>
                <a:sym typeface="Arial"/>
              </a:rPr>
              <a:t>Do we know what kinds of goals our students in AA / Liberal Arts / General Studies have? Do they have a clear plan or are they actually just undecided?</a:t>
            </a:r>
          </a:p>
          <a:p>
            <a:r>
              <a:rPr lang="en-US" sz="1100" u="none" strike="noStrike" cap="none" dirty="0">
                <a:solidFill>
                  <a:srgbClr val="000000"/>
                </a:solidFill>
                <a:effectLst/>
                <a:latin typeface="Roboto" pitchFamily="2" charset="0"/>
                <a:ea typeface="Roboto" pitchFamily="2" charset="0"/>
                <a:sym typeface="Arial"/>
              </a:rPr>
              <a:t>How many of our dual enrollment courses directly connect to a program at our college? How can we partner with high schools to strengthen the path from high school to college and increase the number of dual enrollment students who choose our college after high school?</a:t>
            </a:r>
          </a:p>
          <a:p>
            <a:r>
              <a:rPr lang="en-US" sz="1100" u="none" strike="noStrike" cap="none" dirty="0">
                <a:solidFill>
                  <a:srgbClr val="000000"/>
                </a:solidFill>
                <a:effectLst/>
                <a:latin typeface="Roboto" pitchFamily="2" charset="0"/>
                <a:ea typeface="Roboto" pitchFamily="2" charset="0"/>
                <a:sym typeface="Arial"/>
              </a:rPr>
              <a:t>What opportunities exist for non-credit students to learn about how their coursework relates to college programs?</a:t>
            </a:r>
            <a:br>
              <a:rPr lang="en-US" sz="1100" u="none" strike="noStrike" cap="none" dirty="0">
                <a:solidFill>
                  <a:srgbClr val="000000"/>
                </a:solidFill>
                <a:effectLst/>
                <a:latin typeface="Roboto" pitchFamily="2" charset="0"/>
                <a:ea typeface="Roboto" pitchFamily="2" charset="0"/>
                <a:sym typeface="Arial"/>
              </a:rPr>
            </a:br>
            <a:endParaRPr lang="en-US" sz="1100" u="none" strike="noStrike" cap="none" dirty="0">
              <a:solidFill>
                <a:srgbClr val="000000"/>
              </a:solidFill>
              <a:effectLst/>
              <a:latin typeface="Roboto" pitchFamily="2" charset="0"/>
              <a:ea typeface="Roboto" pitchFamily="2" charset="0"/>
              <a:sym typeface="Arial"/>
            </a:endParaRPr>
          </a:p>
          <a:p>
            <a:pPr marL="0" lvl="0" indent="0" algn="l" rtl="0">
              <a:lnSpc>
                <a:spcPct val="100000"/>
              </a:lnSpc>
              <a:spcBef>
                <a:spcPts val="0"/>
              </a:spcBef>
              <a:spcAft>
                <a:spcPts val="0"/>
              </a:spcAft>
              <a:buSzPts val="1400"/>
              <a:buNone/>
            </a:pPr>
            <a:endParaRPr lang="en-US" dirty="0">
              <a:latin typeface="Roboto" pitchFamily="2" charset="0"/>
              <a:ea typeface="Roboto" pitchFamily="2"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da0b1f4bd8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 name="Google Shape;103;gda0b1f4bd8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lang="en-US" sz="1200" dirty="0">
              <a:solidFill>
                <a:schemeClr val="dk1"/>
              </a:solidFill>
              <a:latin typeface="Roboto" pitchFamily="2" charset="0"/>
              <a:ea typeface="Roboto" pitchFamily="2" charset="0"/>
            </a:endParaRPr>
          </a:p>
        </p:txBody>
      </p:sp>
    </p:spTree>
    <p:extLst>
      <p:ext uri="{BB962C8B-B14F-4D97-AF65-F5344CB8AC3E}">
        <p14:creationId xmlns:p14="http://schemas.microsoft.com/office/powerpoint/2010/main" val="16527168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latin typeface="Roboto" pitchFamily="2" charset="0"/>
              <a:ea typeface="Roboto" pitchFamily="2" charset="0"/>
            </a:endParaRPr>
          </a:p>
        </p:txBody>
      </p:sp>
    </p:spTree>
    <p:extLst>
      <p:ext uri="{BB962C8B-B14F-4D97-AF65-F5344CB8AC3E}">
        <p14:creationId xmlns:p14="http://schemas.microsoft.com/office/powerpoint/2010/main" val="1810230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e667b4d184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4" name="Google Shape;254;ge667b4d184_3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46050" marR="0" lvl="0" indent="0" algn="l" rtl="0">
              <a:lnSpc>
                <a:spcPct val="100000"/>
              </a:lnSpc>
              <a:spcBef>
                <a:spcPts val="0"/>
              </a:spcBef>
              <a:spcAft>
                <a:spcPts val="0"/>
              </a:spcAft>
              <a:buClr>
                <a:schemeClr val="dk1"/>
              </a:buClr>
              <a:buSzPts val="1300"/>
              <a:buFont typeface="Calibri"/>
              <a:buNone/>
            </a:pPr>
            <a:r>
              <a:rPr lang="en-US" sz="1300" dirty="0">
                <a:solidFill>
                  <a:schemeClr val="dk1"/>
                </a:solidFill>
                <a:latin typeface="Calibri"/>
                <a:ea typeface="Calibri"/>
                <a:cs typeface="Calibri"/>
                <a:sym typeface="Calibri"/>
              </a:rPr>
              <a:t>[Speak]</a:t>
            </a:r>
          </a:p>
          <a:p>
            <a:pPr marL="457200" marR="0" lvl="0" indent="-311150" algn="l" rtl="0">
              <a:lnSpc>
                <a:spcPct val="100000"/>
              </a:lnSpc>
              <a:spcBef>
                <a:spcPts val="0"/>
              </a:spcBef>
              <a:spcAft>
                <a:spcPts val="0"/>
              </a:spcAft>
              <a:buClr>
                <a:schemeClr val="dk1"/>
              </a:buClr>
              <a:buSzPts val="1300"/>
              <a:buFont typeface="Calibri"/>
              <a:buChar char="●"/>
            </a:pPr>
            <a:r>
              <a:rPr lang="en-US" sz="1300" dirty="0">
                <a:solidFill>
                  <a:schemeClr val="dk1"/>
                </a:solidFill>
                <a:latin typeface="Calibri"/>
                <a:ea typeface="Calibri"/>
                <a:cs typeface="Calibri"/>
                <a:sym typeface="Calibri"/>
              </a:rPr>
              <a:t>In order to ensure we’re serving our students, we need them to engage in programs.</a:t>
            </a:r>
          </a:p>
          <a:p>
            <a:pPr marL="457200" marR="0" lvl="0" indent="-311150" algn="l" rtl="0">
              <a:lnSpc>
                <a:spcPct val="100000"/>
              </a:lnSpc>
              <a:spcBef>
                <a:spcPts val="0"/>
              </a:spcBef>
              <a:spcAft>
                <a:spcPts val="0"/>
              </a:spcAft>
              <a:buClr>
                <a:schemeClr val="dk1"/>
              </a:buClr>
              <a:buSzPts val="1300"/>
              <a:buFont typeface="Calibri"/>
              <a:buChar char="●"/>
            </a:pPr>
            <a:r>
              <a:rPr lang="en-US" sz="1300" dirty="0">
                <a:solidFill>
                  <a:schemeClr val="dk1"/>
                </a:solidFill>
                <a:latin typeface="Calibri"/>
                <a:ea typeface="Calibri"/>
                <a:cs typeface="Calibri"/>
                <a:sym typeface="Calibri"/>
              </a:rPr>
              <a:t>The Ask-Connect-Inspire-Plan (ACIP) model provides a framework for redesigning onboarding by engaging students in programs. </a:t>
            </a:r>
            <a:endParaRPr sz="1300" dirty="0">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US" sz="1300" dirty="0">
                <a:solidFill>
                  <a:schemeClr val="dk1"/>
                </a:solidFill>
                <a:latin typeface="Calibri"/>
                <a:ea typeface="Calibri"/>
                <a:cs typeface="Calibri"/>
                <a:sym typeface="Calibri"/>
              </a:rPr>
              <a:t>Connecting students to a program of study that interests and inspires them and provides a clear path from education to a career is crucial for improving retention and completion and reducing equity gaps. </a:t>
            </a:r>
            <a:endParaRPr sz="1300" dirty="0">
              <a:solidFill>
                <a:schemeClr val="dk1"/>
              </a:solidFill>
              <a:latin typeface="Calibri"/>
              <a:ea typeface="Calibri"/>
              <a:cs typeface="Calibri"/>
              <a:sym typeface="Calibri"/>
            </a:endParaRPr>
          </a:p>
          <a:p>
            <a:pPr marL="457200" marR="0" lvl="0" indent="-311150" algn="l" rtl="0">
              <a:lnSpc>
                <a:spcPct val="100000"/>
              </a:lnSpc>
              <a:spcBef>
                <a:spcPts val="0"/>
              </a:spcBef>
              <a:spcAft>
                <a:spcPts val="0"/>
              </a:spcAft>
              <a:buClr>
                <a:schemeClr val="dk1"/>
              </a:buClr>
              <a:buSzPts val="1300"/>
              <a:buFont typeface="Calibri"/>
              <a:buChar char="●"/>
            </a:pPr>
            <a:r>
              <a:rPr lang="en-US" sz="1300" dirty="0">
                <a:solidFill>
                  <a:schemeClr val="dk1"/>
                </a:solidFill>
                <a:latin typeface="Calibri"/>
                <a:ea typeface="Calibri"/>
                <a:cs typeface="Calibri"/>
                <a:sym typeface="Calibri"/>
              </a:rPr>
              <a:t>The ACIP framework engages students in programs in four ways:</a:t>
            </a:r>
            <a:endParaRPr sz="1300" dirty="0">
              <a:solidFill>
                <a:schemeClr val="dk1"/>
              </a:solidFill>
              <a:latin typeface="Calibri"/>
              <a:ea typeface="Calibri"/>
              <a:cs typeface="Calibri"/>
              <a:sym typeface="Calibri"/>
            </a:endParaRPr>
          </a:p>
          <a:p>
            <a:pPr marL="914400" marR="0" lvl="1" indent="-311150" algn="l" rtl="0">
              <a:lnSpc>
                <a:spcPct val="100000"/>
              </a:lnSpc>
              <a:spcBef>
                <a:spcPts val="0"/>
              </a:spcBef>
              <a:spcAft>
                <a:spcPts val="0"/>
              </a:spcAft>
              <a:buClr>
                <a:schemeClr val="dk1"/>
              </a:buClr>
              <a:buSzPts val="1300"/>
              <a:buFont typeface="Calibri"/>
              <a:buChar char="○"/>
            </a:pPr>
            <a:r>
              <a:rPr lang="en-US" sz="1300" dirty="0">
                <a:solidFill>
                  <a:schemeClr val="dk1"/>
                </a:solidFill>
                <a:latin typeface="Calibri"/>
                <a:ea typeface="Calibri"/>
                <a:cs typeface="Calibri"/>
                <a:sym typeface="Calibri"/>
              </a:rPr>
              <a:t>By </a:t>
            </a:r>
            <a:r>
              <a:rPr lang="en-US" sz="1300" b="1" i="1" dirty="0">
                <a:solidFill>
                  <a:schemeClr val="dk1"/>
                </a:solidFill>
                <a:latin typeface="Calibri"/>
                <a:ea typeface="Calibri"/>
                <a:cs typeface="Calibri"/>
                <a:sym typeface="Calibri"/>
              </a:rPr>
              <a:t>asking </a:t>
            </a:r>
            <a:r>
              <a:rPr lang="en-US" sz="1300" dirty="0">
                <a:solidFill>
                  <a:schemeClr val="dk1"/>
                </a:solidFill>
                <a:latin typeface="Calibri"/>
                <a:ea typeface="Calibri"/>
                <a:cs typeface="Calibri"/>
                <a:sym typeface="Calibri"/>
              </a:rPr>
              <a:t>students about their interests, goals, and life aspirations in order to identify a program that is a good fit. </a:t>
            </a:r>
            <a:endParaRPr sz="1300" dirty="0">
              <a:solidFill>
                <a:schemeClr val="dk1"/>
              </a:solidFill>
              <a:latin typeface="Calibri"/>
              <a:ea typeface="Calibri"/>
              <a:cs typeface="Calibri"/>
              <a:sym typeface="Calibri"/>
            </a:endParaRPr>
          </a:p>
          <a:p>
            <a:pPr marL="914400" marR="0" lvl="1" indent="-311150" algn="l" rtl="0">
              <a:lnSpc>
                <a:spcPct val="100000"/>
              </a:lnSpc>
              <a:spcBef>
                <a:spcPts val="0"/>
              </a:spcBef>
              <a:spcAft>
                <a:spcPts val="0"/>
              </a:spcAft>
              <a:buClr>
                <a:schemeClr val="dk1"/>
              </a:buClr>
              <a:buSzPts val="1300"/>
              <a:buFont typeface="Calibri"/>
              <a:buChar char="○"/>
            </a:pPr>
            <a:r>
              <a:rPr lang="en-US" sz="1300" dirty="0">
                <a:solidFill>
                  <a:schemeClr val="dk1"/>
                </a:solidFill>
                <a:latin typeface="Calibri"/>
                <a:ea typeface="Calibri"/>
                <a:cs typeface="Calibri"/>
                <a:sym typeface="Calibri"/>
              </a:rPr>
              <a:t>By </a:t>
            </a:r>
            <a:r>
              <a:rPr lang="en-US" sz="1300" b="1" i="1" dirty="0">
                <a:solidFill>
                  <a:schemeClr val="dk1"/>
                </a:solidFill>
                <a:latin typeface="Calibri"/>
                <a:ea typeface="Calibri"/>
                <a:cs typeface="Calibri"/>
                <a:sym typeface="Calibri"/>
              </a:rPr>
              <a:t>connecting </a:t>
            </a:r>
            <a:r>
              <a:rPr lang="en-US" sz="1300" dirty="0">
                <a:solidFill>
                  <a:schemeClr val="dk1"/>
                </a:solidFill>
                <a:latin typeface="Calibri"/>
                <a:ea typeface="Calibri"/>
                <a:cs typeface="Calibri"/>
                <a:sym typeface="Calibri"/>
              </a:rPr>
              <a:t>students to to faculty, peers, and professionals in their program to build program and career community. </a:t>
            </a:r>
            <a:endParaRPr sz="1300" dirty="0">
              <a:solidFill>
                <a:schemeClr val="dk1"/>
              </a:solidFill>
              <a:latin typeface="Calibri"/>
              <a:ea typeface="Calibri"/>
              <a:cs typeface="Calibri"/>
              <a:sym typeface="Calibri"/>
            </a:endParaRPr>
          </a:p>
          <a:p>
            <a:pPr marL="914400" marR="0" lvl="1" indent="-311150" algn="l" rtl="0">
              <a:lnSpc>
                <a:spcPct val="100000"/>
              </a:lnSpc>
              <a:spcBef>
                <a:spcPts val="0"/>
              </a:spcBef>
              <a:spcAft>
                <a:spcPts val="0"/>
              </a:spcAft>
              <a:buClr>
                <a:schemeClr val="dk1"/>
              </a:buClr>
              <a:buSzPts val="1300"/>
              <a:buFont typeface="Calibri"/>
              <a:buChar char="○"/>
            </a:pPr>
            <a:r>
              <a:rPr lang="en-US" sz="1300" dirty="0">
                <a:solidFill>
                  <a:schemeClr val="dk1"/>
                </a:solidFill>
                <a:latin typeface="Calibri"/>
                <a:ea typeface="Calibri"/>
                <a:cs typeface="Calibri"/>
                <a:sym typeface="Calibri"/>
              </a:rPr>
              <a:t>By </a:t>
            </a:r>
            <a:r>
              <a:rPr lang="en-US" sz="1300" b="1" i="1" dirty="0">
                <a:solidFill>
                  <a:schemeClr val="dk1"/>
                </a:solidFill>
                <a:latin typeface="Calibri"/>
                <a:ea typeface="Calibri"/>
                <a:cs typeface="Calibri"/>
                <a:sym typeface="Calibri"/>
              </a:rPr>
              <a:t>inspiring </a:t>
            </a:r>
            <a:r>
              <a:rPr lang="en-US" sz="1300" dirty="0">
                <a:solidFill>
                  <a:schemeClr val="dk1"/>
                </a:solidFill>
                <a:latin typeface="Calibri"/>
                <a:ea typeface="Calibri"/>
                <a:cs typeface="Calibri"/>
                <a:sym typeface="Calibri"/>
              </a:rPr>
              <a:t>students to become excited about being in college and passionate about what they are learning in their program. </a:t>
            </a:r>
            <a:endParaRPr sz="1300" dirty="0">
              <a:solidFill>
                <a:schemeClr val="dk1"/>
              </a:solidFill>
              <a:latin typeface="Calibri"/>
              <a:ea typeface="Calibri"/>
              <a:cs typeface="Calibri"/>
              <a:sym typeface="Calibri"/>
            </a:endParaRPr>
          </a:p>
          <a:p>
            <a:pPr marL="914400" marR="0" lvl="1" indent="-311150" algn="l" rtl="0">
              <a:lnSpc>
                <a:spcPct val="100000"/>
              </a:lnSpc>
              <a:spcBef>
                <a:spcPts val="0"/>
              </a:spcBef>
              <a:spcAft>
                <a:spcPts val="0"/>
              </a:spcAft>
              <a:buClr>
                <a:schemeClr val="dk1"/>
              </a:buClr>
              <a:buSzPts val="1300"/>
              <a:buFont typeface="Calibri"/>
              <a:buChar char="○"/>
            </a:pPr>
            <a:r>
              <a:rPr lang="en-US" sz="1300" dirty="0">
                <a:solidFill>
                  <a:schemeClr val="dk1"/>
                </a:solidFill>
                <a:latin typeface="Calibri"/>
                <a:ea typeface="Calibri"/>
                <a:cs typeface="Calibri"/>
                <a:sym typeface="Calibri"/>
              </a:rPr>
              <a:t>By </a:t>
            </a:r>
            <a:r>
              <a:rPr lang="en-US" sz="1300" b="1" i="1" dirty="0">
                <a:solidFill>
                  <a:schemeClr val="dk1"/>
                </a:solidFill>
                <a:latin typeface="Calibri"/>
                <a:ea typeface="Calibri"/>
                <a:cs typeface="Calibri"/>
                <a:sym typeface="Calibri"/>
              </a:rPr>
              <a:t>planning </a:t>
            </a:r>
            <a:r>
              <a:rPr lang="en-US" sz="1300" dirty="0">
                <a:solidFill>
                  <a:schemeClr val="dk1"/>
                </a:solidFill>
                <a:latin typeface="Calibri"/>
                <a:ea typeface="Calibri"/>
                <a:cs typeface="Calibri"/>
                <a:sym typeface="Calibri"/>
              </a:rPr>
              <a:t>an individual educational and career path with each student so that students know which courses they need to complete their program or transfer and what kinds of career opportunities their program provides. </a:t>
            </a:r>
            <a:endParaRPr sz="1300" dirty="0">
              <a:solidFill>
                <a:schemeClr val="dk1"/>
              </a:solidFill>
              <a:latin typeface="Calibri"/>
              <a:ea typeface="Calibri"/>
              <a:cs typeface="Calibri"/>
              <a:sym typeface="Calibri"/>
            </a:endParaRPr>
          </a:p>
          <a:p>
            <a:pPr marL="457200" lvl="0" indent="-311150" algn="l" rtl="0">
              <a:lnSpc>
                <a:spcPct val="115000"/>
              </a:lnSpc>
              <a:spcBef>
                <a:spcPts val="0"/>
              </a:spcBef>
              <a:spcAft>
                <a:spcPts val="0"/>
              </a:spcAft>
              <a:buClr>
                <a:schemeClr val="dk1"/>
              </a:buClr>
              <a:buSzPts val="1300"/>
              <a:buFont typeface="Calibri"/>
              <a:buChar char="●"/>
            </a:pPr>
            <a:r>
              <a:rPr lang="en-US" sz="1300" dirty="0">
                <a:solidFill>
                  <a:schemeClr val="dk1"/>
                </a:solidFill>
                <a:latin typeface="Calibri"/>
                <a:ea typeface="Calibri"/>
                <a:cs typeface="Calibri"/>
                <a:sym typeface="Calibri"/>
              </a:rPr>
              <a:t>Adopting the ACIP framework involves reconceptualizing the onboarding process as one that starts before students even enroll and extends until students have chosen a program, passed program introductory courses, and developed a complete educational plan - a process that likely takes the entire first year.</a:t>
            </a:r>
            <a:endParaRPr sz="1300" dirty="0">
              <a:solidFill>
                <a:schemeClr val="dk1"/>
              </a:solidFill>
              <a:latin typeface="Calibri"/>
              <a:ea typeface="Calibri"/>
              <a:cs typeface="Calibri"/>
              <a:sym typeface="Calibri"/>
            </a:endParaRPr>
          </a:p>
          <a:p>
            <a:pPr marL="0" marR="0" lvl="0" indent="0" algn="l" rtl="0">
              <a:lnSpc>
                <a:spcPct val="100000"/>
              </a:lnSpc>
              <a:spcBef>
                <a:spcPts val="1200"/>
              </a:spcBef>
              <a:spcAft>
                <a:spcPts val="0"/>
              </a:spcAft>
              <a:buNone/>
            </a:pPr>
            <a:endParaRPr sz="1300" dirty="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dfbb3078d2_0_1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9" name="Google Shape;599;gdfbb3078d2_0_1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latin typeface="Roboto"/>
                <a:ea typeface="Roboto"/>
                <a:cs typeface="Roboto"/>
                <a:sym typeface="Roboto"/>
              </a:rPr>
              <a:t>[Speak]</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Just as with guided pathways, it is important to approach ACIP reforms as universal reforms that are scaled to reach all students. </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At the same however, guided pathways reforms and ACIP reforms are not intended to be one-size-fits-all models. </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To be effective, reforms also need to be personalized based on students’ needs, interests, and circumstances. </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In some cases, students have common interests and personalization can occur at the group level – for example, students in the same meta-majors are likely to share common career interests, so it makes sense to tailor career exploration based on meta-major.</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Often, however, students are looking for individualized support, making it critical to provide opportunities for one-on-one interactions with advisors and faculty.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
        <p:nvSpPr>
          <p:cNvPr id="600" name="Google Shape;600;gdfbb3078d2_0_1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Roboto" pitchFamily="2" charset="0"/>
                <a:ea typeface="Roboto" pitchFamily="2" charset="0"/>
              </a:rPr>
              <a:t>26</a:t>
            </a:fld>
            <a:endParaRPr dirty="0">
              <a:latin typeface="Roboto" pitchFamily="2" charset="0"/>
              <a:ea typeface="Roboto" pitchFamily="2"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e667b4d184_3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e667b4d184_3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2400" marR="0" lvl="0" indent="0" algn="l" rtl="0">
              <a:lnSpc>
                <a:spcPct val="100000"/>
              </a:lnSpc>
              <a:spcBef>
                <a:spcPts val="0"/>
              </a:spcBef>
              <a:spcAft>
                <a:spcPts val="0"/>
              </a:spcAft>
              <a:buSzPts val="1200"/>
              <a:buFont typeface="Roboto"/>
              <a:buNone/>
            </a:pPr>
            <a:r>
              <a:rPr lang="en-US" sz="1200" dirty="0">
                <a:latin typeface="Roboto"/>
                <a:ea typeface="Roboto"/>
                <a:cs typeface="Roboto"/>
                <a:sym typeface="Roboto"/>
              </a:rPr>
              <a:t>[Speak]</a:t>
            </a:r>
          </a:p>
          <a:p>
            <a:pPr marL="457200" marR="0" lvl="0" indent="-304800" algn="l" rtl="0">
              <a:lnSpc>
                <a:spcPct val="100000"/>
              </a:lnSpc>
              <a:spcBef>
                <a:spcPts val="0"/>
              </a:spcBef>
              <a:spcAft>
                <a:spcPts val="0"/>
              </a:spcAft>
              <a:buSzPts val="1200"/>
              <a:buFont typeface="Roboto"/>
              <a:buChar char="●"/>
            </a:pPr>
            <a:r>
              <a:rPr lang="en-US" sz="1200" dirty="0">
                <a:latin typeface="Roboto"/>
                <a:ea typeface="Roboto"/>
                <a:cs typeface="Roboto"/>
                <a:sym typeface="Roboto"/>
              </a:rPr>
              <a:t>“Ask” is more than a question - it is </a:t>
            </a:r>
            <a:r>
              <a:rPr lang="en-US" sz="1200" dirty="0">
                <a:solidFill>
                  <a:schemeClr val="dk1"/>
                </a:solidFill>
                <a:latin typeface="Roboto"/>
                <a:ea typeface="Roboto"/>
                <a:cs typeface="Roboto"/>
                <a:sym typeface="Roboto"/>
              </a:rPr>
              <a:t>an iterative, ongoing conversation and developmental process to help students explore their interests, recognize their strengths, and identify educational and career paths that align with those interests and strengths. </a:t>
            </a:r>
            <a:endParaRPr sz="1200" dirty="0">
              <a:latin typeface="Roboto"/>
              <a:ea typeface="Roboto"/>
              <a:cs typeface="Roboto"/>
              <a:sym typeface="Roboto"/>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e667b4d184_3_2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335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lang="en-US" sz="1200" dirty="0">
                <a:latin typeface="Roboto"/>
                <a:ea typeface="Roboto"/>
                <a:cs typeface="Roboto"/>
                <a:sym typeface="Roboto"/>
              </a:rPr>
              <a:t>[Speak]</a:t>
            </a:r>
          </a:p>
          <a:p>
            <a:pPr marL="457200" lvl="0" indent="-323850" algn="l" rtl="0">
              <a:spcBef>
                <a:spcPts val="0"/>
              </a:spcBef>
              <a:spcAft>
                <a:spcPts val="0"/>
              </a:spcAft>
              <a:buSzPts val="1500"/>
              <a:buChar char="●"/>
            </a:pPr>
            <a:r>
              <a:rPr lang="en-US" sz="1200" dirty="0">
                <a:latin typeface="Roboto"/>
                <a:ea typeface="Roboto"/>
                <a:cs typeface="Roboto"/>
                <a:sym typeface="Roboto"/>
              </a:rPr>
              <a:t>Strategies for “asking” that are </a:t>
            </a:r>
            <a:r>
              <a:rPr lang="en-US" sz="1200" dirty="0">
                <a:latin typeface="Roboto"/>
                <a:ea typeface="Roboto"/>
                <a:cs typeface="Roboto"/>
                <a:sym typeface="Robot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universal (</a:t>
            </a:r>
            <a:r>
              <a:rPr lang="en-US" sz="1200" dirty="0">
                <a:latin typeface="Roboto"/>
                <a:ea typeface="Roboto"/>
                <a:cs typeface="Roboto"/>
                <a:sym typeface="Roboto"/>
              </a:rPr>
              <a:t>experienced by all students) and personalized (customized </a:t>
            </a:r>
            <a:r>
              <a:rPr lang="en-US" sz="1200" dirty="0">
                <a:solidFill>
                  <a:schemeClr val="dk1"/>
                </a:solidFill>
                <a:latin typeface="Roboto"/>
                <a:ea typeface="Roboto"/>
                <a:cs typeface="Roboto"/>
                <a:sym typeface="Roboto"/>
              </a:rPr>
              <a:t>based on the needs of specific groups of students as well as of individual students) include:</a:t>
            </a:r>
            <a:endParaRPr sz="1200" dirty="0">
              <a:solidFill>
                <a:schemeClr val="dk1"/>
              </a:solidFill>
              <a:latin typeface="Roboto"/>
              <a:ea typeface="Roboto"/>
              <a:cs typeface="Roboto"/>
              <a:sym typeface="Roboto"/>
            </a:endParaRPr>
          </a:p>
          <a:p>
            <a:pPr marL="914400" lvl="1" indent="-304800" algn="l" rtl="0">
              <a:spcBef>
                <a:spcPts val="0"/>
              </a:spcBef>
              <a:spcAft>
                <a:spcPts val="0"/>
              </a:spcAft>
              <a:buClr>
                <a:schemeClr val="dk1"/>
              </a:buClr>
              <a:buSzPts val="1200"/>
              <a:buFont typeface="Roboto"/>
              <a:buChar char="○"/>
            </a:pPr>
            <a:r>
              <a:rPr lang="en-US" sz="1200" dirty="0">
                <a:solidFill>
                  <a:schemeClr val="dk1"/>
                </a:solidFill>
                <a:latin typeface="Roboto"/>
                <a:ea typeface="Roboto"/>
                <a:cs typeface="Roboto"/>
                <a:sym typeface="Roboto"/>
              </a:rPr>
              <a:t>Combining a requirement for all new students to complete a career assessments or interest inventory with individual advising</a:t>
            </a:r>
            <a:endParaRPr sz="1200" dirty="0">
              <a:solidFill>
                <a:schemeClr val="dk1"/>
              </a:solidFill>
              <a:latin typeface="Roboto"/>
              <a:ea typeface="Roboto"/>
              <a:cs typeface="Roboto"/>
              <a:sym typeface="Roboto"/>
            </a:endParaRPr>
          </a:p>
          <a:p>
            <a:pPr marL="914400" lvl="1" indent="-311150" algn="l" rtl="0">
              <a:spcBef>
                <a:spcPts val="0"/>
              </a:spcBef>
              <a:spcAft>
                <a:spcPts val="0"/>
              </a:spcAft>
              <a:buClr>
                <a:schemeClr val="dk1"/>
              </a:buClr>
              <a:buSzPts val="1300"/>
              <a:buFont typeface="Roboto"/>
              <a:buChar char="○"/>
            </a:pPr>
            <a:r>
              <a:rPr lang="en-US" sz="1200" dirty="0">
                <a:solidFill>
                  <a:schemeClr val="dk1"/>
                </a:solidFill>
                <a:latin typeface="Roboto"/>
                <a:ea typeface="Roboto"/>
                <a:cs typeface="Roboto"/>
                <a:sym typeface="Roboto"/>
              </a:rPr>
              <a:t>Focusing additional attention on student groups that would likely benefit from it the most, such as undecided students and middle school and high school students who are just starting the academic and career exploration process. </a:t>
            </a:r>
            <a:endParaRPr sz="1300" dirty="0">
              <a:solidFill>
                <a:schemeClr val="dk1"/>
              </a:solidFill>
              <a:latin typeface="Roboto"/>
              <a:ea typeface="Roboto"/>
              <a:cs typeface="Roboto"/>
              <a:sym typeface="Roboto"/>
            </a:endParaRPr>
          </a:p>
        </p:txBody>
      </p:sp>
      <p:sp>
        <p:nvSpPr>
          <p:cNvPr id="276" name="Google Shape;276;ge667b4d184_3_2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e7191a4c1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ge7191a4c1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2400" marR="0" lvl="0" indent="0" algn="l" defTabSz="914400" rtl="0" eaLnBrk="1" fontAlgn="auto" latinLnBrk="0" hangingPunct="1">
              <a:lnSpc>
                <a:spcPct val="100000"/>
              </a:lnSpc>
              <a:spcBef>
                <a:spcPts val="0"/>
              </a:spcBef>
              <a:spcAft>
                <a:spcPts val="0"/>
              </a:spcAft>
              <a:buClr>
                <a:srgbClr val="000000"/>
              </a:buClr>
              <a:buSzPts val="1200"/>
              <a:buFont typeface="Roboto"/>
              <a:buNone/>
              <a:tabLst/>
              <a:defRPr/>
            </a:pPr>
            <a:r>
              <a:rPr lang="en-US" sz="1200" dirty="0">
                <a:latin typeface="Roboto" pitchFamily="2" charset="0"/>
                <a:ea typeface="Roboto" pitchFamily="2" charset="0"/>
              </a:rPr>
              <a:t>[Instructions] </a:t>
            </a:r>
            <a:endParaRPr lang="en-US" sz="1200" dirty="0">
              <a:latin typeface="Roboto"/>
              <a:ea typeface="Roboto"/>
              <a:cs typeface="Roboto"/>
              <a:sym typeface="Roboto"/>
            </a:endParaRPr>
          </a:p>
          <a:p>
            <a:pPr marL="457200" marR="0" lvl="0" indent="-304800" algn="l" rtl="0">
              <a:lnSpc>
                <a:spcPct val="100000"/>
              </a:lnSpc>
              <a:spcBef>
                <a:spcPts val="0"/>
              </a:spcBef>
              <a:spcAft>
                <a:spcPts val="0"/>
              </a:spcAft>
              <a:buSzPts val="1200"/>
              <a:buFont typeface="Roboto"/>
              <a:buChar char="●"/>
            </a:pPr>
            <a:r>
              <a:rPr lang="en-US" sz="1200" dirty="0">
                <a:latin typeface="Roboto"/>
                <a:ea typeface="Roboto"/>
                <a:cs typeface="Roboto"/>
                <a:sym typeface="Roboto"/>
              </a:rPr>
              <a:t>Reminder for the thought questions: You want to pose these questions to your workshop participants. Give them some time to think about what they might want to share. If you’re in person, you could give participants a few minutes to talk to the person sitting next to them. Please refer to the facilitator’s guide for facilitation advice from our many pilots of this workshop.</a:t>
            </a:r>
            <a:endParaRPr sz="1200" dirty="0">
              <a:latin typeface="Roboto"/>
              <a:ea typeface="Roboto"/>
              <a:cs typeface="Roboto"/>
              <a:sym typeface="Roboto"/>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e667b4d184_3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e667b4d184_3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2400" marR="0" lvl="0" indent="0" algn="l" defTabSz="914400" rtl="0" eaLnBrk="1" fontAlgn="auto" latinLnBrk="0" hangingPunct="1">
              <a:lnSpc>
                <a:spcPct val="100000"/>
              </a:lnSpc>
              <a:spcBef>
                <a:spcPts val="0"/>
              </a:spcBef>
              <a:spcAft>
                <a:spcPts val="0"/>
              </a:spcAft>
              <a:buClr>
                <a:srgbClr val="000000"/>
              </a:buClr>
              <a:buSzPts val="1200"/>
              <a:buFont typeface="Roboto"/>
              <a:buNone/>
              <a:tabLst/>
              <a:defRPr/>
            </a:pPr>
            <a:r>
              <a:rPr lang="en-US" sz="1200" dirty="0">
                <a:latin typeface="Roboto"/>
                <a:ea typeface="Roboto"/>
                <a:cs typeface="Roboto"/>
                <a:sym typeface="Roboto"/>
              </a:rPr>
              <a:t>[Speak]</a:t>
            </a:r>
            <a:endParaRPr lang="en-US" sz="1200" dirty="0">
              <a:solidFill>
                <a:schemeClr val="dk1"/>
              </a:solidFill>
              <a:latin typeface="Roboto"/>
              <a:ea typeface="Roboto"/>
              <a:cs typeface="Roboto"/>
              <a:sym typeface="Roboto"/>
            </a:endParaRPr>
          </a:p>
          <a:p>
            <a:pPr marL="457200" marR="0" lvl="0" indent="-304800" algn="l" rtl="0">
              <a:lnSpc>
                <a:spcPct val="100000"/>
              </a:lnSpc>
              <a:spcBef>
                <a:spcPts val="0"/>
              </a:spcBef>
              <a:spcAft>
                <a:spcPts val="0"/>
              </a:spcAft>
              <a:buSzPts val="1200"/>
              <a:buFont typeface="Roboto"/>
              <a:buChar char="●"/>
            </a:pPr>
            <a:r>
              <a:rPr lang="en-US" sz="1200" dirty="0">
                <a:solidFill>
                  <a:schemeClr val="dk1"/>
                </a:solidFill>
                <a:latin typeface="Roboto"/>
                <a:ea typeface="Roboto"/>
                <a:cs typeface="Roboto"/>
                <a:sym typeface="Roboto"/>
              </a:rPr>
              <a:t>“Connect” is about helping students connect with others in their program area, including not only faculty, advisors, and other staff members, but also peers, alumni, and employers. </a:t>
            </a:r>
          </a:p>
          <a:p>
            <a:pPr marL="457200" marR="0" lvl="0" indent="-304800" algn="l" rtl="0">
              <a:lnSpc>
                <a:spcPct val="100000"/>
              </a:lnSpc>
              <a:spcBef>
                <a:spcPts val="0"/>
              </a:spcBef>
              <a:spcAft>
                <a:spcPts val="0"/>
              </a:spcAft>
              <a:buClr>
                <a:schemeClr val="dk1"/>
              </a:buClr>
              <a:buSzPts val="1200"/>
              <a:buFont typeface="Roboto"/>
              <a:buChar char="●"/>
            </a:pPr>
            <a:r>
              <a:rPr lang="en-US" sz="1200" dirty="0">
                <a:solidFill>
                  <a:schemeClr val="dk1"/>
                </a:solidFill>
                <a:latin typeface="Roboto"/>
                <a:ea typeface="Roboto"/>
                <a:cs typeface="Roboto"/>
                <a:sym typeface="Roboto"/>
              </a:rPr>
              <a:t>“Connecting”:</a:t>
            </a:r>
          </a:p>
          <a:p>
            <a:pPr marL="914400" marR="0" lvl="1" indent="-304800" algn="l" rtl="0">
              <a:lnSpc>
                <a:spcPct val="100000"/>
              </a:lnSpc>
              <a:spcBef>
                <a:spcPts val="0"/>
              </a:spcBef>
              <a:spcAft>
                <a:spcPts val="0"/>
              </a:spcAft>
              <a:buClr>
                <a:schemeClr val="dk1"/>
              </a:buClr>
              <a:buSzPts val="1200"/>
              <a:buFont typeface="Roboto"/>
              <a:buChar char="○"/>
            </a:pPr>
            <a:r>
              <a:rPr lang="en-US" sz="1200" dirty="0">
                <a:solidFill>
                  <a:schemeClr val="dk1"/>
                </a:solidFill>
                <a:latin typeface="Roboto"/>
                <a:ea typeface="Roboto"/>
                <a:cs typeface="Roboto"/>
                <a:sym typeface="Roboto"/>
              </a:rPr>
              <a:t>gives students real world insight into programs and careers to help them make an informed decision about their path.</a:t>
            </a:r>
          </a:p>
          <a:p>
            <a:pPr marL="914400" lvl="1" indent="-311150" algn="l" rtl="0">
              <a:lnSpc>
                <a:spcPct val="115000"/>
              </a:lnSpc>
              <a:spcBef>
                <a:spcPts val="0"/>
              </a:spcBef>
              <a:spcAft>
                <a:spcPts val="0"/>
              </a:spcAft>
              <a:buClr>
                <a:schemeClr val="dk1"/>
              </a:buClr>
              <a:buSzPts val="1300"/>
              <a:buFont typeface="Roboto"/>
              <a:buChar char="○"/>
            </a:pPr>
            <a:r>
              <a:rPr lang="en-US" sz="1200" dirty="0">
                <a:solidFill>
                  <a:schemeClr val="dk1"/>
                </a:solidFill>
                <a:latin typeface="Roboto"/>
                <a:ea typeface="Roboto"/>
                <a:cs typeface="Roboto"/>
                <a:sym typeface="Roboto"/>
              </a:rPr>
              <a:t>facilitates a sense of belonging and community within the college.</a:t>
            </a:r>
          </a:p>
          <a:p>
            <a:pPr marL="914400" lvl="1" indent="-311150" algn="l" rtl="0">
              <a:lnSpc>
                <a:spcPct val="115000"/>
              </a:lnSpc>
              <a:spcBef>
                <a:spcPts val="0"/>
              </a:spcBef>
              <a:spcAft>
                <a:spcPts val="0"/>
              </a:spcAft>
              <a:buClr>
                <a:schemeClr val="dk1"/>
              </a:buClr>
              <a:buSzPts val="1300"/>
              <a:buFont typeface="Roboto"/>
              <a:buChar char="○"/>
            </a:pPr>
            <a:r>
              <a:rPr lang="en-US" sz="1200" dirty="0">
                <a:solidFill>
                  <a:schemeClr val="dk1"/>
                </a:solidFill>
                <a:latin typeface="Roboto"/>
                <a:ea typeface="Roboto"/>
                <a:cs typeface="Roboto"/>
                <a:sym typeface="Roboto"/>
              </a:rPr>
              <a:t>provides an opportunity for students to start building an academic and professional network.</a:t>
            </a:r>
          </a:p>
          <a:p>
            <a:pPr marL="914400" marR="0" lvl="0" indent="0" algn="l" rtl="0">
              <a:lnSpc>
                <a:spcPct val="100000"/>
              </a:lnSpc>
              <a:spcBef>
                <a:spcPts val="0"/>
              </a:spcBef>
              <a:spcAft>
                <a:spcPts val="0"/>
              </a:spcAft>
              <a:buNone/>
            </a:pPr>
            <a:endParaRPr lang="en-US" sz="1200"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5229710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e667b4d184_3_4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2400" marR="0" lvl="0" indent="0" algn="l" defTabSz="914400" rtl="0" eaLnBrk="1" fontAlgn="auto" latinLnBrk="0" hangingPunct="1">
              <a:lnSpc>
                <a:spcPct val="100000"/>
              </a:lnSpc>
              <a:spcBef>
                <a:spcPts val="0"/>
              </a:spcBef>
              <a:spcAft>
                <a:spcPts val="0"/>
              </a:spcAft>
              <a:buClr>
                <a:schemeClr val="dk1"/>
              </a:buClr>
              <a:buSzPts val="1200"/>
              <a:buFont typeface="Roboto"/>
              <a:buNone/>
              <a:tabLst/>
              <a:defRPr/>
            </a:pPr>
            <a:r>
              <a:rPr lang="en-US" sz="1200" dirty="0">
                <a:latin typeface="Roboto"/>
                <a:ea typeface="Roboto"/>
                <a:cs typeface="Roboto"/>
                <a:sym typeface="Roboto"/>
              </a:rPr>
              <a:t>[Speak]</a:t>
            </a:r>
            <a:endParaRPr lang="en-US" sz="1200" dirty="0">
              <a:solidFill>
                <a:schemeClr val="dk1"/>
              </a:solidFill>
              <a:latin typeface="Roboto"/>
              <a:ea typeface="Roboto"/>
              <a:cs typeface="Roboto"/>
              <a:sym typeface="Roboto"/>
            </a:endParaRPr>
          </a:p>
          <a:p>
            <a:pPr marL="457200" lvl="0" indent="-304800" algn="l" rtl="0">
              <a:spcBef>
                <a:spcPts val="0"/>
              </a:spcBef>
              <a:spcAft>
                <a:spcPts val="0"/>
              </a:spcAft>
              <a:buClr>
                <a:schemeClr val="dk1"/>
              </a:buClr>
              <a:buSzPts val="1200"/>
              <a:buFont typeface="Roboto"/>
              <a:buChar char="●"/>
            </a:pPr>
            <a:r>
              <a:rPr lang="en-US" sz="1200" dirty="0">
                <a:solidFill>
                  <a:schemeClr val="dk1"/>
                </a:solidFill>
                <a:latin typeface="Roboto"/>
                <a:ea typeface="Roboto"/>
                <a:cs typeface="Roboto"/>
                <a:sym typeface="Roboto"/>
              </a:rPr>
              <a:t>Strategies for “connecting” that are universal and personalized include:</a:t>
            </a:r>
            <a:endParaRPr sz="1200" dirty="0">
              <a:solidFill>
                <a:schemeClr val="dk1"/>
              </a:solidFill>
              <a:latin typeface="Roboto"/>
              <a:ea typeface="Roboto"/>
              <a:cs typeface="Roboto"/>
              <a:sym typeface="Roboto"/>
            </a:endParaRPr>
          </a:p>
          <a:p>
            <a:pPr marL="914400" lvl="1" indent="-311150" algn="l" rtl="0">
              <a:lnSpc>
                <a:spcPct val="115000"/>
              </a:lnSpc>
              <a:spcBef>
                <a:spcPts val="0"/>
              </a:spcBef>
              <a:spcAft>
                <a:spcPts val="0"/>
              </a:spcAft>
              <a:buClr>
                <a:schemeClr val="dk1"/>
              </a:buClr>
              <a:buSzPts val="1300"/>
              <a:buFont typeface="Roboto"/>
              <a:buChar char="○"/>
            </a:pPr>
            <a:r>
              <a:rPr lang="en-US" sz="1200" dirty="0">
                <a:solidFill>
                  <a:schemeClr val="dk1"/>
                </a:solidFill>
                <a:latin typeface="Roboto"/>
                <a:ea typeface="Roboto"/>
                <a:cs typeface="Roboto"/>
                <a:sym typeface="Roboto"/>
              </a:rPr>
              <a:t>Structuring orientation around meta-majors, or program and career clusters either through holding separate orientations for different program areas, or by incorporating opportunities during a general orientation for students to break into groups based on their intended program area.</a:t>
            </a:r>
            <a:endParaRPr sz="1200" dirty="0">
              <a:solidFill>
                <a:schemeClr val="dk1"/>
              </a:solidFill>
              <a:latin typeface="Roboto"/>
              <a:ea typeface="Roboto"/>
              <a:cs typeface="Roboto"/>
              <a:sym typeface="Roboto"/>
            </a:endParaRPr>
          </a:p>
          <a:p>
            <a:pPr marL="914400" lvl="1" indent="-311150" algn="l" rtl="0">
              <a:spcBef>
                <a:spcPts val="0"/>
              </a:spcBef>
              <a:spcAft>
                <a:spcPts val="0"/>
              </a:spcAft>
              <a:buClr>
                <a:schemeClr val="dk1"/>
              </a:buClr>
              <a:buSzPts val="1300"/>
              <a:buFont typeface="Roboto"/>
              <a:buChar char="○"/>
            </a:pPr>
            <a:r>
              <a:rPr lang="en-US" sz="1200" dirty="0">
                <a:solidFill>
                  <a:schemeClr val="dk1"/>
                </a:solidFill>
                <a:latin typeface="Roboto"/>
                <a:ea typeface="Roboto"/>
                <a:cs typeface="Roboto"/>
                <a:sym typeface="Roboto"/>
              </a:rPr>
              <a:t>Hosting events throughout the year to showcase different programs and fields and introduce students to faculty, peers, alumni, and employers. These can be structured as program information sessions or as career days. </a:t>
            </a:r>
            <a:endParaRPr sz="1200" dirty="0">
              <a:solidFill>
                <a:schemeClr val="dk1"/>
              </a:solidFill>
              <a:latin typeface="Roboto"/>
              <a:ea typeface="Roboto"/>
              <a:cs typeface="Roboto"/>
              <a:sym typeface="Roboto"/>
            </a:endParaRPr>
          </a:p>
          <a:p>
            <a:pPr marL="914400" lvl="1" indent="-311150" algn="l" rtl="0">
              <a:spcBef>
                <a:spcPts val="0"/>
              </a:spcBef>
              <a:spcAft>
                <a:spcPts val="0"/>
              </a:spcAft>
              <a:buClr>
                <a:schemeClr val="dk1"/>
              </a:buClr>
              <a:buSzPts val="1300"/>
              <a:buFont typeface="Roboto"/>
              <a:buChar char="○"/>
            </a:pPr>
            <a:r>
              <a:rPr lang="en-US" sz="1200" dirty="0">
                <a:solidFill>
                  <a:schemeClr val="dk1"/>
                </a:solidFill>
                <a:latin typeface="Roboto"/>
                <a:ea typeface="Roboto"/>
                <a:cs typeface="Roboto"/>
                <a:sym typeface="Roboto"/>
              </a:rPr>
              <a:t>Designating faculty members as faculty liaisons or mentors to be a dedicated person students can go to with questions and for advice.</a:t>
            </a:r>
            <a:endParaRPr sz="1300" dirty="0">
              <a:solidFill>
                <a:schemeClr val="dk1"/>
              </a:solidFill>
              <a:latin typeface="Roboto"/>
              <a:ea typeface="Roboto"/>
              <a:cs typeface="Roboto"/>
              <a:sym typeface="Roboto"/>
            </a:endParaRPr>
          </a:p>
        </p:txBody>
      </p:sp>
      <p:sp>
        <p:nvSpPr>
          <p:cNvPr id="294" name="Google Shape;294;ge667b4d184_3_4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e7191a4c1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ge7191a4c1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2400" marR="0" lvl="0" indent="0" algn="l" defTabSz="914400" rtl="0" eaLnBrk="1" fontAlgn="auto" latinLnBrk="0" hangingPunct="1">
              <a:lnSpc>
                <a:spcPct val="100000"/>
              </a:lnSpc>
              <a:spcBef>
                <a:spcPts val="0"/>
              </a:spcBef>
              <a:spcAft>
                <a:spcPts val="0"/>
              </a:spcAft>
              <a:buClr>
                <a:srgbClr val="000000"/>
              </a:buClr>
              <a:buSzPts val="1200"/>
              <a:buFont typeface="Roboto"/>
              <a:buNone/>
              <a:tabLst/>
              <a:defRPr/>
            </a:pPr>
            <a:r>
              <a:rPr lang="en-US" sz="1200" dirty="0">
                <a:latin typeface="Roboto" pitchFamily="2" charset="0"/>
                <a:ea typeface="Roboto" pitchFamily="2" charset="0"/>
              </a:rPr>
              <a:t>[Instructions] </a:t>
            </a:r>
            <a:endParaRPr lang="en-US" sz="1200" dirty="0">
              <a:latin typeface="Roboto"/>
              <a:ea typeface="Roboto"/>
              <a:cs typeface="Roboto"/>
              <a:sym typeface="Roboto"/>
            </a:endParaRPr>
          </a:p>
          <a:p>
            <a:pPr marL="457200" marR="0" lvl="0" indent="-304800" algn="l" rtl="0">
              <a:lnSpc>
                <a:spcPct val="100000"/>
              </a:lnSpc>
              <a:spcBef>
                <a:spcPts val="0"/>
              </a:spcBef>
              <a:spcAft>
                <a:spcPts val="0"/>
              </a:spcAft>
              <a:buSzPts val="1200"/>
              <a:buFont typeface="Roboto"/>
              <a:buChar char="●"/>
            </a:pPr>
            <a:r>
              <a:rPr lang="en-US" sz="1200" dirty="0">
                <a:latin typeface="Roboto"/>
                <a:ea typeface="Roboto"/>
                <a:cs typeface="Roboto"/>
                <a:sym typeface="Roboto"/>
              </a:rPr>
              <a:t>Reminder for the thought questions: You want to pose these questions to your workshop participants. Give them some time to think about what they might want to share. If you’re in person, you could give participants a few minutes to talk to the person sitting next to them. Please refer to the facilitator’s guide for facilitation advice from our many pilots of this workshop.</a:t>
            </a:r>
          </a:p>
        </p:txBody>
      </p:sp>
    </p:spTree>
    <p:extLst>
      <p:ext uri="{BB962C8B-B14F-4D97-AF65-F5344CB8AC3E}">
        <p14:creationId xmlns:p14="http://schemas.microsoft.com/office/powerpoint/2010/main" val="41467072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e667b4d184_3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e667b4d184_3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2400" marR="0" lvl="0" indent="0" algn="l" defTabSz="914400" rtl="0" eaLnBrk="1" fontAlgn="auto" latinLnBrk="0" hangingPunct="1">
              <a:lnSpc>
                <a:spcPct val="100000"/>
              </a:lnSpc>
              <a:spcBef>
                <a:spcPts val="0"/>
              </a:spcBef>
              <a:spcAft>
                <a:spcPts val="0"/>
              </a:spcAft>
              <a:buClr>
                <a:srgbClr val="000000"/>
              </a:buClr>
              <a:buSzPts val="1200"/>
              <a:buFont typeface="Roboto"/>
              <a:buNone/>
              <a:tabLst/>
              <a:defRPr/>
            </a:pPr>
            <a:r>
              <a:rPr lang="en-US" sz="1200" dirty="0">
                <a:highlight>
                  <a:srgbClr val="FFFFFF"/>
                </a:highlight>
                <a:latin typeface="Roboto"/>
                <a:ea typeface="Roboto"/>
                <a:cs typeface="Roboto"/>
                <a:sym typeface="Roboto"/>
              </a:rPr>
              <a:t>[Speak]</a:t>
            </a:r>
            <a:endParaRPr lang="en-US" sz="1200" dirty="0">
              <a:solidFill>
                <a:srgbClr val="3C4043"/>
              </a:solidFill>
              <a:highlight>
                <a:srgbClr val="FFFFFF"/>
              </a:highlight>
              <a:latin typeface="Roboto"/>
              <a:ea typeface="Roboto"/>
              <a:cs typeface="Roboto"/>
              <a:sym typeface="Roboto"/>
            </a:endParaRPr>
          </a:p>
          <a:p>
            <a:pPr marL="457200" lvl="0" indent="-304800" algn="l" rtl="0">
              <a:spcBef>
                <a:spcPts val="0"/>
              </a:spcBef>
              <a:spcAft>
                <a:spcPts val="0"/>
              </a:spcAft>
              <a:buSzPts val="1200"/>
              <a:buFont typeface="Roboto"/>
              <a:buChar char="●"/>
            </a:pPr>
            <a:r>
              <a:rPr lang="en-US" sz="1200" dirty="0">
                <a:solidFill>
                  <a:srgbClr val="3C4043"/>
                </a:solidFill>
                <a:highlight>
                  <a:srgbClr val="FFFFFF"/>
                </a:highlight>
                <a:latin typeface="Roboto"/>
                <a:ea typeface="Roboto"/>
                <a:cs typeface="Roboto"/>
                <a:sym typeface="Roboto"/>
              </a:rPr>
              <a:t>“Inspire” is about “lighting the fire” for learning and getting students excited both about their program and about being in college. </a:t>
            </a:r>
          </a:p>
          <a:p>
            <a:pPr marL="457200" lvl="0" indent="-304800" algn="l" rtl="0">
              <a:spcBef>
                <a:spcPts val="0"/>
              </a:spcBef>
              <a:spcAft>
                <a:spcPts val="0"/>
              </a:spcAft>
              <a:buClr>
                <a:srgbClr val="3C4043"/>
              </a:buClr>
              <a:buSzPts val="1200"/>
              <a:buFont typeface="Roboto"/>
              <a:buChar char="●"/>
            </a:pPr>
            <a:r>
              <a:rPr lang="en-US" dirty="0">
                <a:latin typeface="Roboto" pitchFamily="2" charset="0"/>
                <a:ea typeface="Roboto" pitchFamily="2" charset="0"/>
              </a:rPr>
              <a:t>Inspiring courses “light the fire” by:</a:t>
            </a:r>
          </a:p>
          <a:p>
            <a:pPr marL="914400" lvl="1" indent="-381000" algn="l" rtl="0">
              <a:lnSpc>
                <a:spcPct val="90000"/>
              </a:lnSpc>
              <a:spcBef>
                <a:spcPts val="0"/>
              </a:spcBef>
              <a:spcAft>
                <a:spcPts val="0"/>
              </a:spcAft>
              <a:buSzPts val="2400"/>
              <a:buChar char="○"/>
            </a:pPr>
            <a:r>
              <a:rPr lang="en-US" dirty="0">
                <a:latin typeface="Roboto" pitchFamily="2" charset="0"/>
                <a:ea typeface="Roboto" pitchFamily="2" charset="0"/>
              </a:rPr>
              <a:t>Facilitating exploration of interests</a:t>
            </a:r>
          </a:p>
          <a:p>
            <a:pPr marL="914400" marR="0" lvl="1" indent="-381000" algn="l" defTabSz="914400" rtl="0" eaLnBrk="1" fontAlgn="auto" latinLnBrk="0" hangingPunct="1">
              <a:lnSpc>
                <a:spcPct val="90000"/>
              </a:lnSpc>
              <a:spcBef>
                <a:spcPts val="0"/>
              </a:spcBef>
              <a:spcAft>
                <a:spcPts val="0"/>
              </a:spcAft>
              <a:buClr>
                <a:srgbClr val="000000"/>
              </a:buClr>
              <a:buSzPts val="2400"/>
              <a:buFont typeface="Arial"/>
              <a:buChar char="○"/>
              <a:tabLst/>
              <a:defRPr/>
            </a:pPr>
            <a:r>
              <a:rPr lang="en-US" sz="1100" dirty="0">
                <a:latin typeface="Roboto" pitchFamily="2" charset="0"/>
                <a:ea typeface="Roboto" pitchFamily="2" charset="0"/>
              </a:rPr>
              <a:t>Exposing students to foundational concepts, theories, and information about a discipline</a:t>
            </a:r>
            <a:endParaRPr lang="en-US" dirty="0">
              <a:latin typeface="Roboto" pitchFamily="2" charset="0"/>
              <a:ea typeface="Roboto" pitchFamily="2" charset="0"/>
            </a:endParaRPr>
          </a:p>
          <a:p>
            <a:pPr marL="914400" lvl="1" indent="-381000" algn="l" rtl="0">
              <a:lnSpc>
                <a:spcPct val="90000"/>
              </a:lnSpc>
              <a:spcBef>
                <a:spcPts val="0"/>
              </a:spcBef>
              <a:spcAft>
                <a:spcPts val="0"/>
              </a:spcAft>
              <a:buSzPts val="2400"/>
              <a:buChar char="○"/>
            </a:pPr>
            <a:r>
              <a:rPr lang="en-US" dirty="0">
                <a:latin typeface="Roboto" pitchFamily="2" charset="0"/>
                <a:ea typeface="Roboto" pitchFamily="2" charset="0"/>
              </a:rPr>
              <a:t>Providing hands-on learning experience relevant to career goals</a:t>
            </a:r>
          </a:p>
          <a:p>
            <a:pPr marL="914400" marR="0" lvl="1" indent="-381000" algn="l" defTabSz="914400" rtl="0" eaLnBrk="1" fontAlgn="auto" latinLnBrk="0" hangingPunct="1">
              <a:lnSpc>
                <a:spcPct val="90000"/>
              </a:lnSpc>
              <a:spcBef>
                <a:spcPts val="0"/>
              </a:spcBef>
              <a:spcAft>
                <a:spcPts val="0"/>
              </a:spcAft>
              <a:buClr>
                <a:srgbClr val="000000"/>
              </a:buClr>
              <a:buSzPts val="2400"/>
              <a:buFont typeface="Arial"/>
              <a:buChar char="○"/>
              <a:tabLst/>
              <a:defRPr/>
            </a:pPr>
            <a:r>
              <a:rPr lang="en-US" sz="1100" dirty="0">
                <a:latin typeface="Roboto" pitchFamily="2" charset="0"/>
                <a:ea typeface="Roboto" pitchFamily="2" charset="0"/>
              </a:rPr>
              <a:t>Giving faculty an opportunity to “sell” a program of study</a:t>
            </a:r>
            <a:endParaRPr lang="en-US" dirty="0">
              <a:latin typeface="Roboto" pitchFamily="2" charset="0"/>
              <a:ea typeface="Roboto" pitchFamily="2" charset="0"/>
            </a:endParaRPr>
          </a:p>
          <a:p>
            <a:pPr marL="914400" lvl="1" indent="-381000" algn="l" rtl="0">
              <a:lnSpc>
                <a:spcPct val="90000"/>
              </a:lnSpc>
              <a:spcBef>
                <a:spcPts val="0"/>
              </a:spcBef>
              <a:spcAft>
                <a:spcPts val="0"/>
              </a:spcAft>
              <a:buSzPts val="2400"/>
              <a:buChar char="○"/>
            </a:pPr>
            <a:r>
              <a:rPr lang="en-US" dirty="0">
                <a:latin typeface="Roboto" pitchFamily="2" charset="0"/>
                <a:ea typeface="Roboto" pitchFamily="2" charset="0"/>
              </a:rPr>
              <a:t>Demonstrating the value of investing in higher education</a:t>
            </a:r>
          </a:p>
          <a:p>
            <a:pPr marL="914400" lvl="1" indent="-381000" algn="l" rtl="0">
              <a:lnSpc>
                <a:spcPct val="90000"/>
              </a:lnSpc>
              <a:spcBef>
                <a:spcPts val="0"/>
              </a:spcBef>
              <a:spcAft>
                <a:spcPts val="0"/>
              </a:spcAft>
              <a:buSzPts val="2400"/>
              <a:buChar char="○"/>
            </a:pPr>
            <a:endParaRPr lang="en-US" dirty="0">
              <a:latin typeface="Roboto" pitchFamily="2" charset="0"/>
              <a:ea typeface="Roboto" pitchFamily="2" charset="0"/>
            </a:endParaRPr>
          </a:p>
          <a:p>
            <a:pPr marL="152400" marR="0" lvl="0" indent="0" algn="l" defTabSz="914400" rtl="0" eaLnBrk="1" fontAlgn="auto" latinLnBrk="0" hangingPunct="1">
              <a:lnSpc>
                <a:spcPct val="100000"/>
              </a:lnSpc>
              <a:spcBef>
                <a:spcPts val="0"/>
              </a:spcBef>
              <a:spcAft>
                <a:spcPts val="0"/>
              </a:spcAft>
              <a:buClr>
                <a:srgbClr val="3C4043"/>
              </a:buClr>
              <a:buSzPts val="1200"/>
              <a:buFont typeface="Roboto"/>
              <a:buNone/>
              <a:tabLst/>
              <a:defRPr/>
            </a:pPr>
            <a:endParaRPr lang="en-US" sz="1200" b="0" i="0" u="none" strike="noStrike" dirty="0">
              <a:solidFill>
                <a:schemeClr val="dk1"/>
              </a:solidFill>
              <a:latin typeface="Calibri"/>
              <a:ea typeface="Calibri"/>
              <a:cs typeface="Calibri"/>
              <a:sym typeface="Calibri"/>
            </a:endParaRPr>
          </a:p>
          <a:p>
            <a:pPr marL="152400" lvl="0" indent="0" algn="l" rtl="0">
              <a:spcBef>
                <a:spcPts val="0"/>
              </a:spcBef>
              <a:spcAft>
                <a:spcPts val="0"/>
              </a:spcAft>
              <a:buClr>
                <a:srgbClr val="3C4043"/>
              </a:buClr>
              <a:buSzPts val="1200"/>
              <a:buFont typeface="Roboto"/>
              <a:buNone/>
            </a:pPr>
            <a:endParaRPr lang="en-US" sz="1200" dirty="0">
              <a:solidFill>
                <a:schemeClr val="dk1"/>
              </a:solidFill>
              <a:highlight>
                <a:srgbClr val="FFFFFF"/>
              </a:highlight>
              <a:latin typeface="Roboto"/>
              <a:ea typeface="Roboto"/>
              <a:cs typeface="Roboto"/>
              <a:sym typeface="Roboto"/>
            </a:endParaRPr>
          </a:p>
          <a:p>
            <a:pPr marL="152400" lvl="0" indent="0" algn="l" rtl="0">
              <a:spcBef>
                <a:spcPts val="0"/>
              </a:spcBef>
              <a:spcAft>
                <a:spcPts val="0"/>
              </a:spcAft>
              <a:buClr>
                <a:srgbClr val="3C4043"/>
              </a:buClr>
              <a:buSzPts val="1200"/>
              <a:buFont typeface="Roboto"/>
              <a:buNone/>
            </a:pPr>
            <a:endParaRPr lang="en-US" sz="1200" dirty="0">
              <a:solidFill>
                <a:srgbClr val="3C4043"/>
              </a:solidFill>
              <a:highlight>
                <a:srgbClr val="FFFFFF"/>
              </a:highlight>
              <a:latin typeface="Roboto"/>
              <a:ea typeface="Roboto"/>
              <a:cs typeface="Roboto"/>
              <a:sym typeface="Roboto"/>
            </a:endParaRPr>
          </a:p>
        </p:txBody>
      </p:sp>
    </p:spTree>
    <p:extLst>
      <p:ext uri="{BB962C8B-B14F-4D97-AF65-F5344CB8AC3E}">
        <p14:creationId xmlns:p14="http://schemas.microsoft.com/office/powerpoint/2010/main" val="37457988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e667b4d184_3_6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2" name="Google Shape;312;ge667b4d184_3_6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2400" marR="0" lvl="0" indent="0" algn="l" defTabSz="914400" rtl="0" eaLnBrk="1" fontAlgn="auto" latinLnBrk="0" hangingPunct="1">
              <a:lnSpc>
                <a:spcPct val="100000"/>
              </a:lnSpc>
              <a:spcBef>
                <a:spcPts val="0"/>
              </a:spcBef>
              <a:spcAft>
                <a:spcPts val="0"/>
              </a:spcAft>
              <a:buClr>
                <a:schemeClr val="dk1"/>
              </a:buClr>
              <a:buSzPts val="1200"/>
              <a:buFont typeface="Roboto"/>
              <a:buNone/>
              <a:tabLst/>
              <a:defRPr/>
            </a:pPr>
            <a:r>
              <a:rPr lang="en-US" sz="1200" dirty="0">
                <a:latin typeface="Roboto"/>
                <a:ea typeface="Roboto"/>
                <a:cs typeface="Roboto"/>
                <a:sym typeface="Roboto"/>
              </a:rPr>
              <a:t>[Speak]</a:t>
            </a:r>
            <a:endParaRPr lang="en-US" sz="1200" dirty="0">
              <a:solidFill>
                <a:schemeClr val="dk1"/>
              </a:solidFill>
              <a:latin typeface="Roboto"/>
              <a:ea typeface="Roboto"/>
              <a:cs typeface="Roboto"/>
              <a:sym typeface="Roboto"/>
            </a:endParaRPr>
          </a:p>
          <a:p>
            <a:pPr marL="457200" lvl="0" indent="-304800" algn="l" rtl="0">
              <a:spcBef>
                <a:spcPts val="0"/>
              </a:spcBef>
              <a:spcAft>
                <a:spcPts val="0"/>
              </a:spcAft>
              <a:buClr>
                <a:schemeClr val="dk1"/>
              </a:buClr>
              <a:buSzPts val="1200"/>
              <a:buFont typeface="Roboto"/>
              <a:buChar char="●"/>
            </a:pPr>
            <a:r>
              <a:rPr lang="en-US" sz="1200" dirty="0">
                <a:solidFill>
                  <a:schemeClr val="dk1"/>
                </a:solidFill>
                <a:latin typeface="Roboto"/>
                <a:ea typeface="Roboto"/>
                <a:cs typeface="Roboto"/>
                <a:sym typeface="Roboto"/>
              </a:rPr>
              <a:t>Strategies for “inspiring” that are universal and personalized include:</a:t>
            </a:r>
            <a:endParaRPr sz="1200" dirty="0">
              <a:solidFill>
                <a:schemeClr val="dk1"/>
              </a:solidFill>
              <a:latin typeface="Roboto"/>
              <a:ea typeface="Roboto"/>
              <a:cs typeface="Roboto"/>
              <a:sym typeface="Roboto"/>
            </a:endParaRPr>
          </a:p>
          <a:p>
            <a:pPr marL="914400" lvl="1" indent="-311150" algn="l" rtl="0">
              <a:spcBef>
                <a:spcPts val="0"/>
              </a:spcBef>
              <a:spcAft>
                <a:spcPts val="0"/>
              </a:spcAft>
              <a:buClr>
                <a:schemeClr val="dk1"/>
              </a:buClr>
              <a:buSzPts val="1300"/>
              <a:buFont typeface="Roboto"/>
              <a:buChar char="○"/>
            </a:pPr>
            <a:r>
              <a:rPr lang="en-US" sz="1200" dirty="0">
                <a:solidFill>
                  <a:schemeClr val="dk1"/>
                </a:solidFill>
                <a:latin typeface="Roboto"/>
                <a:ea typeface="Roboto"/>
                <a:cs typeface="Roboto"/>
                <a:sym typeface="Roboto"/>
              </a:rPr>
              <a:t>Moving away from building first term and first year schedules for students that consist entirely of developmental education and general education prerequisites, and instead ensuring that all students are able to take at least one course in the first term on a topic of interest to them. </a:t>
            </a:r>
            <a:endParaRPr sz="1200" dirty="0">
              <a:solidFill>
                <a:schemeClr val="dk1"/>
              </a:solidFill>
              <a:latin typeface="Roboto"/>
              <a:ea typeface="Roboto"/>
              <a:cs typeface="Roboto"/>
              <a:sym typeface="Roboto"/>
            </a:endParaRPr>
          </a:p>
          <a:p>
            <a:pPr marL="914400" lvl="1" indent="-304800" algn="l" rtl="0">
              <a:spcBef>
                <a:spcPts val="0"/>
              </a:spcBef>
              <a:spcAft>
                <a:spcPts val="0"/>
              </a:spcAft>
              <a:buClr>
                <a:schemeClr val="dk1"/>
              </a:buClr>
              <a:buSzPts val="1200"/>
              <a:buFont typeface="Roboto"/>
              <a:buChar char="○"/>
            </a:pPr>
            <a:r>
              <a:rPr lang="en-US" sz="1200" dirty="0">
                <a:solidFill>
                  <a:schemeClr val="dk1"/>
                </a:solidFill>
                <a:latin typeface="Roboto"/>
                <a:ea typeface="Roboto"/>
                <a:cs typeface="Roboto"/>
                <a:sym typeface="Roboto"/>
              </a:rPr>
              <a:t>Demonstrating the relevance of coursework to real-world issues affecting students and their communities through service learning and project-based learning. </a:t>
            </a:r>
            <a:endParaRPr sz="1200" dirty="0">
              <a:solidFill>
                <a:schemeClr val="dk1"/>
              </a:solidFill>
              <a:latin typeface="Roboto"/>
              <a:ea typeface="Roboto"/>
              <a:cs typeface="Roboto"/>
              <a:sym typeface="Roboto"/>
            </a:endParaRPr>
          </a:p>
          <a:p>
            <a:pPr marL="914400" lvl="1" indent="-304800" algn="l" rtl="0">
              <a:spcBef>
                <a:spcPts val="0"/>
              </a:spcBef>
              <a:spcAft>
                <a:spcPts val="0"/>
              </a:spcAft>
              <a:buClr>
                <a:schemeClr val="dk1"/>
              </a:buClr>
              <a:buSzPts val="1200"/>
              <a:buFont typeface="Roboto"/>
              <a:buChar char="○"/>
            </a:pPr>
            <a:r>
              <a:rPr lang="en-US" sz="1200" dirty="0">
                <a:solidFill>
                  <a:schemeClr val="dk1"/>
                </a:solidFill>
                <a:latin typeface="Roboto"/>
                <a:ea typeface="Roboto"/>
                <a:cs typeface="Roboto"/>
                <a:sym typeface="Roboto"/>
              </a:rPr>
              <a:t>Sparking interests early by providing active learning opportunities such as flipped classrooms and hands-on lab experiments for dual enrollment students.  </a:t>
            </a:r>
          </a:p>
          <a:p>
            <a:pPr marL="914400" lvl="1" indent="-304800" algn="l" rtl="0">
              <a:spcBef>
                <a:spcPts val="0"/>
              </a:spcBef>
              <a:spcAft>
                <a:spcPts val="0"/>
              </a:spcAft>
              <a:buClr>
                <a:schemeClr val="dk1"/>
              </a:buClr>
              <a:buSzPts val="1200"/>
              <a:buFont typeface="Roboto"/>
              <a:buChar char="○"/>
            </a:pPr>
            <a:r>
              <a:rPr lang="en-US" sz="1200" dirty="0">
                <a:solidFill>
                  <a:schemeClr val="dk1"/>
                </a:solidFill>
                <a:latin typeface="Roboto"/>
                <a:ea typeface="Roboto"/>
                <a:cs typeface="Roboto"/>
                <a:sym typeface="Roboto"/>
              </a:rPr>
              <a:t>Providing professional development for faculty, especially those teaching introductory courses. </a:t>
            </a:r>
            <a:r>
              <a:rPr lang="en-US" sz="1200" dirty="0">
                <a:solidFill>
                  <a:srgbClr val="3C4043"/>
                </a:solidFill>
                <a:highlight>
                  <a:srgbClr val="FFFFFF"/>
                </a:highlight>
                <a:latin typeface="Roboto"/>
                <a:ea typeface="Roboto"/>
                <a:cs typeface="Roboto"/>
                <a:sym typeface="Roboto"/>
              </a:rPr>
              <a:t>In order to inspire students, we also need to inspire and support faculty. </a:t>
            </a:r>
            <a:endParaRPr lang="en-US" sz="1200" b="0" dirty="0">
              <a:solidFill>
                <a:schemeClr val="dk1"/>
              </a:solidFill>
              <a:highlight>
                <a:srgbClr val="FFFFFF"/>
              </a:highlight>
              <a:latin typeface="Roboto"/>
              <a:ea typeface="Roboto"/>
              <a:cs typeface="Roboto"/>
              <a:sym typeface="Roboto"/>
            </a:endParaRPr>
          </a:p>
          <a:p>
            <a:pPr marL="914400" lvl="1" indent="-304800" algn="l" rtl="0">
              <a:spcBef>
                <a:spcPts val="0"/>
              </a:spcBef>
              <a:spcAft>
                <a:spcPts val="0"/>
              </a:spcAft>
              <a:buClr>
                <a:schemeClr val="dk1"/>
              </a:buClr>
              <a:buSzPts val="1200"/>
              <a:buFont typeface="Roboto"/>
              <a:buChar char="○"/>
            </a:pPr>
            <a:endParaRPr sz="1200" dirty="0">
              <a:solidFill>
                <a:schemeClr val="dk1"/>
              </a:solidFill>
              <a:latin typeface="Roboto"/>
              <a:ea typeface="Roboto"/>
              <a:cs typeface="Roboto"/>
              <a:sym typeface="Roboto"/>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e7191a4c1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ge7191a4c1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2400" marR="0" lvl="0" indent="0" algn="l" defTabSz="914400" rtl="0" eaLnBrk="1" fontAlgn="auto" latinLnBrk="0" hangingPunct="1">
              <a:lnSpc>
                <a:spcPct val="100000"/>
              </a:lnSpc>
              <a:spcBef>
                <a:spcPts val="0"/>
              </a:spcBef>
              <a:spcAft>
                <a:spcPts val="0"/>
              </a:spcAft>
              <a:buClr>
                <a:srgbClr val="000000"/>
              </a:buClr>
              <a:buSzPts val="1200"/>
              <a:buFont typeface="Roboto"/>
              <a:buNone/>
              <a:tabLst/>
              <a:defRPr/>
            </a:pPr>
            <a:r>
              <a:rPr lang="en-US" sz="1200" dirty="0">
                <a:latin typeface="Roboto" pitchFamily="2" charset="0"/>
                <a:ea typeface="Roboto" pitchFamily="2" charset="0"/>
              </a:rPr>
              <a:t>[Instructions] </a:t>
            </a:r>
            <a:endParaRPr lang="en-US" sz="1200" dirty="0">
              <a:latin typeface="Roboto"/>
              <a:ea typeface="Roboto"/>
              <a:cs typeface="Roboto"/>
              <a:sym typeface="Roboto"/>
            </a:endParaRPr>
          </a:p>
          <a:p>
            <a:pPr marL="457200" marR="0" lvl="0" indent="-304800" algn="l" rtl="0">
              <a:lnSpc>
                <a:spcPct val="100000"/>
              </a:lnSpc>
              <a:spcBef>
                <a:spcPts val="0"/>
              </a:spcBef>
              <a:spcAft>
                <a:spcPts val="0"/>
              </a:spcAft>
              <a:buSzPts val="1200"/>
              <a:buFont typeface="Roboto"/>
              <a:buChar char="●"/>
            </a:pPr>
            <a:r>
              <a:rPr lang="en-US" sz="1200" dirty="0">
                <a:latin typeface="Roboto"/>
                <a:ea typeface="Roboto"/>
                <a:cs typeface="Roboto"/>
                <a:sym typeface="Roboto"/>
              </a:rPr>
              <a:t>Reminder for the thought questions: You want to pose these questions to your workshop participants. Give them some time to think about what they might want to share. If you’re in person, you could give participants a few minutes to talk to the person sitting next to them. Please refer to the facilitator’s guide for facilitation advice from our many pilots of this workshop.</a:t>
            </a:r>
          </a:p>
        </p:txBody>
      </p:sp>
    </p:spTree>
    <p:extLst>
      <p:ext uri="{BB962C8B-B14F-4D97-AF65-F5344CB8AC3E}">
        <p14:creationId xmlns:p14="http://schemas.microsoft.com/office/powerpoint/2010/main" val="21137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e667b4d184_3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e667b4d184_3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2400" marR="0" lvl="0" indent="0" algn="l" defTabSz="914400" rtl="0" eaLnBrk="1" fontAlgn="auto" latinLnBrk="0" hangingPunct="1">
              <a:lnSpc>
                <a:spcPct val="100000"/>
              </a:lnSpc>
              <a:spcBef>
                <a:spcPts val="0"/>
              </a:spcBef>
              <a:spcAft>
                <a:spcPts val="0"/>
              </a:spcAft>
              <a:buClr>
                <a:srgbClr val="3C4043"/>
              </a:buClr>
              <a:buSzPts val="1200"/>
              <a:buFont typeface="Roboto"/>
              <a:buNone/>
              <a:tabLst/>
              <a:defRPr/>
            </a:pPr>
            <a:r>
              <a:rPr lang="en-US" sz="1200" dirty="0">
                <a:highlight>
                  <a:srgbClr val="FFFFFF"/>
                </a:highlight>
                <a:latin typeface="Roboto"/>
                <a:ea typeface="Roboto"/>
                <a:cs typeface="Roboto"/>
                <a:sym typeface="Roboto"/>
              </a:rPr>
              <a:t>[Speak]</a:t>
            </a:r>
            <a:endParaRPr lang="en-US" sz="1200" dirty="0">
              <a:solidFill>
                <a:srgbClr val="3C4043"/>
              </a:solidFill>
              <a:highlight>
                <a:srgbClr val="FFFFFF"/>
              </a:highlight>
              <a:latin typeface="Roboto"/>
              <a:ea typeface="Roboto"/>
              <a:cs typeface="Roboto"/>
              <a:sym typeface="Roboto"/>
            </a:endParaRPr>
          </a:p>
          <a:p>
            <a:pPr marL="457200" lvl="0" indent="-304800" algn="l" rtl="0">
              <a:spcBef>
                <a:spcPts val="0"/>
              </a:spcBef>
              <a:spcAft>
                <a:spcPts val="0"/>
              </a:spcAft>
              <a:buClr>
                <a:srgbClr val="3C4043"/>
              </a:buClr>
              <a:buSzPts val="1200"/>
              <a:buFont typeface="Roboto"/>
              <a:buChar char="●"/>
            </a:pPr>
            <a:r>
              <a:rPr lang="en-US" sz="1200" dirty="0">
                <a:solidFill>
                  <a:srgbClr val="3C4043"/>
                </a:solidFill>
                <a:highlight>
                  <a:srgbClr val="FFFFFF"/>
                </a:highlight>
                <a:latin typeface="Roboto"/>
                <a:ea typeface="Roboto"/>
                <a:cs typeface="Roboto"/>
                <a:sym typeface="Roboto"/>
              </a:rPr>
              <a:t>“Plan” is about creating a process for helping every student make a complete, individualized program plan. </a:t>
            </a:r>
          </a:p>
          <a:p>
            <a:pPr marL="457200" lvl="0" indent="-304800" algn="l" rtl="0">
              <a:spcBef>
                <a:spcPts val="0"/>
              </a:spcBef>
              <a:spcAft>
                <a:spcPts val="0"/>
              </a:spcAft>
              <a:buClr>
                <a:srgbClr val="3C4043"/>
              </a:buClr>
              <a:buSzPts val="1200"/>
              <a:buFont typeface="Roboto"/>
              <a:buChar char="●"/>
            </a:pPr>
            <a:r>
              <a:rPr lang="en-US" sz="1200" dirty="0">
                <a:solidFill>
                  <a:srgbClr val="3C4043"/>
                </a:solidFill>
                <a:highlight>
                  <a:srgbClr val="FFFFFF"/>
                </a:highlight>
                <a:latin typeface="Roboto"/>
                <a:ea typeface="Roboto"/>
                <a:cs typeface="Roboto"/>
                <a:sym typeface="Roboto"/>
              </a:rPr>
              <a:t>Full-program plans ensure that: </a:t>
            </a:r>
          </a:p>
          <a:p>
            <a:pPr marL="914400" lvl="1" indent="-304800" algn="l" rtl="0">
              <a:spcBef>
                <a:spcPts val="0"/>
              </a:spcBef>
              <a:spcAft>
                <a:spcPts val="0"/>
              </a:spcAft>
              <a:buClr>
                <a:srgbClr val="3C4043"/>
              </a:buClr>
              <a:buSzPts val="1200"/>
              <a:buFont typeface="Roboto"/>
              <a:buChar char="○"/>
            </a:pPr>
            <a:r>
              <a:rPr lang="en-US" sz="1200" dirty="0">
                <a:solidFill>
                  <a:srgbClr val="3C4043"/>
                </a:solidFill>
                <a:highlight>
                  <a:srgbClr val="FFFFFF"/>
                </a:highlight>
                <a:latin typeface="Roboto"/>
                <a:ea typeface="Roboto"/>
                <a:cs typeface="Roboto"/>
                <a:sym typeface="Roboto"/>
              </a:rPr>
              <a:t>students know where their program leads, what courses they need to take, and how long it will take to complete. </a:t>
            </a:r>
          </a:p>
          <a:p>
            <a:pPr marL="914400" lvl="1" indent="-304800" algn="l" rtl="0">
              <a:spcBef>
                <a:spcPts val="0"/>
              </a:spcBef>
              <a:spcAft>
                <a:spcPts val="0"/>
              </a:spcAft>
              <a:buClr>
                <a:srgbClr val="3C4043"/>
              </a:buClr>
              <a:buSzPts val="1200"/>
              <a:buFont typeface="Roboto"/>
              <a:buChar char="○"/>
            </a:pPr>
            <a:r>
              <a:rPr lang="en-US" sz="1200" dirty="0">
                <a:solidFill>
                  <a:srgbClr val="3C4043"/>
                </a:solidFill>
                <a:highlight>
                  <a:srgbClr val="FFFFFF"/>
                </a:highlight>
                <a:latin typeface="Roboto"/>
                <a:ea typeface="Roboto"/>
                <a:cs typeface="Roboto"/>
                <a:sym typeface="Roboto"/>
              </a:rPr>
              <a:t>advisors and faculty can monitor students’ progress and intervene if necessary to keep students on track. </a:t>
            </a:r>
          </a:p>
          <a:p>
            <a:pPr marL="914400" lvl="1" indent="-304800" algn="l" rtl="0">
              <a:spcBef>
                <a:spcPts val="0"/>
              </a:spcBef>
              <a:spcAft>
                <a:spcPts val="0"/>
              </a:spcAft>
              <a:buClr>
                <a:srgbClr val="3C4043"/>
              </a:buClr>
              <a:buSzPts val="1200"/>
              <a:buFont typeface="Roboto"/>
              <a:buChar char="○"/>
            </a:pPr>
            <a:r>
              <a:rPr lang="en-US" sz="1200" dirty="0">
                <a:solidFill>
                  <a:srgbClr val="3C4043"/>
                </a:solidFill>
                <a:highlight>
                  <a:srgbClr val="FFFFFF"/>
                </a:highlight>
                <a:latin typeface="Roboto"/>
                <a:ea typeface="Roboto"/>
                <a:cs typeface="Roboto"/>
                <a:sym typeface="Roboto"/>
              </a:rPr>
              <a:t>institutions offer the courses students need when they need them. </a:t>
            </a:r>
          </a:p>
          <a:p>
            <a:pPr marL="914400" marR="0" lvl="0" indent="0" algn="l" rtl="0">
              <a:lnSpc>
                <a:spcPct val="100000"/>
              </a:lnSpc>
              <a:spcBef>
                <a:spcPts val="0"/>
              </a:spcBef>
              <a:spcAft>
                <a:spcPts val="0"/>
              </a:spcAft>
              <a:buNone/>
            </a:pPr>
            <a:endParaRPr lang="en-US" sz="1200"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37232494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e667b4d184_3_8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0" name="Google Shape;330;ge667b4d184_3_89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3350" marR="0" lvl="0" indent="0" algn="l" defTabSz="914400" rtl="0" eaLnBrk="1" fontAlgn="auto" latinLnBrk="0" hangingPunct="1">
              <a:lnSpc>
                <a:spcPct val="115000"/>
              </a:lnSpc>
              <a:spcBef>
                <a:spcPts val="1200"/>
              </a:spcBef>
              <a:spcAft>
                <a:spcPts val="0"/>
              </a:spcAft>
              <a:buClr>
                <a:srgbClr val="000000"/>
              </a:buClr>
              <a:buSzPts val="1500"/>
              <a:buFont typeface="Roboto"/>
              <a:buNone/>
              <a:tabLst/>
              <a:defRPr/>
            </a:pPr>
            <a:r>
              <a:rPr lang="en-US" sz="1200" dirty="0">
                <a:latin typeface="Roboto"/>
                <a:ea typeface="Roboto"/>
                <a:cs typeface="Roboto"/>
                <a:sym typeface="Roboto"/>
              </a:rPr>
              <a:t>[Speak]</a:t>
            </a:r>
          </a:p>
          <a:p>
            <a:pPr marL="457200" lvl="0" indent="-323850" algn="l" rtl="0">
              <a:lnSpc>
                <a:spcPct val="115000"/>
              </a:lnSpc>
              <a:spcBef>
                <a:spcPts val="1200"/>
              </a:spcBef>
              <a:spcAft>
                <a:spcPts val="0"/>
              </a:spcAft>
              <a:buSzPts val="1500"/>
              <a:buFont typeface="Roboto"/>
              <a:buChar char="●"/>
            </a:pPr>
            <a:r>
              <a:rPr lang="en-US" sz="1200" dirty="0">
                <a:latin typeface="Roboto"/>
                <a:ea typeface="Roboto"/>
                <a:cs typeface="Roboto"/>
                <a:sym typeface="Roboto"/>
              </a:rPr>
              <a:t>An effective way of scaling full-program planning to all new students is incorporating education planning into mandatory first-term advising and including it as an assignment for first-year experience courses.</a:t>
            </a:r>
            <a:endParaRPr sz="1200" dirty="0">
              <a:latin typeface="Roboto"/>
              <a:ea typeface="Roboto"/>
              <a:cs typeface="Roboto"/>
              <a:sym typeface="Roboto"/>
            </a:endParaRPr>
          </a:p>
          <a:p>
            <a:pPr marL="457200" lvl="0" indent="-323850" algn="l" rtl="0">
              <a:lnSpc>
                <a:spcPct val="115000"/>
              </a:lnSpc>
              <a:spcBef>
                <a:spcPts val="0"/>
              </a:spcBef>
              <a:spcAft>
                <a:spcPts val="0"/>
              </a:spcAft>
              <a:buSzPts val="1500"/>
              <a:buFont typeface="Roboto"/>
              <a:buChar char="●"/>
            </a:pPr>
            <a:r>
              <a:rPr lang="en-US" sz="1200" dirty="0">
                <a:latin typeface="Roboto"/>
                <a:ea typeface="Roboto"/>
                <a:cs typeface="Roboto"/>
                <a:sym typeface="Roboto"/>
              </a:rPr>
              <a:t>Plans should cover the entire program through completion or transfer. </a:t>
            </a:r>
            <a:endParaRPr sz="1200" dirty="0">
              <a:latin typeface="Roboto"/>
              <a:ea typeface="Roboto"/>
              <a:cs typeface="Roboto"/>
              <a:sym typeface="Roboto"/>
            </a:endParaRPr>
          </a:p>
          <a:p>
            <a:pPr marL="457200" lvl="0" indent="-323850" algn="l" rtl="0">
              <a:lnSpc>
                <a:spcPct val="115000"/>
              </a:lnSpc>
              <a:spcBef>
                <a:spcPts val="0"/>
              </a:spcBef>
              <a:spcAft>
                <a:spcPts val="0"/>
              </a:spcAft>
              <a:buSzPts val="1500"/>
              <a:buFont typeface="Roboto"/>
              <a:buChar char="●"/>
            </a:pPr>
            <a:r>
              <a:rPr lang="en-US" sz="1200" dirty="0">
                <a:latin typeface="Roboto"/>
                <a:ea typeface="Roboto"/>
                <a:cs typeface="Roboto"/>
                <a:sym typeface="Roboto"/>
              </a:rPr>
              <a:t>Plans should be based on a standard program map, but customized to account for each student’s situation, including prior credits, educational goals and personal interests (electives), transfer destination and major, and intended timeline to completion.</a:t>
            </a:r>
            <a:endParaRPr sz="1200" dirty="0">
              <a:latin typeface="Roboto"/>
              <a:ea typeface="Roboto"/>
              <a:cs typeface="Roboto"/>
              <a:sym typeface="Roboto"/>
            </a:endParaRPr>
          </a:p>
          <a:p>
            <a:pPr marL="457200" lvl="0" indent="-323850" algn="l" rtl="0">
              <a:lnSpc>
                <a:spcPct val="115000"/>
              </a:lnSpc>
              <a:spcBef>
                <a:spcPts val="0"/>
              </a:spcBef>
              <a:spcAft>
                <a:spcPts val="0"/>
              </a:spcAft>
              <a:buSzPts val="1500"/>
              <a:buFont typeface="Roboto"/>
              <a:buChar char="●"/>
            </a:pPr>
            <a:r>
              <a:rPr lang="en-US" sz="1200" dirty="0">
                <a:latin typeface="Roboto"/>
                <a:ea typeface="Roboto"/>
                <a:cs typeface="Roboto"/>
                <a:sym typeface="Roboto"/>
              </a:rPr>
              <a:t>Whatever format or technology is used, plans should be easily accessible to students, advisors, and faculty. </a:t>
            </a:r>
            <a:endParaRPr sz="1200" dirty="0">
              <a:latin typeface="Roboto"/>
              <a:ea typeface="Roboto"/>
              <a:cs typeface="Roboto"/>
              <a:sym typeface="Roboto"/>
            </a:endParaRPr>
          </a:p>
          <a:p>
            <a:pPr marL="457200" lvl="0" indent="-323850" algn="l" rtl="0">
              <a:lnSpc>
                <a:spcPct val="115000"/>
              </a:lnSpc>
              <a:spcBef>
                <a:spcPts val="0"/>
              </a:spcBef>
              <a:spcAft>
                <a:spcPts val="0"/>
              </a:spcAft>
              <a:buSzPts val="1500"/>
              <a:buFont typeface="Roboto"/>
              <a:buChar char="●"/>
            </a:pPr>
            <a:r>
              <a:rPr lang="en-US" sz="1200" dirty="0">
                <a:latin typeface="Roboto"/>
                <a:ea typeface="Roboto"/>
                <a:cs typeface="Roboto"/>
                <a:sym typeface="Roboto"/>
              </a:rPr>
              <a:t>Plans should be regularly monitored to ensure students are on track and should be updated to reflect changes.</a:t>
            </a:r>
            <a:endParaRPr sz="1200" dirty="0">
              <a:latin typeface="Roboto"/>
              <a:ea typeface="Roboto"/>
              <a:cs typeface="Roboto"/>
              <a:sym typeface="Roboto"/>
            </a:endParaRPr>
          </a:p>
          <a:p>
            <a:pPr marL="457200" lvl="0" indent="-323850" algn="l" rtl="0">
              <a:lnSpc>
                <a:spcPct val="115000"/>
              </a:lnSpc>
              <a:spcBef>
                <a:spcPts val="0"/>
              </a:spcBef>
              <a:spcAft>
                <a:spcPts val="0"/>
              </a:spcAft>
              <a:buSzPts val="1500"/>
              <a:buFont typeface="Roboto"/>
              <a:buChar char="●"/>
            </a:pPr>
            <a:r>
              <a:rPr lang="en-US" sz="1200" dirty="0">
                <a:latin typeface="Roboto"/>
                <a:ea typeface="Roboto"/>
                <a:cs typeface="Roboto"/>
                <a:sym typeface="Roboto"/>
              </a:rPr>
              <a:t>When plans are connected to student information systems, they can be used to inform course scheduling, making it easier to predict which courses are needed when, and how many sections of each course are needed. In that way, education plans are beneficial for colleges as well as for students.</a:t>
            </a:r>
            <a:endParaRPr sz="1200" dirty="0">
              <a:latin typeface="Roboto"/>
              <a:ea typeface="Roboto"/>
              <a:cs typeface="Roboto"/>
              <a:sym typeface="Roboto"/>
            </a:endParaRPr>
          </a:p>
          <a:p>
            <a:pPr marL="158750" lvl="0" indent="0" algn="l" rtl="0">
              <a:lnSpc>
                <a:spcPct val="100000"/>
              </a:lnSpc>
              <a:spcBef>
                <a:spcPts val="1200"/>
              </a:spcBef>
              <a:spcAft>
                <a:spcPts val="0"/>
              </a:spcAft>
              <a:buSzPts val="1100"/>
              <a:buNone/>
            </a:pPr>
            <a:endParaRPr dirty="0">
              <a:latin typeface="Roboto" pitchFamily="2" charset="0"/>
              <a:ea typeface="Roboto" pitchFamily="2"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e7191a4c1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ge7191a4c1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2400" marR="0" lvl="0" indent="0" algn="l" defTabSz="914400" rtl="0" eaLnBrk="1" fontAlgn="auto" latinLnBrk="0" hangingPunct="1">
              <a:lnSpc>
                <a:spcPct val="100000"/>
              </a:lnSpc>
              <a:spcBef>
                <a:spcPts val="0"/>
              </a:spcBef>
              <a:spcAft>
                <a:spcPts val="0"/>
              </a:spcAft>
              <a:buClr>
                <a:srgbClr val="000000"/>
              </a:buClr>
              <a:buSzPts val="1200"/>
              <a:buFont typeface="Roboto"/>
              <a:buNone/>
              <a:tabLst/>
              <a:defRPr/>
            </a:pPr>
            <a:r>
              <a:rPr lang="en-US" sz="1200" dirty="0">
                <a:latin typeface="Roboto" pitchFamily="2" charset="0"/>
                <a:ea typeface="Roboto" pitchFamily="2" charset="0"/>
              </a:rPr>
              <a:t>[Instructions] </a:t>
            </a:r>
            <a:endParaRPr lang="en-US" sz="1200" dirty="0">
              <a:latin typeface="Roboto"/>
              <a:ea typeface="Roboto"/>
              <a:cs typeface="Roboto"/>
              <a:sym typeface="Roboto"/>
            </a:endParaRPr>
          </a:p>
          <a:p>
            <a:pPr marL="457200" marR="0" lvl="0" indent="-304800" algn="l" rtl="0">
              <a:lnSpc>
                <a:spcPct val="100000"/>
              </a:lnSpc>
              <a:spcBef>
                <a:spcPts val="0"/>
              </a:spcBef>
              <a:spcAft>
                <a:spcPts val="0"/>
              </a:spcAft>
              <a:buSzPts val="1200"/>
              <a:buFont typeface="Roboto"/>
              <a:buChar char="●"/>
            </a:pPr>
            <a:r>
              <a:rPr lang="en-US" sz="1200" dirty="0">
                <a:latin typeface="Roboto"/>
                <a:ea typeface="Roboto"/>
                <a:cs typeface="Roboto"/>
                <a:sym typeface="Roboto"/>
              </a:rPr>
              <a:t>Reminder for the thought questions: You want to pose these questions to your workshop participants. Give them some time to think about what they might want to share. If you’re in person, you could give participants a few minutes to talk to the person sitting next to them. </a:t>
            </a:r>
          </a:p>
        </p:txBody>
      </p:sp>
    </p:spTree>
    <p:extLst>
      <p:ext uri="{BB962C8B-B14F-4D97-AF65-F5344CB8AC3E}">
        <p14:creationId xmlns:p14="http://schemas.microsoft.com/office/powerpoint/2010/main" val="13815661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b6873d04f4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gb6873d04f4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[Chat]</a:t>
            </a:r>
          </a:p>
          <a:p>
            <a:pPr marL="0" lvl="0" indent="0" algn="l" rtl="0">
              <a:lnSpc>
                <a:spcPct val="100000"/>
              </a:lnSpc>
              <a:spcBef>
                <a:spcPts val="0"/>
              </a:spcBef>
              <a:spcAft>
                <a:spcPts val="0"/>
              </a:spcAft>
              <a:buSzPts val="1400"/>
              <a:buNone/>
            </a:pPr>
            <a:r>
              <a:rPr lang="en-US" dirty="0">
                <a:latin typeface="Roboto" pitchFamily="2" charset="0"/>
                <a:ea typeface="Roboto" pitchFamily="2" charset="0"/>
              </a:rPr>
              <a:t>In the chat again, think about and then respond to this question: What supports do you wish you had in college?</a:t>
            </a:r>
          </a:p>
          <a:p>
            <a:pPr marL="0" lvl="0" indent="0" algn="l" rtl="0">
              <a:lnSpc>
                <a:spcPct val="100000"/>
              </a:lnSpc>
              <a:spcBef>
                <a:spcPts val="0"/>
              </a:spcBef>
              <a:spcAft>
                <a:spcPts val="0"/>
              </a:spcAft>
              <a:buSzPts val="1400"/>
              <a:buNone/>
            </a:pPr>
            <a:endParaRPr lang="en-US" dirty="0">
              <a:latin typeface="Roboto" pitchFamily="2" charset="0"/>
              <a:ea typeface="Roboto" pitchFamily="2" charset="0"/>
            </a:endParaRPr>
          </a:p>
          <a:p>
            <a:pPr marL="0" lvl="0" indent="0" algn="l" rtl="0">
              <a:lnSpc>
                <a:spcPct val="100000"/>
              </a:lnSpc>
              <a:spcBef>
                <a:spcPts val="0"/>
              </a:spcBef>
              <a:spcAft>
                <a:spcPts val="0"/>
              </a:spcAft>
              <a:buSzPts val="1400"/>
              <a:buNone/>
            </a:pPr>
            <a:r>
              <a:rPr lang="en-US" dirty="0">
                <a:latin typeface="Roboto" pitchFamily="2" charset="0"/>
                <a:ea typeface="Roboto" pitchFamily="2" charset="0"/>
              </a:rPr>
              <a:t>[Speak]</a:t>
            </a:r>
          </a:p>
          <a:p>
            <a:pPr marL="0" lvl="0" indent="0" algn="l" rtl="0">
              <a:lnSpc>
                <a:spcPct val="100000"/>
              </a:lnSpc>
              <a:spcBef>
                <a:spcPts val="0"/>
              </a:spcBef>
              <a:spcAft>
                <a:spcPts val="0"/>
              </a:spcAft>
              <a:buSzPts val="1400"/>
              <a:buNone/>
            </a:pPr>
            <a:r>
              <a:rPr lang="en-US" dirty="0">
                <a:latin typeface="Roboto" pitchFamily="2" charset="0"/>
                <a:ea typeface="Roboto" pitchFamily="2" charset="0"/>
              </a:rPr>
              <a:t>[At the end, make the point that most students at community colleges do not receive a lot of support to learn about different programs, engage with faculty in their field of interest, and take courses that light their fire for learning.]</a:t>
            </a:r>
            <a:endParaRPr dirty="0">
              <a:latin typeface="Roboto" pitchFamily="2" charset="0"/>
              <a:ea typeface="Roboto" pitchFamily="2"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da0b1f4bd8_0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da0b1f4bd8_0_1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[Speak]</a:t>
            </a:r>
          </a:p>
          <a:p>
            <a:pPr marL="0" lvl="0" indent="0" algn="l" rtl="0">
              <a:lnSpc>
                <a:spcPct val="100000"/>
              </a:lnSpc>
              <a:spcBef>
                <a:spcPts val="0"/>
              </a:spcBef>
              <a:spcAft>
                <a:spcPts val="0"/>
              </a:spcAft>
              <a:buSzPts val="1400"/>
              <a:buNone/>
            </a:pPr>
            <a:r>
              <a:rPr lang="en-US" dirty="0">
                <a:latin typeface="Roboto" pitchFamily="2" charset="0"/>
                <a:ea typeface="Roboto" pitchFamily="2" charset="0"/>
              </a:rPr>
              <a:t>Underserved students do not have high-quality onboarding experiences -- most often, privileged students are the ones that get access to people who place interest in their interests. </a:t>
            </a:r>
            <a:r>
              <a:rPr lang="en-US" sz="1100" u="none" strike="noStrike" cap="none" dirty="0">
                <a:solidFill>
                  <a:srgbClr val="000000"/>
                </a:solidFill>
                <a:effectLst/>
                <a:latin typeface="Roboto" pitchFamily="2" charset="0"/>
                <a:ea typeface="Roboto" pitchFamily="2" charset="0"/>
                <a:sym typeface="Arial"/>
              </a:rPr>
              <a:t>Placing equity in the center means intentionally tailoring ACIP support to promote the success of marginalized and underserved students.</a:t>
            </a:r>
            <a:endParaRPr dirty="0">
              <a:latin typeface="Roboto" pitchFamily="2" charset="0"/>
              <a:ea typeface="Roboto" pitchFamily="2"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b6873d04f4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b6873d04f4_1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[Speak – explain the main point, that is outlined on the slide.]</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According to a CCRC study on onboarding, ACIP aligns closely with what students want during onboarding. [Outline the things on the slide.] But this varies based on the kinds of goals students have, which is why it is so important to consider different groups of students when reimagining onboarding.</a:t>
            </a:r>
            <a:endParaRPr dirty="0">
              <a:latin typeface="Roboto" pitchFamily="2" charset="0"/>
              <a:ea typeface="Roboto" pitchFamily="2"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da0b1f4bd8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gda0b1f4bd8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[Speak] [This information is context for what is outlined on the slide.]</a:t>
            </a:r>
            <a:endParaRPr lang="en-US" dirty="0">
              <a:highlight>
                <a:srgbClr val="FFFF00"/>
              </a:highlight>
              <a:latin typeface="Roboto" pitchFamily="2" charset="0"/>
              <a:ea typeface="Roboto" pitchFamily="2" charset="0"/>
            </a:endParaRPr>
          </a:p>
          <a:p>
            <a:pPr marL="171450" lvl="0" indent="-171450" algn="l" rtl="0">
              <a:lnSpc>
                <a:spcPct val="100000"/>
              </a:lnSpc>
              <a:spcBef>
                <a:spcPts val="0"/>
              </a:spcBef>
              <a:spcAft>
                <a:spcPts val="0"/>
              </a:spcAft>
              <a:buSzPts val="1400"/>
            </a:pPr>
            <a:r>
              <a:rPr lang="en-US" dirty="0">
                <a:highlight>
                  <a:srgbClr val="FFFF00"/>
                </a:highlight>
                <a:latin typeface="Roboto" pitchFamily="2" charset="0"/>
                <a:ea typeface="Roboto" pitchFamily="2" charset="0"/>
              </a:rPr>
              <a:t>While much of higher education and community college reform has focused </a:t>
            </a:r>
            <a:r>
              <a:rPr lang="en-US" dirty="0">
                <a:latin typeface="Roboto" pitchFamily="2" charset="0"/>
                <a:ea typeface="Roboto" pitchFamily="2" charset="0"/>
              </a:rPr>
              <a:t>on outcomes </a:t>
            </a:r>
            <a:r>
              <a:rPr lang="en-US" dirty="0">
                <a:highlight>
                  <a:srgbClr val="FFFF00"/>
                </a:highlight>
                <a:latin typeface="Roboto" pitchFamily="2" charset="0"/>
                <a:ea typeface="Roboto" pitchFamily="2" charset="0"/>
              </a:rPr>
              <a:t>and on </a:t>
            </a:r>
            <a:r>
              <a:rPr lang="en-US" dirty="0">
                <a:latin typeface="Roboto" pitchFamily="2" charset="0"/>
                <a:ea typeface="Roboto" pitchFamily="2" charset="0"/>
              </a:rPr>
              <a:t>how many students complete degrees, guided pathways is focused on the program level, and on ensuring that students know where their programs lead and what opportunities exist for future education and employment. To do this, colleges will need to redesign their onboarding experience. </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This workshop is designed to help you reflect on the progress we have made made with guided pathways, consider how our current reform efforts relate to program onboarding, and begin thinking about how to design new efforts to enhance program onboarding.</a:t>
            </a:r>
            <a:endParaRPr dirty="0">
              <a:latin typeface="Roboto" pitchFamily="2" charset="0"/>
              <a:ea typeface="Roboto" pitchFamily="2" charset="0"/>
            </a:endParaRPr>
          </a:p>
        </p:txBody>
      </p:sp>
    </p:spTree>
    <p:extLst>
      <p:ext uri="{BB962C8B-B14F-4D97-AF65-F5344CB8AC3E}">
        <p14:creationId xmlns:p14="http://schemas.microsoft.com/office/powerpoint/2010/main" val="16520154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Roboto" pitchFamily="2" charset="0"/>
                <a:ea typeface="Roboto" pitchFamily="2" charset="0"/>
              </a:rPr>
              <a:t>* </a:t>
            </a:r>
            <a:r>
              <a:rPr lang="en-US" dirty="0">
                <a:solidFill>
                  <a:schemeClr val="tx1"/>
                </a:solidFill>
                <a:latin typeface="Roboto" panose="020B0604020202020204" charset="0"/>
                <a:ea typeface="Roboto" panose="020B0604020202020204" charset="0"/>
              </a:rPr>
              <a:t>Depending on your audience and your intended goals for the workshop, you may want to create either:</a:t>
            </a:r>
          </a:p>
          <a:p>
            <a:pPr marL="457200" marR="0" lvl="0" indent="-317500" algn="l" defTabSz="914400" rtl="0" eaLnBrk="1" fontAlgn="auto" latinLnBrk="0" hangingPunct="1">
              <a:lnSpc>
                <a:spcPct val="100000"/>
              </a:lnSpc>
              <a:spcBef>
                <a:spcPts val="0"/>
              </a:spcBef>
              <a:spcAft>
                <a:spcPts val="0"/>
              </a:spcAft>
              <a:buClr>
                <a:srgbClr val="000000"/>
              </a:buClr>
              <a:buSzPts val="1400"/>
              <a:tabLst/>
              <a:defRPr/>
            </a:pPr>
            <a:r>
              <a:rPr lang="en-US" dirty="0">
                <a:solidFill>
                  <a:schemeClr val="tx1"/>
                </a:solidFill>
                <a:latin typeface="Roboto" panose="020B0604020202020204" charset="0"/>
                <a:ea typeface="Roboto" panose="020B0604020202020204" charset="0"/>
              </a:rPr>
              <a:t>cross-functional groups consisting of people from different areas across the college, or </a:t>
            </a:r>
          </a:p>
          <a:p>
            <a:pPr marL="457200" marR="0" lvl="0" indent="-317500" algn="l" defTabSz="914400" rtl="0" eaLnBrk="1" fontAlgn="auto" latinLnBrk="0" hangingPunct="1">
              <a:lnSpc>
                <a:spcPct val="100000"/>
              </a:lnSpc>
              <a:spcBef>
                <a:spcPts val="0"/>
              </a:spcBef>
              <a:spcAft>
                <a:spcPts val="0"/>
              </a:spcAft>
              <a:buClr>
                <a:srgbClr val="000000"/>
              </a:buClr>
              <a:buSzPts val="1400"/>
              <a:tabLst/>
              <a:defRPr/>
            </a:pPr>
            <a:r>
              <a:rPr lang="en-US" dirty="0">
                <a:solidFill>
                  <a:schemeClr val="tx1"/>
                </a:solidFill>
                <a:latin typeface="Roboto" panose="020B0604020202020204" charset="0"/>
                <a:ea typeface="Roboto" panose="020B0604020202020204" charset="0"/>
              </a:rPr>
              <a:t>groups based on role, program, or meta-major.</a:t>
            </a:r>
          </a:p>
        </p:txBody>
      </p:sp>
    </p:spTree>
    <p:extLst>
      <p:ext uri="{BB962C8B-B14F-4D97-AF65-F5344CB8AC3E}">
        <p14:creationId xmlns:p14="http://schemas.microsoft.com/office/powerpoint/2010/main" val="28869959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e667b4d184_3_10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3" name="Google Shape;343;ge667b4d184_3_10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da0b1f4bd8_0_2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9" name="Google Shape;349;gda0b1f4bd8_0_2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[Speak]</a:t>
            </a:r>
          </a:p>
          <a:p>
            <a:r>
              <a:rPr lang="en-US" dirty="0">
                <a:latin typeface="Roboto" pitchFamily="2" charset="0"/>
                <a:ea typeface="Roboto" pitchFamily="2" charset="0"/>
              </a:rPr>
              <a:t>In your groups, </a:t>
            </a:r>
            <a:r>
              <a:rPr lang="en-US" sz="1100" dirty="0">
                <a:solidFill>
                  <a:schemeClr val="bg1"/>
                </a:solidFill>
                <a:latin typeface="Roboto" panose="020B0604020202020204" charset="0"/>
                <a:ea typeface="Roboto" panose="020B0604020202020204" charset="0"/>
              </a:rPr>
              <a:t>consider: What is the current student experience? Does it serve students well? </a:t>
            </a:r>
          </a:p>
          <a:p>
            <a:r>
              <a:rPr lang="en-US" sz="1100" dirty="0">
                <a:solidFill>
                  <a:schemeClr val="bg1"/>
                </a:solidFill>
                <a:latin typeface="Roboto" panose="020B0604020202020204" charset="0"/>
                <a:ea typeface="Roboto" panose="020B0604020202020204" charset="0"/>
              </a:rPr>
              <a:t>Focus on 1-2 ACIP areas. [We suggest Ask and Inspire but leave it up to you to customize as you see fit, depending on current guided pathways work at the college and your audience]</a:t>
            </a:r>
          </a:p>
          <a:p>
            <a:r>
              <a:rPr lang="en-US" sz="1100" dirty="0">
                <a:solidFill>
                  <a:schemeClr val="bg1"/>
                </a:solidFill>
                <a:latin typeface="Roboto" panose="020B0604020202020204" charset="0"/>
                <a:ea typeface="Roboto" panose="020B0604020202020204" charset="0"/>
              </a:rPr>
              <a:t>[Be sure to give them clarity regarding how long this activity will be. E.g.: “You have 20 minutes to fill in this worksheet.”]</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da0b1f4bd8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5" name="Google Shape;355;gda0b1f4bd8_0_1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da0b1f4bd8_0_3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3" name="Google Shape;383;gda0b1f4bd8_0_3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[Speak]</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As an example to start thinking about the importance of personalized support, we can look at the typical onboarding experiences for adult students. </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They are often exempted from orientation and other onboarding processes if they have some prior college experience, and they might not be asked about their academic and career goals if there is an assumption that they know what they want to do. </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But not all adults are the same. </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Prior college experience might have been a year ago, or it might have 10, 15, 20 years ago. </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Some adults are pursuing a college degree because they have a solid career plan and want to advance in their current field. But some may be looking to make a complete career change and have limited information about other careers that would be a good fit.</a:t>
            </a:r>
          </a:p>
          <a:p>
            <a:pPr marL="285750" marR="0" lvl="0" indent="-285750" algn="l" defTabSz="914400" rtl="0" eaLnBrk="1" fontAlgn="auto" latinLnBrk="0" hangingPunct="1">
              <a:lnSpc>
                <a:spcPct val="100000"/>
              </a:lnSpc>
              <a:spcBef>
                <a:spcPts val="0"/>
              </a:spcBef>
              <a:spcAft>
                <a:spcPts val="0"/>
              </a:spcAft>
              <a:buClr>
                <a:srgbClr val="000000"/>
              </a:buClr>
              <a:buSzPts val="1400"/>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So even though adults as a whole may have some things in common compared to traditional-age students, ideally, asking, connecting, inspiring, and planning would still look very different for adult students based on their situations.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e2a8fec5bc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8" name="Google Shape;398;ge2a8fec5bc_1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[Instructions]</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Here, place your own case study, either one from the ACIP example bank, or from your own college, to focus on a particular group of students at the college in question. </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Feel free to get creative and customize the icons as well! </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The goal of using a local example or focal population from your college is to get your team thinking about how ACIP can serve students in a tangible way.</a:t>
            </a:r>
            <a:endParaRPr dirty="0">
              <a:latin typeface="Roboto" pitchFamily="2" charset="0"/>
              <a:ea typeface="Roboto" pitchFamily="2"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da0b1f4bd8_0_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3" name="Google Shape;413;gda0b1f4bd8_0_3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[Speak]</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Now, we want to reimagine what is possible with onboarding!</a:t>
            </a:r>
          </a:p>
          <a:p>
            <a:pPr marL="171450" lvl="0" indent="-171450" algn="l" rtl="0">
              <a:lnSpc>
                <a:spcPct val="100000"/>
              </a:lnSpc>
              <a:spcBef>
                <a:spcPts val="0"/>
              </a:spcBef>
              <a:spcAft>
                <a:spcPts val="0"/>
              </a:spcAft>
              <a:buSzPts val="1400"/>
            </a:pPr>
            <a:r>
              <a:rPr lang="en-US" sz="1100" dirty="0">
                <a:solidFill>
                  <a:schemeClr val="bg1"/>
                </a:solidFill>
                <a:latin typeface="Roboto" panose="020B0604020202020204" charset="0"/>
                <a:ea typeface="Roboto" panose="020B0604020202020204" charset="0"/>
              </a:rPr>
              <a:t>Focus on 1-2 ACIP areas. [We suggest Ask and Inspire but leave it up to you to customize as you see fit.]</a:t>
            </a:r>
          </a:p>
          <a:p>
            <a:pPr marL="171450" lvl="0" indent="-171450" algn="l" rtl="0">
              <a:lnSpc>
                <a:spcPct val="100000"/>
              </a:lnSpc>
              <a:spcBef>
                <a:spcPts val="0"/>
              </a:spcBef>
              <a:spcAft>
                <a:spcPts val="0"/>
              </a:spcAft>
              <a:buSzPts val="1400"/>
            </a:pPr>
            <a:r>
              <a:rPr lang="en-US" sz="1100" dirty="0">
                <a:solidFill>
                  <a:schemeClr val="bg1"/>
                </a:solidFill>
                <a:latin typeface="Roboto" panose="020B0604020202020204" charset="0"/>
                <a:ea typeface="Roboto" panose="020B0604020202020204" charset="0"/>
              </a:rPr>
              <a:t>[Be sure to give them clarity regarding how long this activity will be. E.g.: “You have 20 minutes to fill in this worksheet.”]</a:t>
            </a:r>
          </a:p>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db8260cb5c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9" name="Google Shape;419;gdb8260cb5c_1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[Instructions / Speak]</a:t>
            </a:r>
          </a:p>
          <a:p>
            <a:pPr marL="0" lvl="0" indent="0" algn="l" rtl="0">
              <a:lnSpc>
                <a:spcPct val="100000"/>
              </a:lnSpc>
              <a:spcBef>
                <a:spcPts val="0"/>
              </a:spcBef>
              <a:spcAft>
                <a:spcPts val="0"/>
              </a:spcAft>
              <a:buSzPts val="1400"/>
              <a:buNone/>
            </a:pPr>
            <a:r>
              <a:rPr lang="en-US" dirty="0">
                <a:latin typeface="Roboto" pitchFamily="2" charset="0"/>
                <a:ea typeface="Roboto" pitchFamily="2" charset="0"/>
              </a:rPr>
              <a:t>[Prompt the audience to ponder and answer this question within their small groups, with a partner, or with the whole group – as you see fit.]</a:t>
            </a:r>
            <a:endParaRPr dirty="0">
              <a:latin typeface="Roboto" pitchFamily="2" charset="0"/>
              <a:ea typeface="Roboto" pitchFamily="2"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dc1455ec9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5" name="Google Shape;425;gdc1455ec9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7" name="Google Shape;437;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latin typeface="Roboto" pitchFamily="2" charset="0"/>
                <a:ea typeface="Roboto" pitchFamily="2" charset="0"/>
              </a:rPr>
              <a:t>[Speak]</a:t>
            </a:r>
          </a:p>
          <a:p>
            <a:pPr marL="139700" indent="0">
              <a:buNone/>
            </a:pPr>
            <a:r>
              <a:rPr lang="en-US" dirty="0">
                <a:latin typeface="Roboto" pitchFamily="2" charset="0"/>
                <a:ea typeface="Roboto" pitchFamily="2" charset="0"/>
              </a:rPr>
              <a:t>Before we get into the substantive part of the workshop, we want to define two key terms: a program of study, and onboarding. </a:t>
            </a:r>
          </a:p>
          <a:p>
            <a:pPr marL="139700" indent="0">
              <a:buNone/>
            </a:pPr>
            <a:endParaRPr lang="en-US" dirty="0">
              <a:latin typeface="Roboto" pitchFamily="2" charset="0"/>
              <a:ea typeface="Roboto" pitchFamily="2" charset="0"/>
            </a:endParaRPr>
          </a:p>
          <a:p>
            <a:pPr marL="139700" indent="0">
              <a:buNone/>
            </a:pPr>
            <a:r>
              <a:rPr lang="en-US" dirty="0">
                <a:latin typeface="Roboto" pitchFamily="2" charset="0"/>
                <a:ea typeface="Roboto" pitchFamily="2" charset="0"/>
              </a:rPr>
              <a:t>[Points to emphasize about programs of study:]</a:t>
            </a:r>
          </a:p>
          <a:p>
            <a:pPr marL="457200" indent="-317500"/>
            <a:r>
              <a:rPr lang="en-US" dirty="0">
                <a:latin typeface="Roboto" pitchFamily="2" charset="0"/>
                <a:ea typeface="Roboto" pitchFamily="2" charset="0"/>
              </a:rPr>
              <a:t>An example of a program is an Associate of Arts in Biology, or an Associate of Arts in Education.</a:t>
            </a:r>
          </a:p>
          <a:p>
            <a:pPr marL="457200" indent="-317500"/>
            <a:r>
              <a:rPr lang="en-US" dirty="0">
                <a:latin typeface="Roboto" pitchFamily="2" charset="0"/>
                <a:ea typeface="Roboto" pitchFamily="2" charset="0"/>
              </a:rPr>
              <a:t>A general AA degree that is not in a specific discipline or a General Studies degree is not a program because it does not prepare students to enter the labor market and does not prepare students to transfer to a four-year university in a program of study (or major). Because most AA and General Studies degrees are not in specific fields, students are not taking the courses they will need to be prepared as juniors in a major. </a:t>
            </a:r>
          </a:p>
          <a:p>
            <a:pPr marL="457200" indent="-317500"/>
            <a:r>
              <a:rPr lang="en-US" dirty="0">
                <a:latin typeface="Roboto" pitchFamily="2" charset="0"/>
                <a:ea typeface="Roboto" pitchFamily="2" charset="0"/>
              </a:rPr>
              <a:t>It’s important to consider why and how students end up in these programs – what do college staff and faculty know about these students’ goals and why they’re in college? Also, how many students ever switch from these degrees to programs of study? Likely, very few ever make this switch. </a:t>
            </a:r>
          </a:p>
          <a:p>
            <a:pPr marL="139700" indent="0">
              <a:buNone/>
            </a:pPr>
            <a:endParaRPr lang="en-US" dirty="0">
              <a:latin typeface="Roboto" pitchFamily="2" charset="0"/>
              <a:ea typeface="Roboto" pitchFamily="2" charset="0"/>
            </a:endParaRPr>
          </a:p>
          <a:p>
            <a:pPr marL="139700" indent="0">
              <a:buNone/>
            </a:pPr>
            <a:r>
              <a:rPr lang="en-US" dirty="0">
                <a:latin typeface="Roboto" pitchFamily="2" charset="0"/>
                <a:ea typeface="Roboto" pitchFamily="2" charset="0"/>
              </a:rPr>
              <a:t>[Points to emphasize about onboarding:]</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dirty="0">
                <a:latin typeface="Roboto" pitchFamily="2" charset="0"/>
                <a:ea typeface="Roboto" pitchFamily="2" charset="0"/>
              </a:rPr>
              <a:t>Onboarding is much more than orientation or a first-year experience course. These can be parts of the onboarding process, but not the whole thing</a:t>
            </a:r>
          </a:p>
          <a:p>
            <a:pPr marL="457200" indent="-317500"/>
            <a:r>
              <a:rPr lang="en-US" dirty="0">
                <a:latin typeface="Roboto" pitchFamily="2" charset="0"/>
                <a:ea typeface="Roboto" pitchFamily="2" charset="0"/>
              </a:rPr>
              <a:t>It involves helping students develop their interests and explore program and career options; introducing students to a community of peers, faculty, and others in their program; providing the opportunity for students to take classes on topics of interests related to their program; and creating individual educational plans with each student that chart a path to program completion or transfer.</a:t>
            </a:r>
          </a:p>
        </p:txBody>
      </p:sp>
    </p:spTree>
    <p:extLst>
      <p:ext uri="{BB962C8B-B14F-4D97-AF65-F5344CB8AC3E}">
        <p14:creationId xmlns:p14="http://schemas.microsoft.com/office/powerpoint/2010/main" val="42322271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US" dirty="0">
              <a:latin typeface="Roboto" pitchFamily="2" charset="0"/>
              <a:ea typeface="Roboto" pitchFamily="2" charset="0"/>
            </a:endParaRPr>
          </a:p>
        </p:txBody>
      </p:sp>
    </p:spTree>
    <p:extLst>
      <p:ext uri="{BB962C8B-B14F-4D97-AF65-F5344CB8AC3E}">
        <p14:creationId xmlns:p14="http://schemas.microsoft.com/office/powerpoint/2010/main" val="10548549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7" name="Google Shape;437;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347030025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db8260cb5c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9" name="Google Shape;419;gdb8260cb5c_1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269396710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b6873d04f4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b6873d04f4_1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240619431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da0b1f4bd8_0_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3" name="Google Shape;413;gda0b1f4bd8_0_3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latin typeface="Roboto" pitchFamily="2" charset="0"/>
                <a:ea typeface="Roboto" pitchFamily="2" charset="0"/>
              </a:rPr>
              <a:t>[Speak]</a:t>
            </a:r>
          </a:p>
          <a:p>
            <a:pPr marL="171450" lvl="0" indent="-171450" algn="l" rtl="0">
              <a:lnSpc>
                <a:spcPct val="100000"/>
              </a:lnSpc>
              <a:spcBef>
                <a:spcPts val="0"/>
              </a:spcBef>
              <a:spcAft>
                <a:spcPts val="0"/>
              </a:spcAft>
              <a:buSzPts val="1400"/>
            </a:pPr>
            <a:r>
              <a:rPr lang="en-US" dirty="0">
                <a:latin typeface="Roboto" pitchFamily="2" charset="0"/>
                <a:ea typeface="Roboto" pitchFamily="2" charset="0"/>
              </a:rPr>
              <a:t>Now, we want to reimagine what is possible with onboarding!</a:t>
            </a:r>
          </a:p>
          <a:p>
            <a:pPr marL="171450" lvl="0" indent="-171450" algn="l" rtl="0">
              <a:lnSpc>
                <a:spcPct val="100000"/>
              </a:lnSpc>
              <a:spcBef>
                <a:spcPts val="0"/>
              </a:spcBef>
              <a:spcAft>
                <a:spcPts val="0"/>
              </a:spcAft>
              <a:buSzPts val="1400"/>
            </a:pPr>
            <a:r>
              <a:rPr lang="en-US" sz="1100" dirty="0">
                <a:solidFill>
                  <a:schemeClr val="bg1"/>
                </a:solidFill>
                <a:latin typeface="Roboto" panose="020B0604020202020204" charset="0"/>
                <a:ea typeface="Roboto" panose="020B0604020202020204" charset="0"/>
              </a:rPr>
              <a:t>Focus on 1-2 ACIP areas. [We suggest Ask and Inspire but leave it up to you to customize as you see fit.]</a:t>
            </a:r>
          </a:p>
          <a:p>
            <a:pPr marL="171450" lvl="0" indent="-171450" algn="l" rtl="0">
              <a:lnSpc>
                <a:spcPct val="100000"/>
              </a:lnSpc>
              <a:spcBef>
                <a:spcPts val="0"/>
              </a:spcBef>
              <a:spcAft>
                <a:spcPts val="0"/>
              </a:spcAft>
              <a:buSzPts val="1400"/>
            </a:pPr>
            <a:r>
              <a:rPr lang="en-US" sz="1100" dirty="0">
                <a:solidFill>
                  <a:schemeClr val="bg1"/>
                </a:solidFill>
                <a:latin typeface="Roboto" panose="020B0604020202020204" charset="0"/>
                <a:ea typeface="Roboto" panose="020B0604020202020204" charset="0"/>
              </a:rPr>
              <a:t>[Be sure to give them clarity regarding how long this activity will be. E.g.: “You have 20 minutes to fill in this worksheet.”]</a:t>
            </a:r>
          </a:p>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33169484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b6873d04f4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b6873d04f4_1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223684609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b6873d04f4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b6873d04f4_1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Roboto" pitchFamily="2" charset="0"/>
                <a:ea typeface="Roboto" pitchFamily="2" charset="0"/>
              </a:rPr>
              <a:t>For more information: </a:t>
            </a:r>
          </a:p>
          <a:p>
            <a:r>
              <a:rPr lang="en-US" u="none" dirty="0">
                <a:latin typeface="Roboto" pitchFamily="2" charset="0"/>
                <a:ea typeface="Roboto" pitchFamily="2" charset="0"/>
              </a:rPr>
              <a:t>Onboarding at the Alamo Colleges District: </a:t>
            </a:r>
            <a:r>
              <a:rPr lang="en-US" sz="1100" u="none" strike="noStrike" cap="none" dirty="0">
                <a:solidFill>
                  <a:schemeClr val="tx1"/>
                </a:solidFill>
                <a:effectLst/>
                <a:latin typeface="Roboto" pitchFamily="2" charset="0"/>
                <a:ea typeface="Roboto" pitchFamily="2" charset="0"/>
                <a:sym typeface="Arial"/>
                <a:hlinkClick r:id="rId3">
                  <a:extLst>
                    <a:ext uri="{A12FA001-AC4F-418D-AE19-62706E023703}">
                      <ahyp:hlinkClr xmlns:ahyp="http://schemas.microsoft.com/office/drawing/2018/hyperlinkcolor" val="tx"/>
                    </a:ext>
                  </a:extLst>
                </a:hlinkClick>
              </a:rPr>
              <a:t>https://ccrc.tc.columbia.edu/media/k2/attachments/redesigning-community-college-onboarding-guided-pathways-profile-alamo.pdf</a:t>
            </a:r>
            <a:endParaRPr lang="en-US" sz="1100" u="none" strike="noStrike" cap="none" dirty="0">
              <a:solidFill>
                <a:schemeClr val="tx1"/>
              </a:solidFill>
              <a:effectLst/>
              <a:latin typeface="Roboto" pitchFamily="2" charset="0"/>
              <a:ea typeface="Roboto" pitchFamily="2" charset="0"/>
              <a:sym typeface="Arial"/>
            </a:endParaRPr>
          </a:p>
          <a:p>
            <a:r>
              <a:rPr lang="en-US" dirty="0">
                <a:latin typeface="Roboto" pitchFamily="2" charset="0"/>
                <a:ea typeface="Roboto" pitchFamily="2" charset="0"/>
              </a:rPr>
              <a:t>Funding Guided Pathways: A Guide for Community College Leaders: https://</a:t>
            </a:r>
            <a:r>
              <a:rPr lang="en-US" dirty="0" err="1">
                <a:latin typeface="Roboto" pitchFamily="2" charset="0"/>
                <a:ea typeface="Roboto" pitchFamily="2" charset="0"/>
              </a:rPr>
              <a:t>ccrc.tc.columbia.edu</a:t>
            </a:r>
            <a:r>
              <a:rPr lang="en-US" dirty="0">
                <a:latin typeface="Roboto" pitchFamily="2" charset="0"/>
                <a:ea typeface="Roboto" pitchFamily="2" charset="0"/>
              </a:rPr>
              <a:t>/publications/funding-guided-pathways-</a:t>
            </a:r>
            <a:r>
              <a:rPr lang="en-US" dirty="0" err="1">
                <a:latin typeface="Roboto" pitchFamily="2" charset="0"/>
                <a:ea typeface="Roboto" pitchFamily="2" charset="0"/>
              </a:rPr>
              <a:t>guide.html</a:t>
            </a:r>
            <a:r>
              <a:rPr lang="en-US" dirty="0">
                <a:latin typeface="Roboto" pitchFamily="2" charset="0"/>
                <a:ea typeface="Roboto" pitchFamily="2" charset="0"/>
              </a:rPr>
              <a:t> </a:t>
            </a:r>
          </a:p>
          <a:p>
            <a:endParaRPr lang="en-US" dirty="0">
              <a:latin typeface="Roboto" pitchFamily="2" charset="0"/>
              <a:ea typeface="Roboto" pitchFamily="2" charset="0"/>
            </a:endParaRPr>
          </a:p>
          <a:p>
            <a:endParaRPr lang="en-US" dirty="0">
              <a:latin typeface="Roboto" pitchFamily="2" charset="0"/>
              <a:ea typeface="Roboto" pitchFamily="2" charset="0"/>
            </a:endParaRPr>
          </a:p>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15953066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b6873d04f4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b6873d04f4_1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209694178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b6873d04f4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b6873d04f4_1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72981056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b6873d04f4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b6873d04f4_1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indent="0">
              <a:buNone/>
            </a:pPr>
            <a:r>
              <a:rPr lang="en-US" dirty="0">
                <a:latin typeface="Roboto" pitchFamily="2" charset="0"/>
                <a:ea typeface="Roboto" pitchFamily="2" charset="0"/>
              </a:rPr>
              <a:t>For more information: </a:t>
            </a:r>
          </a:p>
          <a:p>
            <a:r>
              <a:rPr lang="en-US" dirty="0">
                <a:latin typeface="Roboto" pitchFamily="2" charset="0"/>
                <a:ea typeface="Roboto" pitchFamily="2" charset="0"/>
              </a:rPr>
              <a:t>How Ohio Community Colleges are Using Guided Pathways to Personalize Support: https://</a:t>
            </a:r>
            <a:r>
              <a:rPr lang="en-US" dirty="0" err="1">
                <a:latin typeface="Roboto" pitchFamily="2" charset="0"/>
                <a:ea typeface="Roboto" pitchFamily="2" charset="0"/>
              </a:rPr>
              <a:t>ccrc.tc.columbia.edu</a:t>
            </a:r>
            <a:r>
              <a:rPr lang="en-US" dirty="0">
                <a:latin typeface="Roboto" pitchFamily="2" charset="0"/>
                <a:ea typeface="Roboto" pitchFamily="2" charset="0"/>
              </a:rPr>
              <a:t>/publications/</a:t>
            </a:r>
            <a:r>
              <a:rPr lang="en-US" dirty="0" err="1">
                <a:latin typeface="Roboto" pitchFamily="2" charset="0"/>
                <a:ea typeface="Roboto" pitchFamily="2" charset="0"/>
              </a:rPr>
              <a:t>ohio</a:t>
            </a:r>
            <a:r>
              <a:rPr lang="en-US" dirty="0">
                <a:latin typeface="Roboto" pitchFamily="2" charset="0"/>
                <a:ea typeface="Roboto" pitchFamily="2" charset="0"/>
              </a:rPr>
              <a:t>-guided-pathways-personalize-student-</a:t>
            </a:r>
            <a:r>
              <a:rPr lang="en-US" dirty="0" err="1">
                <a:latin typeface="Roboto" pitchFamily="2" charset="0"/>
                <a:ea typeface="Roboto" pitchFamily="2" charset="0"/>
              </a:rPr>
              <a:t>support.html</a:t>
            </a:r>
            <a:endParaRPr lang="en-US" dirty="0">
              <a:latin typeface="Roboto" pitchFamily="2" charset="0"/>
              <a:ea typeface="Roboto" pitchFamily="2" charset="0"/>
            </a:endParaRPr>
          </a:p>
          <a:p>
            <a:r>
              <a:rPr lang="en-US" dirty="0">
                <a:latin typeface="Roboto" pitchFamily="2" charset="0"/>
                <a:ea typeface="Roboto" pitchFamily="2" charset="0"/>
              </a:rPr>
              <a:t>Using Guided Pathways to Build Cross-Sector Pathways Partnerships: https://ccrc.tc.columbia.edu/publications/guided-pathways-cross-sector-partnerships.html</a:t>
            </a:r>
          </a:p>
          <a:p>
            <a:pPr marL="139700" indent="0">
              <a:buNone/>
            </a:pPr>
            <a:r>
              <a:rPr lang="en-US" dirty="0">
                <a:latin typeface="Roboto" pitchFamily="2" charset="0"/>
                <a:ea typeface="Roboto" pitchFamily="2" charset="0"/>
              </a:rPr>
              <a:t> </a:t>
            </a:r>
          </a:p>
          <a:p>
            <a:pPr marL="139700" indent="0">
              <a:buNone/>
            </a:pPr>
            <a:endParaRPr lang="en-US" dirty="0">
              <a:latin typeface="Roboto" pitchFamily="2" charset="0"/>
              <a:ea typeface="Roboto" pitchFamily="2" charset="0"/>
            </a:endParaRPr>
          </a:p>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184578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b686f4242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gb686f42421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solidFill>
                  <a:schemeClr val="dk1"/>
                </a:solidFill>
                <a:latin typeface="Roboto" pitchFamily="2" charset="0"/>
                <a:ea typeface="Roboto" pitchFamily="2" charset="0"/>
              </a:rPr>
              <a:t>[Speak]</a:t>
            </a: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latin typeface="Roboto" pitchFamily="2" charset="0"/>
                <a:ea typeface="Roboto" pitchFamily="2" charset="0"/>
              </a:rPr>
              <a:t>Please take a few seconds to consider this question: </a:t>
            </a:r>
            <a:r>
              <a:rPr lang="en-US" sz="1050" dirty="0">
                <a:solidFill>
                  <a:srgbClr val="3C4043"/>
                </a:solidFill>
                <a:highlight>
                  <a:schemeClr val="lt1"/>
                </a:highlight>
                <a:latin typeface="Roboto"/>
                <a:ea typeface="Roboto"/>
                <a:cs typeface="Roboto"/>
                <a:sym typeface="Roboto"/>
              </a:rPr>
              <a:t>What experiences in college had the biggest impact on your choice of major? What made those experiences helpful/exciting/meaningful? and then put your response in the chat (or discuss as a group or in pairs if in person). </a:t>
            </a:r>
            <a:endParaRPr sz="1050" dirty="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endParaRPr sz="1050" dirty="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r>
              <a:rPr lang="en-US" sz="1050" dirty="0">
                <a:solidFill>
                  <a:srgbClr val="3C4043"/>
                </a:solidFill>
                <a:highlight>
                  <a:schemeClr val="lt1"/>
                </a:highlight>
                <a:latin typeface="Roboto"/>
                <a:ea typeface="Roboto"/>
                <a:cs typeface="Roboto"/>
                <a:sym typeface="Roboto"/>
              </a:rPr>
              <a:t>Can you imagine a college experience without of all the things you just shared out?</a:t>
            </a:r>
            <a:endParaRPr sz="1050" dirty="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endParaRPr lang="en-US" sz="1050" dirty="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r>
              <a:rPr lang="en-US" sz="1050" dirty="0">
                <a:solidFill>
                  <a:srgbClr val="3C4043"/>
                </a:solidFill>
                <a:highlight>
                  <a:schemeClr val="lt1"/>
                </a:highlight>
                <a:latin typeface="Roboto"/>
                <a:ea typeface="Roboto"/>
                <a:cs typeface="Roboto"/>
                <a:sym typeface="Roboto"/>
              </a:rPr>
              <a:t>[Allow participants to share.]</a:t>
            </a:r>
          </a:p>
          <a:p>
            <a:pPr marL="0" lvl="0" indent="0" algn="l" rtl="0">
              <a:lnSpc>
                <a:spcPct val="100000"/>
              </a:lnSpc>
              <a:spcBef>
                <a:spcPts val="0"/>
              </a:spcBef>
              <a:spcAft>
                <a:spcPts val="0"/>
              </a:spcAft>
              <a:buClr>
                <a:schemeClr val="dk1"/>
              </a:buClr>
              <a:buSzPts val="1100"/>
              <a:buFont typeface="Arial"/>
              <a:buNone/>
            </a:pPr>
            <a:endParaRPr sz="1050" dirty="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r>
              <a:rPr lang="en-US" sz="1050" b="1" dirty="0">
                <a:solidFill>
                  <a:srgbClr val="3C4043"/>
                </a:solidFill>
                <a:highlight>
                  <a:srgbClr val="FFFFFF"/>
                </a:highlight>
                <a:latin typeface="Roboto"/>
                <a:ea typeface="Roboto"/>
                <a:cs typeface="Roboto"/>
                <a:sym typeface="Roboto"/>
              </a:rPr>
              <a:t>[At the end, make the point]</a:t>
            </a:r>
            <a:endParaRPr lang="en-US" sz="1050" dirty="0">
              <a:solidFill>
                <a:srgbClr val="3C4043"/>
              </a:solidFill>
              <a:highlight>
                <a:srgbClr val="FFFFFF"/>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r>
              <a:rPr lang="en-US" sz="1050" dirty="0">
                <a:solidFill>
                  <a:srgbClr val="3C4043"/>
                </a:solidFill>
                <a:highlight>
                  <a:srgbClr val="FFFFFF"/>
                </a:highlight>
                <a:latin typeface="Roboto"/>
                <a:ea typeface="Roboto"/>
                <a:cs typeface="Roboto"/>
                <a:sym typeface="Roboto"/>
              </a:rPr>
              <a:t>Engaging all students in enriching academic and non-academic experiences from the start is critical for helping students explore academic and career options and enter an educational path that will enable them to achieve what they want in life. It’s also important to consider if every student at your college has access to these experiences, or if certain groups miss out on them for some reason.</a:t>
            </a:r>
            <a:endParaRPr sz="1050" dirty="0">
              <a:solidFill>
                <a:srgbClr val="3C4043"/>
              </a:solidFill>
              <a:highlight>
                <a:schemeClr val="lt1"/>
              </a:highlight>
              <a:latin typeface="Roboto"/>
              <a:ea typeface="Roboto"/>
              <a:cs typeface="Roboto"/>
              <a:sym typeface="Roboto"/>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b6873d04f4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b6873d04f4_1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381126609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b6873d04f4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b6873d04f4_1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indent="0" rtl="0">
              <a:buNone/>
            </a:pPr>
            <a:r>
              <a:rPr lang="en-US" sz="1100" u="none" strike="noStrike" cap="none" dirty="0">
                <a:solidFill>
                  <a:srgbClr val="000000"/>
                </a:solidFill>
                <a:effectLst/>
                <a:latin typeface="Roboto" pitchFamily="2" charset="0"/>
                <a:ea typeface="Roboto" pitchFamily="2" charset="0"/>
                <a:sym typeface="Arial"/>
              </a:rPr>
              <a:t>For more information: </a:t>
            </a:r>
            <a:endParaRPr lang="en-US" u="none" dirty="0">
              <a:effectLst/>
              <a:latin typeface="Roboto" pitchFamily="2" charset="0"/>
              <a:ea typeface="Roboto" pitchFamily="2" charset="0"/>
            </a:endParaRPr>
          </a:p>
          <a:p>
            <a:pPr rtl="0" fontAlgn="base"/>
            <a:r>
              <a:rPr lang="en-US" sz="1100" u="none" strike="noStrike" cap="none" dirty="0">
                <a:solidFill>
                  <a:srgbClr val="000000"/>
                </a:solidFill>
                <a:effectLst/>
                <a:latin typeface="Roboto" pitchFamily="2" charset="0"/>
                <a:ea typeface="Roboto" pitchFamily="2" charset="0"/>
                <a:sym typeface="Arial"/>
              </a:rPr>
              <a:t>How Ohio Community Colleges are Using Guided Pathways to Personalize Support: https://</a:t>
            </a:r>
            <a:r>
              <a:rPr lang="en-US" sz="1100" u="none" strike="noStrike" cap="none" dirty="0" err="1">
                <a:solidFill>
                  <a:srgbClr val="000000"/>
                </a:solidFill>
                <a:effectLst/>
                <a:latin typeface="Roboto" pitchFamily="2" charset="0"/>
                <a:ea typeface="Roboto" pitchFamily="2" charset="0"/>
                <a:sym typeface="Arial"/>
              </a:rPr>
              <a:t>ccrc.tc.columbia.edu</a:t>
            </a:r>
            <a:r>
              <a:rPr lang="en-US" sz="1100" u="none" strike="noStrike" cap="none" dirty="0">
                <a:solidFill>
                  <a:srgbClr val="000000"/>
                </a:solidFill>
                <a:effectLst/>
                <a:latin typeface="Roboto" pitchFamily="2" charset="0"/>
                <a:ea typeface="Roboto" pitchFamily="2" charset="0"/>
                <a:sym typeface="Arial"/>
              </a:rPr>
              <a:t>/publications/</a:t>
            </a:r>
            <a:r>
              <a:rPr lang="en-US" sz="1100" u="none" strike="noStrike" cap="none" dirty="0" err="1">
                <a:solidFill>
                  <a:srgbClr val="000000"/>
                </a:solidFill>
                <a:effectLst/>
                <a:latin typeface="Roboto" pitchFamily="2" charset="0"/>
                <a:ea typeface="Roboto" pitchFamily="2" charset="0"/>
                <a:sym typeface="Arial"/>
              </a:rPr>
              <a:t>ohio</a:t>
            </a:r>
            <a:r>
              <a:rPr lang="en-US" sz="1100" u="none" strike="noStrike" cap="none" dirty="0">
                <a:solidFill>
                  <a:srgbClr val="000000"/>
                </a:solidFill>
                <a:effectLst/>
                <a:latin typeface="Roboto" pitchFamily="2" charset="0"/>
                <a:ea typeface="Roboto" pitchFamily="2" charset="0"/>
                <a:sym typeface="Arial"/>
              </a:rPr>
              <a:t>-guided-pathways-personalize-student-</a:t>
            </a:r>
            <a:r>
              <a:rPr lang="en-US" sz="1100" u="none" strike="noStrike" cap="none" dirty="0" err="1">
                <a:solidFill>
                  <a:srgbClr val="000000"/>
                </a:solidFill>
                <a:effectLst/>
                <a:latin typeface="Roboto" pitchFamily="2" charset="0"/>
                <a:ea typeface="Roboto" pitchFamily="2" charset="0"/>
                <a:sym typeface="Arial"/>
              </a:rPr>
              <a:t>support.html</a:t>
            </a:r>
            <a:r>
              <a:rPr lang="en-US" sz="1100" u="none" strike="noStrike" cap="none" dirty="0">
                <a:solidFill>
                  <a:srgbClr val="000000"/>
                </a:solidFill>
                <a:effectLst/>
                <a:latin typeface="Roboto" pitchFamily="2" charset="0"/>
                <a:ea typeface="Roboto" pitchFamily="2" charset="0"/>
                <a:sym typeface="Arial"/>
              </a:rPr>
              <a:t> </a:t>
            </a:r>
          </a:p>
          <a:p>
            <a:pPr rtl="0" fontAlgn="base"/>
            <a:r>
              <a:rPr lang="en-US" sz="1100" u="none" strike="noStrike" cap="none" dirty="0" err="1">
                <a:solidFill>
                  <a:srgbClr val="000000"/>
                </a:solidFill>
                <a:effectLst/>
                <a:latin typeface="Roboto" pitchFamily="2" charset="0"/>
                <a:ea typeface="Roboto" pitchFamily="2" charset="0"/>
                <a:sym typeface="Arial"/>
              </a:rPr>
              <a:t>iPASS</a:t>
            </a:r>
            <a:r>
              <a:rPr lang="en-US" sz="1100" u="none" strike="noStrike" cap="none" dirty="0">
                <a:solidFill>
                  <a:srgbClr val="000000"/>
                </a:solidFill>
                <a:effectLst/>
                <a:latin typeface="Roboto" pitchFamily="2" charset="0"/>
                <a:ea typeface="Roboto" pitchFamily="2" charset="0"/>
                <a:sym typeface="Arial"/>
              </a:rPr>
              <a:t> in Practice: Four Case Studies: https://</a:t>
            </a:r>
            <a:r>
              <a:rPr lang="en-US" sz="1100" u="none" strike="noStrike" cap="none" dirty="0" err="1">
                <a:solidFill>
                  <a:srgbClr val="000000"/>
                </a:solidFill>
                <a:effectLst/>
                <a:latin typeface="Roboto" pitchFamily="2" charset="0"/>
                <a:ea typeface="Roboto" pitchFamily="2" charset="0"/>
                <a:sym typeface="Arial"/>
              </a:rPr>
              <a:t>ccrc.tc.columbia.edu</a:t>
            </a:r>
            <a:r>
              <a:rPr lang="en-US" sz="1100" u="none" strike="noStrike" cap="none" dirty="0">
                <a:solidFill>
                  <a:srgbClr val="000000"/>
                </a:solidFill>
                <a:effectLst/>
                <a:latin typeface="Roboto" pitchFamily="2" charset="0"/>
                <a:ea typeface="Roboto" pitchFamily="2" charset="0"/>
                <a:sym typeface="Arial"/>
              </a:rPr>
              <a:t>/publications/</a:t>
            </a:r>
            <a:r>
              <a:rPr lang="en-US" sz="1100" u="none" strike="noStrike" cap="none" dirty="0" err="1">
                <a:solidFill>
                  <a:srgbClr val="000000"/>
                </a:solidFill>
                <a:effectLst/>
                <a:latin typeface="Roboto" pitchFamily="2" charset="0"/>
                <a:ea typeface="Roboto" pitchFamily="2" charset="0"/>
                <a:sym typeface="Arial"/>
              </a:rPr>
              <a:t>ipass</a:t>
            </a:r>
            <a:r>
              <a:rPr lang="en-US" sz="1100" u="none" strike="noStrike" cap="none" dirty="0">
                <a:solidFill>
                  <a:srgbClr val="000000"/>
                </a:solidFill>
                <a:effectLst/>
                <a:latin typeface="Roboto" pitchFamily="2" charset="0"/>
                <a:ea typeface="Roboto" pitchFamily="2" charset="0"/>
                <a:sym typeface="Arial"/>
              </a:rPr>
              <a:t>-four-case-</a:t>
            </a:r>
            <a:r>
              <a:rPr lang="en-US" sz="1100" u="none" strike="noStrike" cap="none" dirty="0" err="1">
                <a:solidFill>
                  <a:srgbClr val="000000"/>
                </a:solidFill>
                <a:effectLst/>
                <a:latin typeface="Roboto" pitchFamily="2" charset="0"/>
                <a:ea typeface="Roboto" pitchFamily="2" charset="0"/>
                <a:sym typeface="Arial"/>
              </a:rPr>
              <a:t>studies.html</a:t>
            </a:r>
            <a:r>
              <a:rPr lang="en-US" sz="1100" u="none" strike="noStrike" cap="none" dirty="0">
                <a:solidFill>
                  <a:srgbClr val="000000"/>
                </a:solidFill>
                <a:effectLst/>
                <a:latin typeface="Roboto" pitchFamily="2" charset="0"/>
                <a:ea typeface="Roboto" pitchFamily="2" charset="0"/>
                <a:sym typeface="Arial"/>
              </a:rPr>
              <a:t> </a:t>
            </a:r>
          </a:p>
          <a:p>
            <a:pPr marL="0" lvl="0" indent="0" algn="l" rtl="0">
              <a:lnSpc>
                <a:spcPct val="100000"/>
              </a:lnSpc>
              <a:spcBef>
                <a:spcPts val="0"/>
              </a:spcBef>
              <a:spcAft>
                <a:spcPts val="0"/>
              </a:spcAft>
              <a:buSzPts val="1400"/>
              <a:buNone/>
            </a:pPr>
            <a:endParaRPr dirty="0">
              <a:latin typeface="Roboto" pitchFamily="2" charset="0"/>
              <a:ea typeface="Roboto" pitchFamily="2" charset="0"/>
            </a:endParaRPr>
          </a:p>
        </p:txBody>
      </p:sp>
    </p:spTree>
    <p:extLst>
      <p:ext uri="{BB962C8B-B14F-4D97-AF65-F5344CB8AC3E}">
        <p14:creationId xmlns:p14="http://schemas.microsoft.com/office/powerpoint/2010/main" val="130586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latin typeface="Roboto" pitchFamily="2" charset="0"/>
              <a:ea typeface="Roboto" pitchFamily="2" charset="0"/>
            </a:endParaRPr>
          </a:p>
        </p:txBody>
      </p:sp>
    </p:spTree>
    <p:extLst>
      <p:ext uri="{BB962C8B-B14F-4D97-AF65-F5344CB8AC3E}">
        <p14:creationId xmlns:p14="http://schemas.microsoft.com/office/powerpoint/2010/main" val="2848241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da0b1f4bd8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 name="Google Shape;103;gda0b1f4bd8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200" dirty="0">
                <a:solidFill>
                  <a:schemeClr val="dk1"/>
                </a:solidFill>
                <a:latin typeface="Roboto" pitchFamily="2" charset="0"/>
                <a:ea typeface="Roboto" pitchFamily="2" charset="0"/>
              </a:rPr>
              <a:t>[Speak]</a:t>
            </a:r>
          </a:p>
          <a:p>
            <a:pPr marL="0" lvl="0" indent="0" algn="l" rtl="0">
              <a:lnSpc>
                <a:spcPct val="100000"/>
              </a:lnSpc>
              <a:spcBef>
                <a:spcPts val="0"/>
              </a:spcBef>
              <a:spcAft>
                <a:spcPts val="0"/>
              </a:spcAft>
              <a:buSzPts val="1400"/>
              <a:buNone/>
            </a:pPr>
            <a:r>
              <a:rPr lang="en-US" sz="1200" dirty="0">
                <a:solidFill>
                  <a:schemeClr val="dk1"/>
                </a:solidFill>
                <a:latin typeface="Roboto" pitchFamily="2" charset="0"/>
                <a:ea typeface="Roboto" pitchFamily="2" charset="0"/>
              </a:rPr>
              <a:t>[Note to facilitators: You should identify, based on your college’s data, what the most compelling reasons are for reimagining program onboarding. Here are some talking points to help get you started, but they will likely need to be adjusted based on your college’s data and your college’s guided pathways work:]</a:t>
            </a:r>
          </a:p>
          <a:p>
            <a:pPr marL="0" lvl="0" indent="0" algn="l" rtl="0">
              <a:lnSpc>
                <a:spcPct val="100000"/>
              </a:lnSpc>
              <a:spcBef>
                <a:spcPts val="0"/>
              </a:spcBef>
              <a:spcAft>
                <a:spcPts val="0"/>
              </a:spcAft>
              <a:buSzPts val="1400"/>
              <a:buNone/>
            </a:pPr>
            <a:endParaRPr lang="en-US" sz="1200" dirty="0">
              <a:solidFill>
                <a:schemeClr val="dk1"/>
              </a:solidFill>
              <a:latin typeface="Roboto" pitchFamily="2" charset="0"/>
              <a:ea typeface="Roboto" pitchFamily="2" charset="0"/>
            </a:endParaRPr>
          </a:p>
          <a:p>
            <a:pPr marL="171450" lvl="0" indent="-171450" algn="l" rtl="0">
              <a:lnSpc>
                <a:spcPct val="100000"/>
              </a:lnSpc>
              <a:spcBef>
                <a:spcPts val="0"/>
              </a:spcBef>
              <a:spcAft>
                <a:spcPts val="0"/>
              </a:spcAft>
              <a:buSzPts val="1400"/>
            </a:pPr>
            <a:r>
              <a:rPr lang="en-US" sz="1200" dirty="0">
                <a:solidFill>
                  <a:schemeClr val="dk1"/>
                </a:solidFill>
                <a:latin typeface="Roboto" pitchFamily="2" charset="0"/>
                <a:ea typeface="Roboto" pitchFamily="2" charset="0"/>
              </a:rPr>
              <a:t>Getting students off to a strong start on a clear program path is the best way to help them achieve their goals of completing a credential and entering a career. Tailoring these efforts to different student groups is critical to promoting equitable program outcomes.</a:t>
            </a:r>
          </a:p>
          <a:p>
            <a:pPr marL="171450" lvl="0" indent="-171450" algn="l" rtl="0">
              <a:lnSpc>
                <a:spcPct val="100000"/>
              </a:lnSpc>
              <a:spcBef>
                <a:spcPts val="0"/>
              </a:spcBef>
              <a:spcAft>
                <a:spcPts val="0"/>
              </a:spcAft>
              <a:buSzPts val="1400"/>
            </a:pPr>
            <a:r>
              <a:rPr lang="en-US" sz="1200" dirty="0">
                <a:solidFill>
                  <a:schemeClr val="dk1"/>
                </a:solidFill>
                <a:latin typeface="Roboto" pitchFamily="2" charset="0"/>
                <a:ea typeface="Roboto" pitchFamily="2" charset="0"/>
              </a:rPr>
              <a:t>The college is losing students before they even attend a class and continues losing students throughout the first year. This is particularly true for underserved students. </a:t>
            </a:r>
          </a:p>
          <a:p>
            <a:pPr marL="171450" lvl="0" indent="-171450" algn="l" rtl="0">
              <a:lnSpc>
                <a:spcPct val="100000"/>
              </a:lnSpc>
              <a:spcBef>
                <a:spcPts val="0"/>
              </a:spcBef>
              <a:spcAft>
                <a:spcPts val="0"/>
              </a:spcAft>
              <a:buSzPts val="1400"/>
            </a:pPr>
            <a:r>
              <a:rPr lang="en-US" sz="1200" dirty="0">
                <a:solidFill>
                  <a:schemeClr val="dk1"/>
                </a:solidFill>
                <a:latin typeface="Roboto" pitchFamily="2" charset="0"/>
                <a:ea typeface="Roboto" pitchFamily="2" charset="0"/>
              </a:rPr>
              <a:t>Because enrollment rates are declining, it's more important than ever to focus on onboarding in to keep existing students.</a:t>
            </a:r>
          </a:p>
          <a:p>
            <a:pPr marL="171450" lvl="0" indent="-171450" algn="l" rtl="0">
              <a:lnSpc>
                <a:spcPct val="100000"/>
              </a:lnSpc>
              <a:spcBef>
                <a:spcPts val="0"/>
              </a:spcBef>
              <a:spcAft>
                <a:spcPts val="0"/>
              </a:spcAft>
              <a:buSzPts val="1400"/>
            </a:pPr>
            <a:r>
              <a:rPr lang="en-US" sz="1200" dirty="0">
                <a:solidFill>
                  <a:schemeClr val="dk1"/>
                </a:solidFill>
                <a:latin typeface="Roboto" pitchFamily="2" charset="0"/>
                <a:ea typeface="Roboto" pitchFamily="2" charset="0"/>
              </a:rPr>
              <a:t>Many students are not actually enrolled in programs of study (refer to high % of students in general AA degrees, general studies, in noncredit, etc.)</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solidFill>
                  <a:srgbClr val="3C4043"/>
                </a:solidFill>
                <a:highlight>
                  <a:srgbClr val="FFFFFF"/>
                </a:highlight>
                <a:latin typeface="Roboto"/>
                <a:ea typeface="Roboto"/>
                <a:cs typeface="Roboto"/>
                <a:sym typeface="Roboto"/>
              </a:rPr>
              <a:t>[Speak]</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solidFill>
                  <a:srgbClr val="3C4043"/>
                </a:solidFill>
                <a:highlight>
                  <a:srgbClr val="FFFFFF"/>
                </a:highlight>
                <a:latin typeface="Roboto"/>
                <a:ea typeface="Roboto"/>
                <a:cs typeface="Roboto"/>
                <a:sym typeface="Roboto"/>
              </a:rPr>
              <a:t>Now let’s look at some national and college data on completion, retention, and enrollment to consider how well we are serving our students. </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dirty="0">
              <a:solidFill>
                <a:srgbClr val="3C4043"/>
              </a:solidFill>
              <a:highlight>
                <a:srgbClr val="FFFFFF"/>
              </a:highlight>
              <a:latin typeface="Roboto"/>
              <a:ea typeface="Roboto"/>
              <a:cs typeface="Roboto"/>
              <a:sym typeface="Roboto"/>
            </a:endParaRPr>
          </a:p>
        </p:txBody>
      </p:sp>
    </p:spTree>
    <p:extLst>
      <p:ext uri="{BB962C8B-B14F-4D97-AF65-F5344CB8AC3E}">
        <p14:creationId xmlns:p14="http://schemas.microsoft.com/office/powerpoint/2010/main" val="15392774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userDrawn="1">
  <p:cSld name="Title">
    <p:bg>
      <p:bgPr>
        <a:blipFill dpi="0" rotWithShape="1">
          <a:blip r:embed="rId2">
            <a:lum/>
          </a:blip>
          <a:srcRect/>
          <a:stretch>
            <a:fillRect/>
          </a:stretch>
        </a:blipFill>
        <a:effectLst/>
      </p:bgPr>
    </p:bg>
    <p:spTree>
      <p:nvGrpSpPr>
        <p:cNvPr id="1" name="Shape 8"/>
        <p:cNvGrpSpPr/>
        <p:nvPr/>
      </p:nvGrpSpPr>
      <p:grpSpPr>
        <a:xfrm>
          <a:off x="0" y="0"/>
          <a:ext cx="0" cy="0"/>
          <a:chOff x="0" y="0"/>
          <a:chExt cx="0" cy="0"/>
        </a:xfrm>
      </p:grpSpPr>
      <p:sp>
        <p:nvSpPr>
          <p:cNvPr id="6" name="Google Shape;10;p18">
            <a:extLst>
              <a:ext uri="{FF2B5EF4-FFF2-40B4-BE49-F238E27FC236}">
                <a16:creationId xmlns:a16="http://schemas.microsoft.com/office/drawing/2014/main" id="{F2AECFFA-D558-344D-871E-9966DA5F3E4B}"/>
              </a:ext>
            </a:extLst>
          </p:cNvPr>
          <p:cNvSpPr txBox="1">
            <a:spLocks noGrp="1"/>
          </p:cNvSpPr>
          <p:nvPr>
            <p:ph type="ctrTitle"/>
          </p:nvPr>
        </p:nvSpPr>
        <p:spPr>
          <a:xfrm>
            <a:off x="533400" y="2902188"/>
            <a:ext cx="5822004"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500"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7" name="Google Shape;11;p18">
            <a:extLst>
              <a:ext uri="{FF2B5EF4-FFF2-40B4-BE49-F238E27FC236}">
                <a16:creationId xmlns:a16="http://schemas.microsoft.com/office/drawing/2014/main" id="{3676FBD8-206F-1146-BA7A-BE405556CCB0}"/>
              </a:ext>
            </a:extLst>
          </p:cNvPr>
          <p:cNvSpPr txBox="1">
            <a:spLocks noGrp="1"/>
          </p:cNvSpPr>
          <p:nvPr>
            <p:ph type="subTitle" idx="1"/>
          </p:nvPr>
        </p:nvSpPr>
        <p:spPr>
          <a:xfrm>
            <a:off x="533400" y="4006499"/>
            <a:ext cx="5822004" cy="7848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1800"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sp>
        <p:nvSpPr>
          <p:cNvPr id="4" name="Picture Placeholder 3">
            <a:extLst>
              <a:ext uri="{FF2B5EF4-FFF2-40B4-BE49-F238E27FC236}">
                <a16:creationId xmlns:a16="http://schemas.microsoft.com/office/drawing/2014/main" id="{2AE03756-7971-E545-BDCF-895885FFC81C}"/>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userDrawn="1">
  <p:cSld name="Blank with pattern">
    <p:bg>
      <p:bgPr>
        <a:blipFill dpi="0" rotWithShape="1">
          <a:blip r:embed="rId2">
            <a:lum/>
          </a:blip>
          <a:srcRect/>
          <a:stretch>
            <a:fillRect/>
          </a:stretch>
        </a:blipFill>
        <a:effectLst/>
      </p:bgPr>
    </p:bg>
    <p:spTree>
      <p:nvGrpSpPr>
        <p:cNvPr id="1" name="Shape 45"/>
        <p:cNvGrpSpPr/>
        <p:nvPr/>
      </p:nvGrpSpPr>
      <p:grpSpPr>
        <a:xfrm>
          <a:off x="0" y="0"/>
          <a:ext cx="0" cy="0"/>
          <a:chOff x="0" y="0"/>
          <a:chExt cx="0" cy="0"/>
        </a:xfrm>
      </p:grpSpPr>
      <p:pic>
        <p:nvPicPr>
          <p:cNvPr id="4" name="Picture 3">
            <a:extLst>
              <a:ext uri="{FF2B5EF4-FFF2-40B4-BE49-F238E27FC236}">
                <a16:creationId xmlns:a16="http://schemas.microsoft.com/office/drawing/2014/main" id="{9DC7767F-999B-774F-8027-D3A063583855}"/>
              </a:ext>
            </a:extLst>
          </p:cNvPr>
          <p:cNvPicPr/>
          <p:nvPr userDrawn="1"/>
        </p:nvPicPr>
        <p:blipFill>
          <a:blip r:embed="rId3"/>
          <a:srcRect t="12525" b="12525"/>
          <a:stretch/>
        </p:blipFill>
        <p:spPr>
          <a:xfrm>
            <a:off x="8212988" y="404592"/>
            <a:ext cx="548960" cy="146050"/>
          </a:xfrm>
          <a:prstGeom prst="rect">
            <a:avLst/>
          </a:prstGeom>
        </p:spPr>
      </p:pic>
      <p:sp>
        <p:nvSpPr>
          <p:cNvPr id="5" name="Picture Placeholder 3">
            <a:extLst>
              <a:ext uri="{FF2B5EF4-FFF2-40B4-BE49-F238E27FC236}">
                <a16:creationId xmlns:a16="http://schemas.microsoft.com/office/drawing/2014/main" id="{35A5E1F1-F259-0C4B-9A0D-EBF53EDD121F}"/>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2152000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preserve="1" userDrawn="1">
  <p:cSld name="Title and logo only">
    <p:bg>
      <p:bgPr>
        <a:solidFill>
          <a:schemeClr val="bg1"/>
        </a:solidFill>
        <a:effectLst/>
      </p:bgPr>
    </p:bg>
    <p:spTree>
      <p:nvGrpSpPr>
        <p:cNvPr id="1" name="Shape 45"/>
        <p:cNvGrpSpPr/>
        <p:nvPr/>
      </p:nvGrpSpPr>
      <p:grpSpPr>
        <a:xfrm>
          <a:off x="0" y="0"/>
          <a:ext cx="0" cy="0"/>
          <a:chOff x="0" y="0"/>
          <a:chExt cx="0" cy="0"/>
        </a:xfrm>
      </p:grpSpPr>
      <p:sp>
        <p:nvSpPr>
          <p:cNvPr id="5" name="Google Shape;13;p19">
            <a:extLst>
              <a:ext uri="{FF2B5EF4-FFF2-40B4-BE49-F238E27FC236}">
                <a16:creationId xmlns:a16="http://schemas.microsoft.com/office/drawing/2014/main" id="{6E31617C-0108-C04E-BB3C-3EA05C325862}"/>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4" name="Picture Placeholder 3">
            <a:extLst>
              <a:ext uri="{FF2B5EF4-FFF2-40B4-BE49-F238E27FC236}">
                <a16:creationId xmlns:a16="http://schemas.microsoft.com/office/drawing/2014/main" id="{24AD656A-ACEB-164D-9B79-5DD3B7C57EDB}"/>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909972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vider Slide" userDrawn="1">
  <p:cSld name="Divider Slide">
    <p:bg>
      <p:bgPr>
        <a:blipFill dpi="0" rotWithShape="1">
          <a:blip r:embed="rId2">
            <a:lum/>
          </a:blip>
          <a:srcRect/>
          <a:stretch>
            <a:fillRect/>
          </a:stretch>
        </a:blipFill>
        <a:effectLst/>
      </p:bgPr>
    </p:bg>
    <p:spTree>
      <p:nvGrpSpPr>
        <p:cNvPr id="1" name="Shape 222"/>
        <p:cNvGrpSpPr/>
        <p:nvPr/>
      </p:nvGrpSpPr>
      <p:grpSpPr>
        <a:xfrm>
          <a:off x="0" y="0"/>
          <a:ext cx="0" cy="0"/>
          <a:chOff x="0" y="0"/>
          <a:chExt cx="0" cy="0"/>
        </a:xfrm>
      </p:grpSpPr>
      <p:sp>
        <p:nvSpPr>
          <p:cNvPr id="6" name="Google Shape;10;p18">
            <a:extLst>
              <a:ext uri="{FF2B5EF4-FFF2-40B4-BE49-F238E27FC236}">
                <a16:creationId xmlns:a16="http://schemas.microsoft.com/office/drawing/2014/main" id="{EFA82740-7220-1246-BC3A-B09B4D2FAEDA}"/>
              </a:ext>
            </a:extLst>
          </p:cNvPr>
          <p:cNvSpPr txBox="1">
            <a:spLocks noGrp="1"/>
          </p:cNvSpPr>
          <p:nvPr>
            <p:ph type="ctrTitle"/>
          </p:nvPr>
        </p:nvSpPr>
        <p:spPr>
          <a:xfrm>
            <a:off x="685800" y="2280243"/>
            <a:ext cx="5486400" cy="11598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lt1"/>
              </a:buClr>
              <a:buSzPts val="3600"/>
              <a:buNone/>
              <a:defRPr sz="3500"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7" name="Google Shape;11;p18">
            <a:extLst>
              <a:ext uri="{FF2B5EF4-FFF2-40B4-BE49-F238E27FC236}">
                <a16:creationId xmlns:a16="http://schemas.microsoft.com/office/drawing/2014/main" id="{1BC22DB1-03E6-CF43-BF6F-7A16B2C7015F}"/>
              </a:ext>
            </a:extLst>
          </p:cNvPr>
          <p:cNvSpPr txBox="1">
            <a:spLocks noGrp="1"/>
          </p:cNvSpPr>
          <p:nvPr>
            <p:ph type="subTitle" idx="1"/>
          </p:nvPr>
        </p:nvSpPr>
        <p:spPr>
          <a:xfrm>
            <a:off x="685800" y="3658977"/>
            <a:ext cx="5486400" cy="1159800"/>
          </a:xfrm>
          <a:prstGeom prst="rect">
            <a:avLst/>
          </a:prstGeom>
          <a:noFill/>
          <a:ln>
            <a:noFill/>
          </a:ln>
        </p:spPr>
        <p:txBody>
          <a:bodyPr spcFirstLastPara="1" wrap="square" lIns="0" tIns="0" rIns="0" bIns="0" anchor="t" anchorCtr="0">
            <a:noAutofit/>
          </a:bodyPr>
          <a:lstStyle>
            <a:lvl1pPr marL="0" lvl="0" indent="0" algn="l">
              <a:lnSpc>
                <a:spcPct val="100000"/>
              </a:lnSpc>
              <a:spcBef>
                <a:spcPts val="0"/>
              </a:spcBef>
              <a:spcAft>
                <a:spcPts val="0"/>
              </a:spcAft>
              <a:buClr>
                <a:schemeClr val="lt1"/>
              </a:buClr>
              <a:buSzPts val="1800"/>
              <a:buNone/>
              <a:defRPr sz="2000"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pic>
        <p:nvPicPr>
          <p:cNvPr id="5" name="Picture 4">
            <a:extLst>
              <a:ext uri="{FF2B5EF4-FFF2-40B4-BE49-F238E27FC236}">
                <a16:creationId xmlns:a16="http://schemas.microsoft.com/office/drawing/2014/main" id="{41CD04DC-5208-2B4F-B0DE-EF033AA047A7}"/>
              </a:ext>
            </a:extLst>
          </p:cNvPr>
          <p:cNvPicPr/>
          <p:nvPr userDrawn="1"/>
        </p:nvPicPr>
        <p:blipFill>
          <a:blip r:embed="rId3"/>
          <a:srcRect t="12525" b="12525"/>
          <a:stretch/>
        </p:blipFill>
        <p:spPr>
          <a:xfrm>
            <a:off x="8212988" y="404592"/>
            <a:ext cx="548960" cy="146050"/>
          </a:xfrm>
          <a:prstGeom prst="rect">
            <a:avLst/>
          </a:prstGeom>
        </p:spPr>
      </p:pic>
      <p:sp>
        <p:nvSpPr>
          <p:cNvPr id="8" name="Picture Placeholder 3">
            <a:extLst>
              <a:ext uri="{FF2B5EF4-FFF2-40B4-BE49-F238E27FC236}">
                <a16:creationId xmlns:a16="http://schemas.microsoft.com/office/drawing/2014/main" id="{8E5269EA-2778-0244-833D-0C091D1BEAE8}"/>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4131815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Icon/Photo List - Horizontal" userDrawn="1">
  <p:cSld name="Icon/Photo List - Horizontal">
    <p:bg>
      <p:bgPr>
        <a:solidFill>
          <a:schemeClr val="bg1"/>
        </a:solidFill>
        <a:effectLst/>
      </p:bgPr>
    </p:bg>
    <p:spTree>
      <p:nvGrpSpPr>
        <p:cNvPr id="1" name="Shape 234"/>
        <p:cNvGrpSpPr/>
        <p:nvPr/>
      </p:nvGrpSpPr>
      <p:grpSpPr>
        <a:xfrm>
          <a:off x="0" y="0"/>
          <a:ext cx="0" cy="0"/>
          <a:chOff x="0" y="0"/>
          <a:chExt cx="0" cy="0"/>
        </a:xfrm>
      </p:grpSpPr>
      <p:sp>
        <p:nvSpPr>
          <p:cNvPr id="236" name="Google Shape;236;gdd8d5cf0a5_2_366"/>
          <p:cNvSpPr>
            <a:spLocks noGrp="1"/>
          </p:cNvSpPr>
          <p:nvPr>
            <p:ph type="pic" idx="2"/>
          </p:nvPr>
        </p:nvSpPr>
        <p:spPr>
          <a:xfrm>
            <a:off x="1278355" y="1595259"/>
            <a:ext cx="1028700" cy="1028700"/>
          </a:xfrm>
          <a:prstGeom prst="ellipse">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1000"/>
              <a:buFont typeface="Arial"/>
              <a:buNone/>
              <a:defRPr sz="75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375"/>
              </a:spcBef>
              <a:spcAft>
                <a:spcPts val="0"/>
              </a:spcAft>
              <a:buClr>
                <a:schemeClr val="dk1"/>
              </a:buClr>
              <a:buSzPts val="2400"/>
              <a:buFont typeface="Arial"/>
              <a:buChar char="•"/>
              <a:defRPr sz="1800" b="1" i="0" u="none" strike="noStrike" cap="none">
                <a:solidFill>
                  <a:schemeClr val="dk1"/>
                </a:solidFill>
                <a:latin typeface="Arial"/>
                <a:ea typeface="Arial"/>
                <a:cs typeface="Arial"/>
                <a:sym typeface="Arial"/>
              </a:defRPr>
            </a:lvl2pPr>
            <a:lvl3pPr marR="0" lvl="2" algn="l" rtl="0">
              <a:lnSpc>
                <a:spcPct val="90000"/>
              </a:lnSpc>
              <a:spcBef>
                <a:spcPts val="375"/>
              </a:spcBef>
              <a:spcAft>
                <a:spcPts val="0"/>
              </a:spcAft>
              <a:buClr>
                <a:schemeClr val="dk1"/>
              </a:buClr>
              <a:buSzPts val="2000"/>
              <a:buFont typeface="Arial"/>
              <a:buChar char="•"/>
              <a:defRPr sz="1500" b="1" i="0" u="none" strike="noStrike" cap="none">
                <a:solidFill>
                  <a:schemeClr val="dk1"/>
                </a:solidFill>
                <a:latin typeface="Arial"/>
                <a:ea typeface="Arial"/>
                <a:cs typeface="Arial"/>
                <a:sym typeface="Arial"/>
              </a:defRPr>
            </a:lvl3pPr>
            <a:lvl4pPr marR="0" lvl="3"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4pPr>
            <a:lvl5pPr marR="0" lvl="4"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5pPr>
            <a:lvl6pPr marR="0" lvl="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R="0" lvl="6"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R="0" lvl="7"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R="0" lvl="8"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endParaRPr dirty="0"/>
          </a:p>
        </p:txBody>
      </p:sp>
      <p:sp>
        <p:nvSpPr>
          <p:cNvPr id="237" name="Google Shape;237;gdd8d5cf0a5_2_366"/>
          <p:cNvSpPr txBox="1">
            <a:spLocks noGrp="1"/>
          </p:cNvSpPr>
          <p:nvPr>
            <p:ph type="body" idx="1"/>
          </p:nvPr>
        </p:nvSpPr>
        <p:spPr>
          <a:xfrm>
            <a:off x="3194554" y="2838272"/>
            <a:ext cx="2754893" cy="1223774"/>
          </a:xfrm>
          <a:prstGeom prst="rect">
            <a:avLst/>
          </a:prstGeom>
          <a:noFill/>
          <a:ln>
            <a:noFill/>
          </a:ln>
        </p:spPr>
        <p:txBody>
          <a:bodyPr spcFirstLastPara="1" wrap="square" lIns="91425" tIns="45700" rIns="91425" bIns="45700" anchor="t" anchorCtr="0">
            <a:normAutofit/>
          </a:bodyPr>
          <a:lstStyle>
            <a:lvl1pPr marL="0" lvl="0" indent="-171450" algn="ctr">
              <a:lnSpc>
                <a:spcPct val="90000"/>
              </a:lnSpc>
              <a:spcBef>
                <a:spcPts val="750"/>
              </a:spcBef>
              <a:spcAft>
                <a:spcPts val="0"/>
              </a:spcAft>
              <a:buClr>
                <a:srgbClr val="196872"/>
              </a:buClr>
              <a:buSzPts val="2800"/>
              <a:buNone/>
              <a:defRPr b="0" i="0">
                <a:solidFill>
                  <a:schemeClr val="accent2"/>
                </a:solidFill>
                <a:latin typeface="Roboto" pitchFamily="2" charset="0"/>
                <a:ea typeface="Roboto" pitchFamily="2" charset="0"/>
              </a:defRPr>
            </a:lvl1pPr>
            <a:lvl2pPr marL="685800" lvl="1" indent="-171450" algn="ctr">
              <a:lnSpc>
                <a:spcPct val="90000"/>
              </a:lnSpc>
              <a:spcBef>
                <a:spcPts val="375"/>
              </a:spcBef>
              <a:spcAft>
                <a:spcPts val="0"/>
              </a:spcAft>
              <a:buClr>
                <a:schemeClr val="dk1"/>
              </a:buClr>
              <a:buSzPts val="2400"/>
              <a:buFont typeface="Arial"/>
              <a:buNone/>
              <a:defRPr>
                <a:solidFill>
                  <a:schemeClr val="dk1"/>
                </a:solidFill>
              </a:defRPr>
            </a:lvl2pPr>
            <a:lvl3pPr marL="1028700" lvl="2" indent="-171450" algn="l">
              <a:lnSpc>
                <a:spcPct val="90000"/>
              </a:lnSpc>
              <a:spcBef>
                <a:spcPts val="375"/>
              </a:spcBef>
              <a:spcAft>
                <a:spcPts val="0"/>
              </a:spcAft>
              <a:buClr>
                <a:schemeClr val="dk1"/>
              </a:buClr>
              <a:buSzPts val="2000"/>
              <a:buNone/>
              <a:defRPr>
                <a:solidFill>
                  <a:schemeClr val="dk1"/>
                </a:solidFill>
              </a:defRPr>
            </a:lvl3pPr>
            <a:lvl4pPr marL="1371600" lvl="3" indent="-171450" algn="l">
              <a:lnSpc>
                <a:spcPct val="90000"/>
              </a:lnSpc>
              <a:spcBef>
                <a:spcPts val="375"/>
              </a:spcBef>
              <a:spcAft>
                <a:spcPts val="0"/>
              </a:spcAft>
              <a:buClr>
                <a:schemeClr val="dk1"/>
              </a:buClr>
              <a:buSzPts val="1800"/>
              <a:buNone/>
              <a:defRPr>
                <a:solidFill>
                  <a:schemeClr val="dk1"/>
                </a:solidFill>
              </a:defRPr>
            </a:lvl4pPr>
            <a:lvl5pPr marL="1714500" lvl="4" indent="-171450" algn="l">
              <a:lnSpc>
                <a:spcPct val="90000"/>
              </a:lnSpc>
              <a:spcBef>
                <a:spcPts val="375"/>
              </a:spcBef>
              <a:spcAft>
                <a:spcPts val="0"/>
              </a:spcAft>
              <a:buClr>
                <a:schemeClr val="dk1"/>
              </a:buClr>
              <a:buSzPts val="1800"/>
              <a:buNone/>
              <a:defRPr>
                <a:solidFill>
                  <a:schemeClr val="dk1"/>
                </a:solidFill>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dirty="0"/>
          </a:p>
        </p:txBody>
      </p:sp>
      <p:sp>
        <p:nvSpPr>
          <p:cNvPr id="238" name="Google Shape;238;gdd8d5cf0a5_2_366"/>
          <p:cNvSpPr txBox="1">
            <a:spLocks noGrp="1"/>
          </p:cNvSpPr>
          <p:nvPr>
            <p:ph type="body" idx="3"/>
          </p:nvPr>
        </p:nvSpPr>
        <p:spPr>
          <a:xfrm>
            <a:off x="415259" y="2838272"/>
            <a:ext cx="2754893" cy="1223774"/>
          </a:xfrm>
          <a:prstGeom prst="rect">
            <a:avLst/>
          </a:prstGeom>
          <a:noFill/>
          <a:ln>
            <a:noFill/>
          </a:ln>
        </p:spPr>
        <p:txBody>
          <a:bodyPr spcFirstLastPara="1" wrap="square" lIns="91425" tIns="45700" rIns="91425" bIns="45700" anchor="t" anchorCtr="0">
            <a:normAutofit/>
          </a:bodyPr>
          <a:lstStyle>
            <a:lvl1pPr marL="0" lvl="0" indent="-171450" algn="ctr">
              <a:lnSpc>
                <a:spcPct val="90000"/>
              </a:lnSpc>
              <a:spcBef>
                <a:spcPts val="750"/>
              </a:spcBef>
              <a:spcAft>
                <a:spcPts val="0"/>
              </a:spcAft>
              <a:buClr>
                <a:srgbClr val="196872"/>
              </a:buClr>
              <a:buSzPts val="2800"/>
              <a:buNone/>
              <a:defRPr b="0" i="0">
                <a:solidFill>
                  <a:schemeClr val="accent2"/>
                </a:solidFill>
                <a:latin typeface="Roboto" pitchFamily="2" charset="0"/>
                <a:ea typeface="Roboto" pitchFamily="2" charset="0"/>
              </a:defRPr>
            </a:lvl1pPr>
            <a:lvl2pPr marL="685800" lvl="1" indent="-171450" algn="ctr">
              <a:lnSpc>
                <a:spcPct val="90000"/>
              </a:lnSpc>
              <a:spcBef>
                <a:spcPts val="375"/>
              </a:spcBef>
              <a:spcAft>
                <a:spcPts val="0"/>
              </a:spcAft>
              <a:buClr>
                <a:schemeClr val="dk1"/>
              </a:buClr>
              <a:buSzPts val="2400"/>
              <a:buFont typeface="Arial"/>
              <a:buNone/>
              <a:defRPr>
                <a:solidFill>
                  <a:schemeClr val="dk1"/>
                </a:solidFill>
              </a:defRPr>
            </a:lvl2pPr>
            <a:lvl3pPr marL="1028700" lvl="2" indent="-171450" algn="l">
              <a:lnSpc>
                <a:spcPct val="90000"/>
              </a:lnSpc>
              <a:spcBef>
                <a:spcPts val="375"/>
              </a:spcBef>
              <a:spcAft>
                <a:spcPts val="0"/>
              </a:spcAft>
              <a:buClr>
                <a:schemeClr val="dk1"/>
              </a:buClr>
              <a:buSzPts val="2000"/>
              <a:buNone/>
              <a:defRPr>
                <a:solidFill>
                  <a:schemeClr val="dk1"/>
                </a:solidFill>
              </a:defRPr>
            </a:lvl3pPr>
            <a:lvl4pPr marL="1371600" lvl="3" indent="-171450" algn="l">
              <a:lnSpc>
                <a:spcPct val="90000"/>
              </a:lnSpc>
              <a:spcBef>
                <a:spcPts val="375"/>
              </a:spcBef>
              <a:spcAft>
                <a:spcPts val="0"/>
              </a:spcAft>
              <a:buClr>
                <a:schemeClr val="dk1"/>
              </a:buClr>
              <a:buSzPts val="1800"/>
              <a:buNone/>
              <a:defRPr>
                <a:solidFill>
                  <a:schemeClr val="dk1"/>
                </a:solidFill>
              </a:defRPr>
            </a:lvl4pPr>
            <a:lvl5pPr marL="1714500" lvl="4" indent="-171450" algn="l">
              <a:lnSpc>
                <a:spcPct val="90000"/>
              </a:lnSpc>
              <a:spcBef>
                <a:spcPts val="375"/>
              </a:spcBef>
              <a:spcAft>
                <a:spcPts val="0"/>
              </a:spcAft>
              <a:buClr>
                <a:schemeClr val="dk1"/>
              </a:buClr>
              <a:buSzPts val="1800"/>
              <a:buNone/>
              <a:defRPr>
                <a:solidFill>
                  <a:schemeClr val="dk1"/>
                </a:solidFill>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dirty="0"/>
          </a:p>
        </p:txBody>
      </p:sp>
      <p:sp>
        <p:nvSpPr>
          <p:cNvPr id="239" name="Google Shape;239;gdd8d5cf0a5_2_366"/>
          <p:cNvSpPr txBox="1">
            <a:spLocks noGrp="1"/>
          </p:cNvSpPr>
          <p:nvPr>
            <p:ph type="body" idx="4"/>
          </p:nvPr>
        </p:nvSpPr>
        <p:spPr>
          <a:xfrm>
            <a:off x="5949786" y="2838272"/>
            <a:ext cx="2754893" cy="1223774"/>
          </a:xfrm>
          <a:prstGeom prst="rect">
            <a:avLst/>
          </a:prstGeom>
          <a:noFill/>
          <a:ln>
            <a:noFill/>
          </a:ln>
        </p:spPr>
        <p:txBody>
          <a:bodyPr spcFirstLastPara="1" wrap="square" lIns="91425" tIns="45700" rIns="91425" bIns="45700" anchor="t" anchorCtr="0">
            <a:normAutofit/>
          </a:bodyPr>
          <a:lstStyle>
            <a:lvl1pPr marL="0" lvl="0" indent="-171450" algn="ctr">
              <a:lnSpc>
                <a:spcPct val="90000"/>
              </a:lnSpc>
              <a:spcBef>
                <a:spcPts val="750"/>
              </a:spcBef>
              <a:spcAft>
                <a:spcPts val="0"/>
              </a:spcAft>
              <a:buClr>
                <a:srgbClr val="196872"/>
              </a:buClr>
              <a:buSzPts val="2800"/>
              <a:buNone/>
              <a:defRPr b="0" i="0">
                <a:solidFill>
                  <a:schemeClr val="accent2"/>
                </a:solidFill>
                <a:latin typeface="Roboto" pitchFamily="2" charset="0"/>
                <a:ea typeface="Roboto" pitchFamily="2" charset="0"/>
              </a:defRPr>
            </a:lvl1pPr>
            <a:lvl2pPr marL="685800" lvl="1" indent="-171450" algn="ctr">
              <a:lnSpc>
                <a:spcPct val="90000"/>
              </a:lnSpc>
              <a:spcBef>
                <a:spcPts val="375"/>
              </a:spcBef>
              <a:spcAft>
                <a:spcPts val="0"/>
              </a:spcAft>
              <a:buClr>
                <a:schemeClr val="dk1"/>
              </a:buClr>
              <a:buSzPts val="2400"/>
              <a:buFont typeface="Arial"/>
              <a:buNone/>
              <a:defRPr>
                <a:solidFill>
                  <a:schemeClr val="dk1"/>
                </a:solidFill>
              </a:defRPr>
            </a:lvl2pPr>
            <a:lvl3pPr marL="1028700" lvl="2" indent="-171450" algn="l">
              <a:lnSpc>
                <a:spcPct val="90000"/>
              </a:lnSpc>
              <a:spcBef>
                <a:spcPts val="375"/>
              </a:spcBef>
              <a:spcAft>
                <a:spcPts val="0"/>
              </a:spcAft>
              <a:buClr>
                <a:schemeClr val="dk1"/>
              </a:buClr>
              <a:buSzPts val="2000"/>
              <a:buNone/>
              <a:defRPr>
                <a:solidFill>
                  <a:schemeClr val="dk1"/>
                </a:solidFill>
              </a:defRPr>
            </a:lvl3pPr>
            <a:lvl4pPr marL="1371600" lvl="3" indent="-171450" algn="l">
              <a:lnSpc>
                <a:spcPct val="90000"/>
              </a:lnSpc>
              <a:spcBef>
                <a:spcPts val="375"/>
              </a:spcBef>
              <a:spcAft>
                <a:spcPts val="0"/>
              </a:spcAft>
              <a:buClr>
                <a:schemeClr val="dk1"/>
              </a:buClr>
              <a:buSzPts val="1800"/>
              <a:buNone/>
              <a:defRPr>
                <a:solidFill>
                  <a:schemeClr val="dk1"/>
                </a:solidFill>
              </a:defRPr>
            </a:lvl4pPr>
            <a:lvl5pPr marL="1714500" lvl="4" indent="-171450" algn="l">
              <a:lnSpc>
                <a:spcPct val="90000"/>
              </a:lnSpc>
              <a:spcBef>
                <a:spcPts val="375"/>
              </a:spcBef>
              <a:spcAft>
                <a:spcPts val="0"/>
              </a:spcAft>
              <a:buClr>
                <a:schemeClr val="dk1"/>
              </a:buClr>
              <a:buSzPts val="1800"/>
              <a:buNone/>
              <a:defRPr>
                <a:solidFill>
                  <a:schemeClr val="dk1"/>
                </a:solidFill>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dirty="0"/>
          </a:p>
        </p:txBody>
      </p:sp>
      <p:sp>
        <p:nvSpPr>
          <p:cNvPr id="240" name="Google Shape;240;gdd8d5cf0a5_2_366"/>
          <p:cNvSpPr>
            <a:spLocks noGrp="1"/>
          </p:cNvSpPr>
          <p:nvPr>
            <p:ph type="pic" idx="5"/>
          </p:nvPr>
        </p:nvSpPr>
        <p:spPr>
          <a:xfrm>
            <a:off x="4069681" y="1595259"/>
            <a:ext cx="1028700" cy="1028700"/>
          </a:xfrm>
          <a:prstGeom prst="ellipse">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1000"/>
              <a:buFont typeface="Arial"/>
              <a:buNone/>
              <a:defRPr sz="75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375"/>
              </a:spcBef>
              <a:spcAft>
                <a:spcPts val="0"/>
              </a:spcAft>
              <a:buClr>
                <a:schemeClr val="dk1"/>
              </a:buClr>
              <a:buSzPts val="2400"/>
              <a:buFont typeface="Arial"/>
              <a:buChar char="•"/>
              <a:defRPr sz="1800" b="1" i="0" u="none" strike="noStrike" cap="none">
                <a:solidFill>
                  <a:schemeClr val="dk1"/>
                </a:solidFill>
                <a:latin typeface="Arial"/>
                <a:ea typeface="Arial"/>
                <a:cs typeface="Arial"/>
                <a:sym typeface="Arial"/>
              </a:defRPr>
            </a:lvl2pPr>
            <a:lvl3pPr marR="0" lvl="2" algn="l" rtl="0">
              <a:lnSpc>
                <a:spcPct val="90000"/>
              </a:lnSpc>
              <a:spcBef>
                <a:spcPts val="375"/>
              </a:spcBef>
              <a:spcAft>
                <a:spcPts val="0"/>
              </a:spcAft>
              <a:buClr>
                <a:schemeClr val="dk1"/>
              </a:buClr>
              <a:buSzPts val="2000"/>
              <a:buFont typeface="Arial"/>
              <a:buChar char="•"/>
              <a:defRPr sz="1500" b="1" i="0" u="none" strike="noStrike" cap="none">
                <a:solidFill>
                  <a:schemeClr val="dk1"/>
                </a:solidFill>
                <a:latin typeface="Arial"/>
                <a:ea typeface="Arial"/>
                <a:cs typeface="Arial"/>
                <a:sym typeface="Arial"/>
              </a:defRPr>
            </a:lvl3pPr>
            <a:lvl4pPr marR="0" lvl="3"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4pPr>
            <a:lvl5pPr marR="0" lvl="4"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5pPr>
            <a:lvl6pPr marR="0" lvl="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R="0" lvl="6"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R="0" lvl="7"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R="0" lvl="8"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endParaRPr dirty="0"/>
          </a:p>
        </p:txBody>
      </p:sp>
      <p:sp>
        <p:nvSpPr>
          <p:cNvPr id="241" name="Google Shape;241;gdd8d5cf0a5_2_366"/>
          <p:cNvSpPr>
            <a:spLocks noGrp="1"/>
          </p:cNvSpPr>
          <p:nvPr>
            <p:ph type="pic" idx="6"/>
          </p:nvPr>
        </p:nvSpPr>
        <p:spPr>
          <a:xfrm>
            <a:off x="6812882" y="1595259"/>
            <a:ext cx="1028700" cy="1028700"/>
          </a:xfrm>
          <a:prstGeom prst="ellipse">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1000"/>
              <a:buFont typeface="Arial"/>
              <a:buNone/>
              <a:defRPr sz="75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375"/>
              </a:spcBef>
              <a:spcAft>
                <a:spcPts val="0"/>
              </a:spcAft>
              <a:buClr>
                <a:schemeClr val="dk1"/>
              </a:buClr>
              <a:buSzPts val="2400"/>
              <a:buFont typeface="Arial"/>
              <a:buChar char="•"/>
              <a:defRPr sz="1800" b="1" i="0" u="none" strike="noStrike" cap="none">
                <a:solidFill>
                  <a:schemeClr val="dk1"/>
                </a:solidFill>
                <a:latin typeface="Arial"/>
                <a:ea typeface="Arial"/>
                <a:cs typeface="Arial"/>
                <a:sym typeface="Arial"/>
              </a:defRPr>
            </a:lvl2pPr>
            <a:lvl3pPr marR="0" lvl="2" algn="l" rtl="0">
              <a:lnSpc>
                <a:spcPct val="90000"/>
              </a:lnSpc>
              <a:spcBef>
                <a:spcPts val="375"/>
              </a:spcBef>
              <a:spcAft>
                <a:spcPts val="0"/>
              </a:spcAft>
              <a:buClr>
                <a:schemeClr val="dk1"/>
              </a:buClr>
              <a:buSzPts val="2000"/>
              <a:buFont typeface="Arial"/>
              <a:buChar char="•"/>
              <a:defRPr sz="1500" b="1" i="0" u="none" strike="noStrike" cap="none">
                <a:solidFill>
                  <a:schemeClr val="dk1"/>
                </a:solidFill>
                <a:latin typeface="Arial"/>
                <a:ea typeface="Arial"/>
                <a:cs typeface="Arial"/>
                <a:sym typeface="Arial"/>
              </a:defRPr>
            </a:lvl3pPr>
            <a:lvl4pPr marR="0" lvl="3"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4pPr>
            <a:lvl5pPr marR="0" lvl="4"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5pPr>
            <a:lvl6pPr marR="0" lvl="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R="0" lvl="6"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R="0" lvl="7"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R="0" lvl="8"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endParaRPr dirty="0"/>
          </a:p>
        </p:txBody>
      </p:sp>
      <p:sp>
        <p:nvSpPr>
          <p:cNvPr id="11" name="Google Shape;13;p19">
            <a:extLst>
              <a:ext uri="{FF2B5EF4-FFF2-40B4-BE49-F238E27FC236}">
                <a16:creationId xmlns:a16="http://schemas.microsoft.com/office/drawing/2014/main" id="{9D56B691-15F6-C544-ACD8-CFF5F5D375F2}"/>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10" name="Picture Placeholder 3">
            <a:extLst>
              <a:ext uri="{FF2B5EF4-FFF2-40B4-BE49-F238E27FC236}">
                <a16:creationId xmlns:a16="http://schemas.microsoft.com/office/drawing/2014/main" id="{CA000A9E-FE4D-C546-9BAF-7B7B9CF9DEDB}"/>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3888766290"/>
      </p:ext>
    </p:extLst>
  </p:cSld>
  <p:clrMapOvr>
    <a:masterClrMapping/>
  </p:clrMapOvr>
  <p:extLst>
    <p:ext uri="{DCECCB84-F9BA-43D5-87BE-67443E8EF086}">
      <p15:sldGuideLst xmlns:p15="http://schemas.microsoft.com/office/powerpoint/2012/main">
        <p15:guide id="1" orient="horz" pos="528">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userDrawn="1">
  <p:cSld name="TITLE_AND_BODY">
    <p:spTree>
      <p:nvGrpSpPr>
        <p:cNvPr id="1" name="Shape 12"/>
        <p:cNvGrpSpPr/>
        <p:nvPr/>
      </p:nvGrpSpPr>
      <p:grpSpPr>
        <a:xfrm>
          <a:off x="0" y="0"/>
          <a:ext cx="0" cy="0"/>
          <a:chOff x="0" y="0"/>
          <a:chExt cx="0" cy="0"/>
        </a:xfrm>
      </p:grpSpPr>
      <p:sp>
        <p:nvSpPr>
          <p:cNvPr id="4" name="Google Shape;14;p19">
            <a:extLst>
              <a:ext uri="{FF2B5EF4-FFF2-40B4-BE49-F238E27FC236}">
                <a16:creationId xmlns:a16="http://schemas.microsoft.com/office/drawing/2014/main" id="{8870B079-2A3E-614E-839A-94CCB6C6B0D1}"/>
              </a:ext>
            </a:extLst>
          </p:cNvPr>
          <p:cNvSpPr txBox="1">
            <a:spLocks noGrp="1"/>
          </p:cNvSpPr>
          <p:nvPr>
            <p:ph type="body" idx="1" hasCustomPrompt="1"/>
          </p:nvPr>
        </p:nvSpPr>
        <p:spPr>
          <a:xfrm>
            <a:off x="644433" y="1643063"/>
            <a:ext cx="7814099" cy="2932212"/>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6" name="Google Shape;13;p19">
            <a:extLst>
              <a:ext uri="{FF2B5EF4-FFF2-40B4-BE49-F238E27FC236}">
                <a16:creationId xmlns:a16="http://schemas.microsoft.com/office/drawing/2014/main" id="{2FA8129C-A003-0348-8F43-8937A29E60BC}"/>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7" name="Picture 6">
            <a:extLst>
              <a:ext uri="{FF2B5EF4-FFF2-40B4-BE49-F238E27FC236}">
                <a16:creationId xmlns:a16="http://schemas.microsoft.com/office/drawing/2014/main" id="{D8791041-0978-4A4D-B902-7C32A3D48C06}"/>
              </a:ext>
            </a:extLst>
          </p:cNvPr>
          <p:cNvPicPr/>
          <p:nvPr userDrawn="1"/>
        </p:nvPicPr>
        <p:blipFill>
          <a:blip r:embed="rId2"/>
          <a:srcRect t="12525" b="12525"/>
          <a:stretch/>
        </p:blipFill>
        <p:spPr>
          <a:xfrm>
            <a:off x="8212988" y="4644659"/>
            <a:ext cx="548960" cy="14605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btitle" userDrawn="1">
  <p:cSld name="Transition">
    <p:bg>
      <p:bgPr>
        <a:solidFill>
          <a:schemeClr val="accent2"/>
        </a:solidFill>
        <a:effectLst/>
      </p:bgPr>
    </p:bg>
    <p:spTree>
      <p:nvGrpSpPr>
        <p:cNvPr id="1" name="Shape 16"/>
        <p:cNvGrpSpPr/>
        <p:nvPr/>
      </p:nvGrpSpPr>
      <p:grpSpPr>
        <a:xfrm>
          <a:off x="0" y="0"/>
          <a:ext cx="0" cy="0"/>
          <a:chOff x="0" y="0"/>
          <a:chExt cx="0" cy="0"/>
        </a:xfrm>
      </p:grpSpPr>
      <p:sp>
        <p:nvSpPr>
          <p:cNvPr id="4" name="Google Shape;10;p18">
            <a:extLst>
              <a:ext uri="{FF2B5EF4-FFF2-40B4-BE49-F238E27FC236}">
                <a16:creationId xmlns:a16="http://schemas.microsoft.com/office/drawing/2014/main" id="{73C4385F-6CA7-114A-A15D-4A425E935D1E}"/>
              </a:ext>
            </a:extLst>
          </p:cNvPr>
          <p:cNvSpPr txBox="1">
            <a:spLocks noGrp="1"/>
          </p:cNvSpPr>
          <p:nvPr>
            <p:ph type="ctrTitle"/>
          </p:nvPr>
        </p:nvSpPr>
        <p:spPr>
          <a:xfrm>
            <a:off x="685800" y="2726342"/>
            <a:ext cx="5822004"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500" b="1" i="0">
                <a:solidFill>
                  <a:schemeClr val="bg1"/>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5" name="Google Shape;11;p18">
            <a:extLst>
              <a:ext uri="{FF2B5EF4-FFF2-40B4-BE49-F238E27FC236}">
                <a16:creationId xmlns:a16="http://schemas.microsoft.com/office/drawing/2014/main" id="{50F2C02B-F8A3-AF4D-A798-6C4580A9124D}"/>
              </a:ext>
            </a:extLst>
          </p:cNvPr>
          <p:cNvSpPr txBox="1">
            <a:spLocks noGrp="1"/>
          </p:cNvSpPr>
          <p:nvPr>
            <p:ph type="subTitle" idx="1"/>
          </p:nvPr>
        </p:nvSpPr>
        <p:spPr>
          <a:xfrm>
            <a:off x="685800" y="3830653"/>
            <a:ext cx="5822004" cy="7848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1800" b="0" i="0">
                <a:solidFill>
                  <a:schemeClr val="bg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userDrawn="1">
  <p:cSld name="TITLE_AND_TWO_COLUMNS">
    <p:spTree>
      <p:nvGrpSpPr>
        <p:cNvPr id="1" name="Shape 22"/>
        <p:cNvGrpSpPr/>
        <p:nvPr/>
      </p:nvGrpSpPr>
      <p:grpSpPr>
        <a:xfrm>
          <a:off x="0" y="0"/>
          <a:ext cx="0" cy="0"/>
          <a:chOff x="0" y="0"/>
          <a:chExt cx="0" cy="0"/>
        </a:xfrm>
      </p:grpSpPr>
      <p:sp>
        <p:nvSpPr>
          <p:cNvPr id="9" name="Google Shape;14;p19">
            <a:extLst>
              <a:ext uri="{FF2B5EF4-FFF2-40B4-BE49-F238E27FC236}">
                <a16:creationId xmlns:a16="http://schemas.microsoft.com/office/drawing/2014/main" id="{BC2B3FF4-1026-4E49-B585-6AE9DCA06FA2}"/>
              </a:ext>
            </a:extLst>
          </p:cNvPr>
          <p:cNvSpPr txBox="1">
            <a:spLocks noGrp="1"/>
          </p:cNvSpPr>
          <p:nvPr>
            <p:ph type="body" idx="12" hasCustomPrompt="1"/>
          </p:nvPr>
        </p:nvSpPr>
        <p:spPr>
          <a:xfrm>
            <a:off x="644433" y="1585913"/>
            <a:ext cx="3820881" cy="3204794"/>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0" name="Google Shape;14;p19">
            <a:extLst>
              <a:ext uri="{FF2B5EF4-FFF2-40B4-BE49-F238E27FC236}">
                <a16:creationId xmlns:a16="http://schemas.microsoft.com/office/drawing/2014/main" id="{6EE42632-5B5D-DD47-A6A1-9E20562AE214}"/>
              </a:ext>
            </a:extLst>
          </p:cNvPr>
          <p:cNvSpPr txBox="1">
            <a:spLocks noGrp="1"/>
          </p:cNvSpPr>
          <p:nvPr>
            <p:ph type="body" idx="13" hasCustomPrompt="1"/>
          </p:nvPr>
        </p:nvSpPr>
        <p:spPr>
          <a:xfrm>
            <a:off x="4667805" y="1585913"/>
            <a:ext cx="3820881" cy="3204794"/>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2" name="Google Shape;13;p19">
            <a:extLst>
              <a:ext uri="{FF2B5EF4-FFF2-40B4-BE49-F238E27FC236}">
                <a16:creationId xmlns:a16="http://schemas.microsoft.com/office/drawing/2014/main" id="{FBA419C7-F2E0-D041-BBBA-FECA733D1B97}"/>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5" name="Picture 4">
            <a:extLst>
              <a:ext uri="{FF2B5EF4-FFF2-40B4-BE49-F238E27FC236}">
                <a16:creationId xmlns:a16="http://schemas.microsoft.com/office/drawing/2014/main" id="{891E842C-0A7D-1A4E-BDF1-5A0975635E93}"/>
              </a:ext>
            </a:extLst>
          </p:cNvPr>
          <p:cNvPicPr/>
          <p:nvPr userDrawn="1"/>
        </p:nvPicPr>
        <p:blipFill>
          <a:blip r:embed="rId2"/>
          <a:srcRect t="12525" b="12525"/>
          <a:stretch/>
        </p:blipFill>
        <p:spPr>
          <a:xfrm>
            <a:off x="8212988" y="4644659"/>
            <a:ext cx="548960" cy="146050"/>
          </a:xfrm>
          <a:prstGeom prst="rect">
            <a:avLst/>
          </a:prstGeom>
        </p:spPr>
      </p:pic>
    </p:spTree>
  </p:cSld>
  <p:clrMapOvr>
    <a:masterClrMapping/>
  </p:clrMapOvr>
  <p:extLst>
    <p:ext uri="{DCECCB84-F9BA-43D5-87BE-67443E8EF086}">
      <p15:sldGuideLst xmlns:p15="http://schemas.microsoft.com/office/powerpoint/2012/main">
        <p15:guide id="1" orient="horz" pos="1080">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userDrawn="1">
  <p:cSld name="TITLE_AND_TWO_COLUMNS_1">
    <p:spTree>
      <p:nvGrpSpPr>
        <p:cNvPr id="1" name="Shape 31"/>
        <p:cNvGrpSpPr/>
        <p:nvPr/>
      </p:nvGrpSpPr>
      <p:grpSpPr>
        <a:xfrm>
          <a:off x="0" y="0"/>
          <a:ext cx="0" cy="0"/>
          <a:chOff x="0" y="0"/>
          <a:chExt cx="0" cy="0"/>
        </a:xfrm>
      </p:grpSpPr>
      <p:sp>
        <p:nvSpPr>
          <p:cNvPr id="11" name="Google Shape;14;p19">
            <a:extLst>
              <a:ext uri="{FF2B5EF4-FFF2-40B4-BE49-F238E27FC236}">
                <a16:creationId xmlns:a16="http://schemas.microsoft.com/office/drawing/2014/main" id="{BE065652-7756-F146-8601-35FB265007BB}"/>
              </a:ext>
            </a:extLst>
          </p:cNvPr>
          <p:cNvSpPr txBox="1">
            <a:spLocks noGrp="1"/>
          </p:cNvSpPr>
          <p:nvPr>
            <p:ph type="body" idx="13" hasCustomPrompt="1"/>
          </p:nvPr>
        </p:nvSpPr>
        <p:spPr>
          <a:xfrm>
            <a:off x="644433" y="1571625"/>
            <a:ext cx="2325233" cy="3219082"/>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2" name="Google Shape;14;p19">
            <a:extLst>
              <a:ext uri="{FF2B5EF4-FFF2-40B4-BE49-F238E27FC236}">
                <a16:creationId xmlns:a16="http://schemas.microsoft.com/office/drawing/2014/main" id="{AC841F78-394B-5543-8E8D-485083DC9421}"/>
              </a:ext>
            </a:extLst>
          </p:cNvPr>
          <p:cNvSpPr txBox="1">
            <a:spLocks noGrp="1"/>
          </p:cNvSpPr>
          <p:nvPr>
            <p:ph type="body" idx="14" hasCustomPrompt="1"/>
          </p:nvPr>
        </p:nvSpPr>
        <p:spPr>
          <a:xfrm>
            <a:off x="6154279" y="1571624"/>
            <a:ext cx="2325233" cy="3219081"/>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3" name="Google Shape;14;p19">
            <a:extLst>
              <a:ext uri="{FF2B5EF4-FFF2-40B4-BE49-F238E27FC236}">
                <a16:creationId xmlns:a16="http://schemas.microsoft.com/office/drawing/2014/main" id="{AB980B87-A707-FC4A-AA8F-83BDBEDF4480}"/>
              </a:ext>
            </a:extLst>
          </p:cNvPr>
          <p:cNvSpPr txBox="1">
            <a:spLocks noGrp="1"/>
          </p:cNvSpPr>
          <p:nvPr>
            <p:ph type="body" idx="15" hasCustomPrompt="1"/>
          </p:nvPr>
        </p:nvSpPr>
        <p:spPr>
          <a:xfrm>
            <a:off x="3409384" y="1571625"/>
            <a:ext cx="2325233" cy="3219082"/>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5" name="Google Shape;13;p19">
            <a:extLst>
              <a:ext uri="{FF2B5EF4-FFF2-40B4-BE49-F238E27FC236}">
                <a16:creationId xmlns:a16="http://schemas.microsoft.com/office/drawing/2014/main" id="{02AC21B5-2A70-C949-9C46-5C24CBB3DBAC}"/>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6" name="Picture 5">
            <a:extLst>
              <a:ext uri="{FF2B5EF4-FFF2-40B4-BE49-F238E27FC236}">
                <a16:creationId xmlns:a16="http://schemas.microsoft.com/office/drawing/2014/main" id="{1E9C5BE9-35D8-524B-823B-44D26479A7F9}"/>
              </a:ext>
            </a:extLst>
          </p:cNvPr>
          <p:cNvPicPr/>
          <p:nvPr userDrawn="1"/>
        </p:nvPicPr>
        <p:blipFill>
          <a:blip r:embed="rId2"/>
          <a:srcRect t="12525" b="12525"/>
          <a:stretch/>
        </p:blipFill>
        <p:spPr>
          <a:xfrm>
            <a:off x="8212988" y="4644659"/>
            <a:ext cx="548960" cy="14605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7"/>
        <p:cNvGrpSpPr/>
        <p:nvPr/>
      </p:nvGrpSpPr>
      <p:grpSpPr>
        <a:xfrm>
          <a:off x="0" y="0"/>
          <a:ext cx="0" cy="0"/>
          <a:chOff x="0" y="0"/>
          <a:chExt cx="0" cy="0"/>
        </a:xfrm>
      </p:grpSpPr>
      <p:sp>
        <p:nvSpPr>
          <p:cNvPr id="38" name="Google Shape;38;p23"/>
          <p:cNvSpPr>
            <a:spLocks noGrp="1"/>
          </p:cNvSpPr>
          <p:nvPr>
            <p:ph type="pic" idx="2"/>
          </p:nvPr>
        </p:nvSpPr>
        <p:spPr>
          <a:xfrm>
            <a:off x="0" y="0"/>
            <a:ext cx="9144000" cy="5143500"/>
          </a:xfrm>
          <a:prstGeom prst="rect">
            <a:avLst/>
          </a:prstGeom>
          <a:noFill/>
          <a:ln>
            <a:noFill/>
          </a:ln>
        </p:spPr>
        <p:txBody>
          <a:bodyPr spcFirstLastPara="1" wrap="square" lIns="0" tIns="91425" rIns="91425" bIns="91425" anchor="t" anchorCtr="0">
            <a:noAutofit/>
          </a:bodyPr>
          <a:lstStyle>
            <a:lvl1pPr marL="914400" marR="0" lvl="0" algn="l" rtl="0">
              <a:lnSpc>
                <a:spcPct val="100000"/>
              </a:lnSpc>
              <a:spcBef>
                <a:spcPts val="600"/>
              </a:spcBef>
              <a:spcAft>
                <a:spcPts val="0"/>
              </a:spcAft>
              <a:buClr>
                <a:schemeClr val="accent1"/>
              </a:buClr>
              <a:buSzPts val="1800"/>
              <a:buFont typeface="Roboto"/>
              <a:buNone/>
              <a:defRPr sz="1800" b="0" i="0" u="none" strike="noStrike" cap="none">
                <a:solidFill>
                  <a:schemeClr val="dk2"/>
                </a:solidFill>
                <a:latin typeface="Roboto"/>
                <a:ea typeface="Roboto"/>
                <a:cs typeface="Roboto"/>
                <a:sym typeface="Roboto"/>
              </a:defRPr>
            </a:lvl1pPr>
            <a:lvl2pPr marR="0" lvl="1"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2pPr>
            <a:lvl3pPr marR="0" lvl="2"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3pPr>
            <a:lvl4pPr marR="0" lvl="3"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4pPr>
            <a:lvl5pPr marR="0" lvl="4"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5pPr>
            <a:lvl6pPr marR="0" lvl="5"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6pPr>
            <a:lvl7pPr marR="0" lvl="6"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7pPr>
            <a:lvl8pPr marR="0" lvl="7"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8pPr>
            <a:lvl9pPr marR="0" lvl="8"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9pPr>
          </a:lstStyle>
          <a:p>
            <a:endParaRPr dirty="0"/>
          </a:p>
        </p:txBody>
      </p:sp>
      <p:sp>
        <p:nvSpPr>
          <p:cNvPr id="39" name="Google Shape;39;p23"/>
          <p:cNvSpPr txBox="1">
            <a:spLocks noGrp="1"/>
          </p:cNvSpPr>
          <p:nvPr>
            <p:ph type="body" idx="1"/>
          </p:nvPr>
        </p:nvSpPr>
        <p:spPr>
          <a:xfrm>
            <a:off x="457200" y="4253909"/>
            <a:ext cx="8229600" cy="519600"/>
          </a:xfrm>
          <a:prstGeom prst="rect">
            <a:avLst/>
          </a:prstGeom>
          <a:noFill/>
          <a:ln>
            <a:noFill/>
          </a:ln>
        </p:spPr>
        <p:txBody>
          <a:bodyPr spcFirstLastPara="1" wrap="square" lIns="91425" tIns="91425" rIns="91425" bIns="91425" anchor="t" anchorCtr="0">
            <a:noAutofit/>
          </a:bodyPr>
          <a:lstStyle>
            <a:lvl1pPr marL="457200" lvl="0" indent="-228600" algn="ctr">
              <a:lnSpc>
                <a:spcPct val="100000"/>
              </a:lnSpc>
              <a:spcBef>
                <a:spcPts val="360"/>
              </a:spcBef>
              <a:spcAft>
                <a:spcPts val="0"/>
              </a:spcAft>
              <a:buClr>
                <a:srgbClr val="000000"/>
              </a:buClr>
              <a:buSzPts val="1400"/>
              <a:buNone/>
              <a:defRPr sz="1400" b="0" i="0">
                <a:solidFill>
                  <a:srgbClr val="000000"/>
                </a:solidFill>
                <a:latin typeface="Roboto" pitchFamily="2" charset="0"/>
                <a:ea typeface="Roboto" pitchFamily="2" charset="0"/>
              </a:defRPr>
            </a:lvl1pPr>
          </a:lstStyle>
          <a:p>
            <a:endParaRPr dirty="0"/>
          </a:p>
        </p:txBody>
      </p:sp>
      <p:pic>
        <p:nvPicPr>
          <p:cNvPr id="5" name="Picture 4">
            <a:extLst>
              <a:ext uri="{FF2B5EF4-FFF2-40B4-BE49-F238E27FC236}">
                <a16:creationId xmlns:a16="http://schemas.microsoft.com/office/drawing/2014/main" id="{CD941BAC-5915-2A4A-A34E-C44A5143075C}"/>
              </a:ext>
            </a:extLst>
          </p:cNvPr>
          <p:cNvPicPr/>
          <p:nvPr userDrawn="1"/>
        </p:nvPicPr>
        <p:blipFill>
          <a:blip r:embed="rId2"/>
          <a:srcRect t="12525" b="12525"/>
          <a:stretch/>
        </p:blipFill>
        <p:spPr>
          <a:xfrm>
            <a:off x="8212988" y="4644659"/>
            <a:ext cx="548960" cy="14605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userDrawn="1">
  <p:cSld name="TITLE_1_1">
    <p:bg>
      <p:bgPr>
        <a:blipFill dpi="0" rotWithShape="1">
          <a:blip r:embed="rId2">
            <a:lum/>
          </a:blip>
          <a:srcRect/>
          <a:stretch>
            <a:fillRect/>
          </a:stretch>
        </a:blipFill>
        <a:effectLst/>
      </p:bgPr>
    </p:bg>
    <p:spTree>
      <p:nvGrpSpPr>
        <p:cNvPr id="1" name="Shape 41"/>
        <p:cNvGrpSpPr/>
        <p:nvPr/>
      </p:nvGrpSpPr>
      <p:grpSpPr>
        <a:xfrm>
          <a:off x="0" y="0"/>
          <a:ext cx="0" cy="0"/>
          <a:chOff x="0" y="0"/>
          <a:chExt cx="0" cy="0"/>
        </a:xfrm>
      </p:grpSpPr>
      <p:sp>
        <p:nvSpPr>
          <p:cNvPr id="42" name="Google Shape;42;p26"/>
          <p:cNvSpPr txBox="1">
            <a:spLocks noGrp="1"/>
          </p:cNvSpPr>
          <p:nvPr>
            <p:ph type="body" idx="1"/>
          </p:nvPr>
        </p:nvSpPr>
        <p:spPr>
          <a:xfrm>
            <a:off x="748225" y="1545327"/>
            <a:ext cx="5009369" cy="8199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600"/>
              </a:spcBef>
              <a:spcAft>
                <a:spcPts val="0"/>
              </a:spcAft>
              <a:buClr>
                <a:schemeClr val="lt1"/>
              </a:buClr>
              <a:buSzPts val="3000"/>
              <a:buNone/>
              <a:defRPr sz="2500" b="0" i="0">
                <a:solidFill>
                  <a:schemeClr val="tx1"/>
                </a:solidFill>
                <a:latin typeface="Roboto" pitchFamily="2" charset="0"/>
                <a:ea typeface="Roboto" pitchFamily="2" charset="0"/>
              </a:defRPr>
            </a:lvl1pPr>
            <a:lvl2pPr marL="914400" lvl="1" indent="-419100" algn="ctr">
              <a:lnSpc>
                <a:spcPct val="100000"/>
              </a:lnSpc>
              <a:spcBef>
                <a:spcPts val="0"/>
              </a:spcBef>
              <a:spcAft>
                <a:spcPts val="0"/>
              </a:spcAft>
              <a:buClr>
                <a:schemeClr val="lt1"/>
              </a:buClr>
              <a:buSzPts val="3000"/>
              <a:buChar char="○"/>
              <a:defRPr sz="3000" i="1">
                <a:solidFill>
                  <a:schemeClr val="lt1"/>
                </a:solidFill>
              </a:defRPr>
            </a:lvl2pPr>
            <a:lvl3pPr marL="1371600" lvl="2" indent="-419100" algn="ctr">
              <a:lnSpc>
                <a:spcPct val="100000"/>
              </a:lnSpc>
              <a:spcBef>
                <a:spcPts val="0"/>
              </a:spcBef>
              <a:spcAft>
                <a:spcPts val="0"/>
              </a:spcAft>
              <a:buClr>
                <a:schemeClr val="lt1"/>
              </a:buClr>
              <a:buSzPts val="3000"/>
              <a:buChar char="■"/>
              <a:defRPr sz="3000" i="1">
                <a:solidFill>
                  <a:schemeClr val="lt1"/>
                </a:solidFill>
              </a:defRPr>
            </a:lvl3pPr>
            <a:lvl4pPr marL="1828800" lvl="3" indent="-419100" algn="ctr">
              <a:lnSpc>
                <a:spcPct val="100000"/>
              </a:lnSpc>
              <a:spcBef>
                <a:spcPts val="0"/>
              </a:spcBef>
              <a:spcAft>
                <a:spcPts val="0"/>
              </a:spcAft>
              <a:buClr>
                <a:schemeClr val="lt1"/>
              </a:buClr>
              <a:buSzPts val="3000"/>
              <a:buChar char="●"/>
              <a:defRPr sz="3000" i="1">
                <a:solidFill>
                  <a:schemeClr val="lt1"/>
                </a:solidFill>
              </a:defRPr>
            </a:lvl4pPr>
            <a:lvl5pPr marL="2286000" lvl="4" indent="-419100" algn="ctr">
              <a:lnSpc>
                <a:spcPct val="100000"/>
              </a:lnSpc>
              <a:spcBef>
                <a:spcPts val="0"/>
              </a:spcBef>
              <a:spcAft>
                <a:spcPts val="0"/>
              </a:spcAft>
              <a:buClr>
                <a:schemeClr val="lt1"/>
              </a:buClr>
              <a:buSzPts val="3000"/>
              <a:buChar char="○"/>
              <a:defRPr sz="3000" i="1">
                <a:solidFill>
                  <a:schemeClr val="lt1"/>
                </a:solidFill>
              </a:defRPr>
            </a:lvl5pPr>
            <a:lvl6pPr marL="2743200" lvl="5" indent="-419100" algn="ctr">
              <a:lnSpc>
                <a:spcPct val="100000"/>
              </a:lnSpc>
              <a:spcBef>
                <a:spcPts val="0"/>
              </a:spcBef>
              <a:spcAft>
                <a:spcPts val="0"/>
              </a:spcAft>
              <a:buClr>
                <a:schemeClr val="lt1"/>
              </a:buClr>
              <a:buSzPts val="3000"/>
              <a:buChar char="■"/>
              <a:defRPr sz="3000" i="1">
                <a:solidFill>
                  <a:schemeClr val="lt1"/>
                </a:solidFill>
              </a:defRPr>
            </a:lvl6pPr>
            <a:lvl7pPr marL="3200400" lvl="6" indent="-419100" algn="ctr">
              <a:lnSpc>
                <a:spcPct val="100000"/>
              </a:lnSpc>
              <a:spcBef>
                <a:spcPts val="0"/>
              </a:spcBef>
              <a:spcAft>
                <a:spcPts val="0"/>
              </a:spcAft>
              <a:buClr>
                <a:schemeClr val="lt1"/>
              </a:buClr>
              <a:buSzPts val="3000"/>
              <a:buChar char="●"/>
              <a:defRPr sz="3000" i="1">
                <a:solidFill>
                  <a:schemeClr val="lt1"/>
                </a:solidFill>
              </a:defRPr>
            </a:lvl7pPr>
            <a:lvl8pPr marL="3657600" lvl="7" indent="-419100" algn="ctr">
              <a:lnSpc>
                <a:spcPct val="100000"/>
              </a:lnSpc>
              <a:spcBef>
                <a:spcPts val="0"/>
              </a:spcBef>
              <a:spcAft>
                <a:spcPts val="0"/>
              </a:spcAft>
              <a:buClr>
                <a:schemeClr val="lt1"/>
              </a:buClr>
              <a:buSzPts val="3000"/>
              <a:buChar char="○"/>
              <a:defRPr sz="3000" i="1">
                <a:solidFill>
                  <a:schemeClr val="lt1"/>
                </a:solidFill>
              </a:defRPr>
            </a:lvl8pPr>
            <a:lvl9pPr marL="4114800" lvl="8" indent="-419100" algn="ctr">
              <a:lnSpc>
                <a:spcPct val="100000"/>
              </a:lnSpc>
              <a:spcBef>
                <a:spcPts val="0"/>
              </a:spcBef>
              <a:spcAft>
                <a:spcPts val="0"/>
              </a:spcAft>
              <a:buClr>
                <a:schemeClr val="lt1"/>
              </a:buClr>
              <a:buSzPts val="3000"/>
              <a:buChar char="■"/>
              <a:defRPr sz="3000" i="1">
                <a:solidFill>
                  <a:schemeClr val="lt1"/>
                </a:solidFill>
              </a:defRPr>
            </a:lvl9pPr>
          </a:lstStyle>
          <a:p>
            <a:endParaRPr dirty="0"/>
          </a:p>
        </p:txBody>
      </p:sp>
      <p:pic>
        <p:nvPicPr>
          <p:cNvPr id="6" name="Picture 5">
            <a:extLst>
              <a:ext uri="{FF2B5EF4-FFF2-40B4-BE49-F238E27FC236}">
                <a16:creationId xmlns:a16="http://schemas.microsoft.com/office/drawing/2014/main" id="{C74AB3A2-6A93-1F4A-85F5-761CFB74037F}"/>
              </a:ext>
            </a:extLst>
          </p:cNvPr>
          <p:cNvPicPr/>
          <p:nvPr userDrawn="1"/>
        </p:nvPicPr>
        <p:blipFill>
          <a:blip r:embed="rId3"/>
          <a:srcRect t="12525" b="12525"/>
          <a:stretch/>
        </p:blipFill>
        <p:spPr>
          <a:xfrm>
            <a:off x="8212988" y="404592"/>
            <a:ext cx="548960" cy="146050"/>
          </a:xfrm>
          <a:prstGeom prst="rect">
            <a:avLst/>
          </a:prstGeom>
        </p:spPr>
      </p:pic>
      <p:sp>
        <p:nvSpPr>
          <p:cNvPr id="5" name="Picture Placeholder 3">
            <a:extLst>
              <a:ext uri="{FF2B5EF4-FFF2-40B4-BE49-F238E27FC236}">
                <a16:creationId xmlns:a16="http://schemas.microsoft.com/office/drawing/2014/main" id="{8B9A6D30-834B-2345-8CC2-F8E61878763C}"/>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colored" userDrawn="1">
  <p:cSld name="Guide slides">
    <p:bg>
      <p:bgPr>
        <a:solidFill>
          <a:srgbClr val="D3EBEB"/>
        </a:solidFill>
        <a:effectLst/>
      </p:bgPr>
    </p:bg>
    <p:spTree>
      <p:nvGrpSpPr>
        <p:cNvPr id="1" name="Shape 47"/>
        <p:cNvGrpSpPr/>
        <p:nvPr/>
      </p:nvGrpSpPr>
      <p:grpSpPr>
        <a:xfrm>
          <a:off x="0" y="0"/>
          <a:ext cx="0" cy="0"/>
          <a:chOff x="0" y="0"/>
          <a:chExt cx="0" cy="0"/>
        </a:xfrm>
      </p:grpSpPr>
      <p:sp>
        <p:nvSpPr>
          <p:cNvPr id="5" name="Google Shape;14;p19">
            <a:extLst>
              <a:ext uri="{FF2B5EF4-FFF2-40B4-BE49-F238E27FC236}">
                <a16:creationId xmlns:a16="http://schemas.microsoft.com/office/drawing/2014/main" id="{530E7977-A3F1-5C4C-BE60-1D7D0D262C1D}"/>
              </a:ext>
            </a:extLst>
          </p:cNvPr>
          <p:cNvSpPr txBox="1">
            <a:spLocks noGrp="1"/>
          </p:cNvSpPr>
          <p:nvPr>
            <p:ph type="body" idx="1" hasCustomPrompt="1"/>
          </p:nvPr>
        </p:nvSpPr>
        <p:spPr>
          <a:xfrm>
            <a:off x="644433" y="1343439"/>
            <a:ext cx="7814099" cy="3231836"/>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6" name="Google Shape;13;p19">
            <a:extLst>
              <a:ext uri="{FF2B5EF4-FFF2-40B4-BE49-F238E27FC236}">
                <a16:creationId xmlns:a16="http://schemas.microsoft.com/office/drawing/2014/main" id="{52EB17E7-0575-4446-8AF6-5D037ABBCA42}"/>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2" name="Rectangle 1">
            <a:extLst>
              <a:ext uri="{FF2B5EF4-FFF2-40B4-BE49-F238E27FC236}">
                <a16:creationId xmlns:a16="http://schemas.microsoft.com/office/drawing/2014/main" id="{9CEC6C49-F3CA-284A-A812-68A26C2F1E78}"/>
              </a:ext>
            </a:extLst>
          </p:cNvPr>
          <p:cNvSpPr/>
          <p:nvPr userDrawn="1"/>
        </p:nvSpPr>
        <p:spPr>
          <a:xfrm>
            <a:off x="8132885" y="378069"/>
            <a:ext cx="624253" cy="334108"/>
          </a:xfrm>
          <a:prstGeom prst="rect">
            <a:avLst/>
          </a:prstGeom>
          <a:solidFill>
            <a:srgbClr val="D3E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pitchFamily="2" charset="0"/>
            </a:endParaRPr>
          </a:p>
        </p:txBody>
      </p:sp>
      <p:pic>
        <p:nvPicPr>
          <p:cNvPr id="7" name="Picture 6">
            <a:extLst>
              <a:ext uri="{FF2B5EF4-FFF2-40B4-BE49-F238E27FC236}">
                <a16:creationId xmlns:a16="http://schemas.microsoft.com/office/drawing/2014/main" id="{F9E9488E-2AC3-DD4A-B272-4DE45A212822}"/>
              </a:ext>
            </a:extLst>
          </p:cNvPr>
          <p:cNvPicPr>
            <a:picLocks noChangeAspect="1"/>
          </p:cNvPicPr>
          <p:nvPr userDrawn="1"/>
        </p:nvPicPr>
        <p:blipFill>
          <a:blip r:embed="rId2"/>
          <a:stretch>
            <a:fillRect/>
          </a:stretch>
        </p:blipFill>
        <p:spPr>
          <a:xfrm>
            <a:off x="6847870" y="428212"/>
            <a:ext cx="1909268" cy="140013"/>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Graph" userDrawn="1">
  <p:cSld name="Graph">
    <p:bg>
      <p:bgPr>
        <a:solidFill>
          <a:schemeClr val="bg1"/>
        </a:solidFill>
        <a:effectLst/>
      </p:bgPr>
    </p:bg>
    <p:spTree>
      <p:nvGrpSpPr>
        <p:cNvPr id="1" name="Shape 59"/>
        <p:cNvGrpSpPr/>
        <p:nvPr/>
      </p:nvGrpSpPr>
      <p:grpSpPr>
        <a:xfrm>
          <a:off x="0" y="0"/>
          <a:ext cx="0" cy="0"/>
          <a:chOff x="0" y="0"/>
          <a:chExt cx="0" cy="0"/>
        </a:xfrm>
      </p:grpSpPr>
      <p:sp>
        <p:nvSpPr>
          <p:cNvPr id="60" name="Google Shape;60;gd91b3ef3dd_0_110"/>
          <p:cNvSpPr>
            <a:spLocks noGrp="1"/>
          </p:cNvSpPr>
          <p:nvPr>
            <p:ph type="chart" idx="2"/>
          </p:nvPr>
        </p:nvSpPr>
        <p:spPr>
          <a:xfrm>
            <a:off x="654725" y="1205746"/>
            <a:ext cx="7814100" cy="28563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100"/>
              <a:buFont typeface="Arial"/>
              <a:buNone/>
              <a:defRPr sz="210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400"/>
              </a:spcBef>
              <a:spcAft>
                <a:spcPts val="0"/>
              </a:spcAft>
              <a:buClr>
                <a:schemeClr val="dk1"/>
              </a:buClr>
              <a:buSzPts val="1800"/>
              <a:buFont typeface="Arial"/>
              <a:buChar char="•"/>
              <a:defRPr sz="1800" b="1" i="0" u="none" strike="noStrike" cap="none">
                <a:solidFill>
                  <a:schemeClr val="dk1"/>
                </a:solidFill>
                <a:latin typeface="Arial"/>
                <a:ea typeface="Arial"/>
                <a:cs typeface="Arial"/>
                <a:sym typeface="Arial"/>
              </a:defRPr>
            </a:lvl2pPr>
            <a:lvl3pPr marR="0" lvl="2" algn="l" rtl="0">
              <a:lnSpc>
                <a:spcPct val="90000"/>
              </a:lnSpc>
              <a:spcBef>
                <a:spcPts val="400"/>
              </a:spcBef>
              <a:spcAft>
                <a:spcPts val="0"/>
              </a:spcAft>
              <a:buClr>
                <a:schemeClr val="dk1"/>
              </a:buClr>
              <a:buSzPts val="1500"/>
              <a:buFont typeface="Arial"/>
              <a:buChar char="•"/>
              <a:defRPr sz="1500" b="1" i="0" u="none" strike="noStrike" cap="none">
                <a:solidFill>
                  <a:schemeClr val="dk1"/>
                </a:solidFill>
                <a:latin typeface="Arial"/>
                <a:ea typeface="Arial"/>
                <a:cs typeface="Arial"/>
                <a:sym typeface="Arial"/>
              </a:defRPr>
            </a:lvl3pPr>
            <a:lvl4pPr marR="0" lvl="3" algn="l" rtl="0">
              <a:lnSpc>
                <a:spcPct val="90000"/>
              </a:lnSpc>
              <a:spcBef>
                <a:spcPts val="400"/>
              </a:spcBef>
              <a:spcAft>
                <a:spcPts val="0"/>
              </a:spcAft>
              <a:buClr>
                <a:schemeClr val="dk1"/>
              </a:buClr>
              <a:buSzPts val="1400"/>
              <a:buFont typeface="Arial"/>
              <a:buChar char="•"/>
              <a:defRPr sz="1400" b="1" i="0" u="none" strike="noStrike" cap="none">
                <a:solidFill>
                  <a:schemeClr val="dk1"/>
                </a:solidFill>
                <a:latin typeface="Arial"/>
                <a:ea typeface="Arial"/>
                <a:cs typeface="Arial"/>
                <a:sym typeface="Arial"/>
              </a:defRPr>
            </a:lvl4pPr>
            <a:lvl5pPr marR="0" lvl="4" algn="l" rtl="0">
              <a:lnSpc>
                <a:spcPct val="90000"/>
              </a:lnSpc>
              <a:spcBef>
                <a:spcPts val="400"/>
              </a:spcBef>
              <a:spcAft>
                <a:spcPts val="0"/>
              </a:spcAft>
              <a:buClr>
                <a:schemeClr val="dk1"/>
              </a:buClr>
              <a:buSzPts val="1400"/>
              <a:buFont typeface="Arial"/>
              <a:buChar char="•"/>
              <a:defRPr sz="1400" b="1" i="0" u="none" strike="noStrike" cap="none">
                <a:solidFill>
                  <a:schemeClr val="dk1"/>
                </a:solidFill>
                <a:latin typeface="Arial"/>
                <a:ea typeface="Arial"/>
                <a:cs typeface="Arial"/>
                <a:sym typeface="Arial"/>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dirty="0"/>
          </a:p>
        </p:txBody>
      </p:sp>
      <p:sp>
        <p:nvSpPr>
          <p:cNvPr id="7" name="Google Shape;13;p19">
            <a:extLst>
              <a:ext uri="{FF2B5EF4-FFF2-40B4-BE49-F238E27FC236}">
                <a16:creationId xmlns:a16="http://schemas.microsoft.com/office/drawing/2014/main" id="{8C4B3AF8-6C60-F84F-95D8-BD9E970E0723}"/>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5" name="Picture Placeholder 3">
            <a:extLst>
              <a:ext uri="{FF2B5EF4-FFF2-40B4-BE49-F238E27FC236}">
                <a16:creationId xmlns:a16="http://schemas.microsoft.com/office/drawing/2014/main" id="{0C2B5B10-62D8-9B43-9382-96D2C59D7187}"/>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 id="2147483659" r:id="rId8"/>
    <p:sldLayoutId id="2147483662" r:id="rId9"/>
    <p:sldLayoutId id="2147483679" r:id="rId10"/>
    <p:sldLayoutId id="2147483682" r:id="rId11"/>
    <p:sldLayoutId id="2147483671" r:id="rId12"/>
    <p:sldLayoutId id="2147483674"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hyperlink" Target="about:blank"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45.xml"/><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4E7F1FE-F3BF-354C-AC74-5FD82C98E558}"/>
              </a:ext>
            </a:extLst>
          </p:cNvPr>
          <p:cNvSpPr>
            <a:spLocks noGrp="1"/>
          </p:cNvSpPr>
          <p:nvPr>
            <p:ph type="title"/>
          </p:nvPr>
        </p:nvSpPr>
        <p:spPr>
          <a:xfrm>
            <a:off x="654725" y="568225"/>
            <a:ext cx="7814100" cy="857400"/>
          </a:xfrm>
          <a:prstGeom prst="rect">
            <a:avLst/>
          </a:prstGeom>
        </p:spPr>
        <p:txBody>
          <a:bodyPr/>
          <a:lstStyle/>
          <a:p>
            <a:r>
              <a:rPr lang="en-US" dirty="0"/>
              <a:t>A note about this workshop</a:t>
            </a:r>
          </a:p>
        </p:txBody>
      </p:sp>
      <p:sp>
        <p:nvSpPr>
          <p:cNvPr id="3" name="Text Placeholder 2">
            <a:extLst>
              <a:ext uri="{FF2B5EF4-FFF2-40B4-BE49-F238E27FC236}">
                <a16:creationId xmlns:a16="http://schemas.microsoft.com/office/drawing/2014/main" id="{BCD6C63F-FC4A-0946-8F52-6B09D5A4D32F}"/>
              </a:ext>
            </a:extLst>
          </p:cNvPr>
          <p:cNvSpPr>
            <a:spLocks noGrp="1"/>
          </p:cNvSpPr>
          <p:nvPr>
            <p:ph type="body" idx="1"/>
          </p:nvPr>
        </p:nvSpPr>
        <p:spPr/>
        <p:txBody>
          <a:bodyPr/>
          <a:lstStyle/>
          <a:p>
            <a:r>
              <a:rPr lang="en-US" dirty="0"/>
              <a:t>We have provided the following slides as a framework for a workshop.</a:t>
            </a:r>
          </a:p>
          <a:p>
            <a:r>
              <a:rPr lang="en-US" dirty="0"/>
              <a:t>We hope that you will customize this workshop’s contents to best serve your institution’s unique needs. Feel free to focus on specific types of data, provide more time for discussion, eliminate sections of the workshop entirely, or make any other kind of useful adaptation to the workshop contents: do what works best for your college.</a:t>
            </a:r>
          </a:p>
          <a:p>
            <a:r>
              <a:rPr lang="en-US" dirty="0"/>
              <a:t>Note: We recommend that you refer to the facilitator’s guide and other associated resources for a more detailed explanation of the workshop’s contents and aims.</a:t>
            </a:r>
          </a:p>
          <a:p>
            <a:endParaRPr lang="en-US" dirty="0"/>
          </a:p>
        </p:txBody>
      </p:sp>
    </p:spTree>
    <p:extLst>
      <p:ext uri="{BB962C8B-B14F-4D97-AF65-F5344CB8AC3E}">
        <p14:creationId xmlns:p14="http://schemas.microsoft.com/office/powerpoint/2010/main" val="1870683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555505-1314-4BC3-9B0B-32FE6156F250}"/>
              </a:ext>
            </a:extLst>
          </p:cNvPr>
          <p:cNvSpPr>
            <a:spLocks noGrp="1"/>
          </p:cNvSpPr>
          <p:nvPr>
            <p:ph type="ctrTitle"/>
          </p:nvPr>
        </p:nvSpPr>
        <p:spPr>
          <a:xfrm>
            <a:off x="685800" y="2280243"/>
            <a:ext cx="5486400" cy="1159800"/>
          </a:xfrm>
        </p:spPr>
        <p:txBody>
          <a:bodyPr/>
          <a:lstStyle/>
          <a:p>
            <a:r>
              <a:rPr lang="en-US" dirty="0"/>
              <a:t>Let’s look at some national and college data</a:t>
            </a:r>
          </a:p>
        </p:txBody>
      </p:sp>
      <p:sp>
        <p:nvSpPr>
          <p:cNvPr id="6" name="Subtitle 5">
            <a:extLst>
              <a:ext uri="{FF2B5EF4-FFF2-40B4-BE49-F238E27FC236}">
                <a16:creationId xmlns:a16="http://schemas.microsoft.com/office/drawing/2014/main" id="{F045793F-6EC2-294D-BB99-027E30D1F577}"/>
              </a:ext>
            </a:extLst>
          </p:cNvPr>
          <p:cNvSpPr>
            <a:spLocks noGrp="1"/>
          </p:cNvSpPr>
          <p:nvPr>
            <p:ph type="subTitle" idx="1"/>
          </p:nvPr>
        </p:nvSpPr>
        <p:spPr/>
        <p:txBody>
          <a:bodyPr/>
          <a:lstStyle/>
          <a:p>
            <a:endParaRPr lang="en-US"/>
          </a:p>
        </p:txBody>
      </p:sp>
      <p:sp>
        <p:nvSpPr>
          <p:cNvPr id="7" name="Picture Placeholder 6">
            <a:extLst>
              <a:ext uri="{FF2B5EF4-FFF2-40B4-BE49-F238E27FC236}">
                <a16:creationId xmlns:a16="http://schemas.microsoft.com/office/drawing/2014/main" id="{A1E7F8A6-5B0D-494B-9212-7C1BDE98B8FD}"/>
              </a:ext>
            </a:extLst>
          </p:cNvPr>
          <p:cNvSpPr>
            <a:spLocks noGrp="1"/>
          </p:cNvSpPr>
          <p:nvPr>
            <p:ph type="pic" sz="quarter" idx="10"/>
          </p:nvPr>
        </p:nvSpPr>
        <p:spPr/>
      </p:sp>
    </p:spTree>
    <p:extLst>
      <p:ext uri="{BB962C8B-B14F-4D97-AF65-F5344CB8AC3E}">
        <p14:creationId xmlns:p14="http://schemas.microsoft.com/office/powerpoint/2010/main" val="2551732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23;ge2af898ab8_0_64">
            <a:extLst>
              <a:ext uri="{FF2B5EF4-FFF2-40B4-BE49-F238E27FC236}">
                <a16:creationId xmlns:a16="http://schemas.microsoft.com/office/drawing/2014/main" id="{58FE22E5-6B52-438A-8864-351C14EFE108}"/>
              </a:ext>
            </a:extLst>
          </p:cNvPr>
          <p:cNvSpPr txBox="1">
            <a:spLocks/>
          </p:cNvSpPr>
          <p:nvPr/>
        </p:nvSpPr>
        <p:spPr>
          <a:xfrm>
            <a:off x="4401892" y="1830119"/>
            <a:ext cx="3140526" cy="89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buClr>
                <a:srgbClr val="000000"/>
              </a:buClr>
              <a:buSzPts val="3600"/>
              <a:buFont typeface="Roboto"/>
              <a:buNone/>
            </a:pPr>
            <a:r>
              <a:rPr lang="en-US" sz="2000" b="1" dirty="0">
                <a:solidFill>
                  <a:schemeClr val="tx2"/>
                </a:solidFill>
                <a:latin typeface="Roboto"/>
                <a:ea typeface="Roboto"/>
                <a:cs typeface="Roboto"/>
                <a:sym typeface="Roboto"/>
              </a:rPr>
              <a:t>of CC students who apply don’t show up for the first day of classes</a:t>
            </a:r>
          </a:p>
        </p:txBody>
      </p:sp>
      <p:sp>
        <p:nvSpPr>
          <p:cNvPr id="9" name="Google Shape;123;ge2af898ab8_0_64">
            <a:extLst>
              <a:ext uri="{FF2B5EF4-FFF2-40B4-BE49-F238E27FC236}">
                <a16:creationId xmlns:a16="http://schemas.microsoft.com/office/drawing/2014/main" id="{5907D028-8AE2-409E-9C89-AABBC8F80876}"/>
              </a:ext>
            </a:extLst>
          </p:cNvPr>
          <p:cNvSpPr txBox="1">
            <a:spLocks/>
          </p:cNvSpPr>
          <p:nvPr/>
        </p:nvSpPr>
        <p:spPr>
          <a:xfrm>
            <a:off x="4401893" y="2981674"/>
            <a:ext cx="3421308" cy="89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buClr>
                <a:srgbClr val="000000"/>
              </a:buClr>
              <a:buSzPts val="3600"/>
              <a:buFont typeface="Roboto"/>
              <a:buNone/>
            </a:pPr>
            <a:r>
              <a:rPr lang="en-US" sz="2000" b="1" dirty="0">
                <a:solidFill>
                  <a:schemeClr val="accent2"/>
                </a:solidFill>
                <a:latin typeface="Roboto"/>
                <a:ea typeface="Roboto"/>
                <a:cs typeface="Roboto"/>
                <a:sym typeface="Roboto"/>
              </a:rPr>
              <a:t>of students who apply to our college don’t show up to the first day of classes</a:t>
            </a:r>
          </a:p>
        </p:txBody>
      </p:sp>
      <p:sp>
        <p:nvSpPr>
          <p:cNvPr id="12" name="Google Shape;696;p32">
            <a:extLst>
              <a:ext uri="{FF2B5EF4-FFF2-40B4-BE49-F238E27FC236}">
                <a16:creationId xmlns:a16="http://schemas.microsoft.com/office/drawing/2014/main" id="{FDC948E3-C9EC-4566-BE4C-9D9A3A804D60}"/>
              </a:ext>
            </a:extLst>
          </p:cNvPr>
          <p:cNvSpPr txBox="1">
            <a:spLocks noGrp="1"/>
          </p:cNvSpPr>
          <p:nvPr>
            <p:ph type="title"/>
          </p:nvPr>
        </p:nvSpPr>
        <p:spPr>
          <a:xfrm>
            <a:off x="654725" y="568225"/>
            <a:ext cx="7814100" cy="857400"/>
          </a:xfrm>
          <a:noFill/>
          <a:ln>
            <a:noFill/>
          </a:ln>
        </p:spPr>
        <p:txBody>
          <a:bodyPr spcFirstLastPara="1" wrap="square" lIns="68569" tIns="34275" rIns="68569" bIns="34275" anchor="t" anchorCtr="0">
            <a:noAutofit/>
          </a:bodyPr>
          <a:lstStyle/>
          <a:p>
            <a:r>
              <a:rPr lang="en-US" dirty="0"/>
              <a:t>Many students who apply (and are accepted) to community college never even start classes</a:t>
            </a:r>
          </a:p>
        </p:txBody>
      </p:sp>
      <p:sp>
        <p:nvSpPr>
          <p:cNvPr id="5" name="Picture Placeholder 4">
            <a:extLst>
              <a:ext uri="{FF2B5EF4-FFF2-40B4-BE49-F238E27FC236}">
                <a16:creationId xmlns:a16="http://schemas.microsoft.com/office/drawing/2014/main" id="{BE208676-D2D8-E14B-9AF5-4767D75FFDC3}"/>
              </a:ext>
            </a:extLst>
          </p:cNvPr>
          <p:cNvSpPr>
            <a:spLocks noGrp="1"/>
          </p:cNvSpPr>
          <p:nvPr>
            <p:ph type="pic" sz="quarter" idx="10"/>
          </p:nvPr>
        </p:nvSpPr>
        <p:spPr/>
      </p:sp>
      <p:sp>
        <p:nvSpPr>
          <p:cNvPr id="4" name="Rectangle 3">
            <a:extLst>
              <a:ext uri="{FF2B5EF4-FFF2-40B4-BE49-F238E27FC236}">
                <a16:creationId xmlns:a16="http://schemas.microsoft.com/office/drawing/2014/main" id="{1F8EECB8-6AA5-422C-98C1-8C56CD5D9632}"/>
              </a:ext>
            </a:extLst>
          </p:cNvPr>
          <p:cNvSpPr/>
          <p:nvPr/>
        </p:nvSpPr>
        <p:spPr>
          <a:xfrm>
            <a:off x="1872516" y="1801989"/>
            <a:ext cx="2346384" cy="923330"/>
          </a:xfrm>
          <a:prstGeom prst="rect">
            <a:avLst/>
          </a:prstGeom>
          <a:solidFill>
            <a:schemeClr val="accent1"/>
          </a:solidFill>
        </p:spPr>
        <p:txBody>
          <a:bodyPr wrap="square" tIns="91440" bIns="91440">
            <a:spAutoFit/>
          </a:bodyPr>
          <a:lstStyle/>
          <a:p>
            <a:pPr algn="ctr">
              <a:buSzPts val="3600"/>
            </a:pPr>
            <a:r>
              <a:rPr lang="en-US" sz="4800" b="1" dirty="0">
                <a:solidFill>
                  <a:schemeClr val="bg1"/>
                </a:solidFill>
                <a:latin typeface="Roboto"/>
                <a:ea typeface="Roboto"/>
                <a:cs typeface="Roboto"/>
                <a:sym typeface="Roboto"/>
              </a:rPr>
              <a:t>10-40%</a:t>
            </a:r>
          </a:p>
        </p:txBody>
      </p:sp>
      <p:sp>
        <p:nvSpPr>
          <p:cNvPr id="13" name="Rectangle 12">
            <a:extLst>
              <a:ext uri="{FF2B5EF4-FFF2-40B4-BE49-F238E27FC236}">
                <a16:creationId xmlns:a16="http://schemas.microsoft.com/office/drawing/2014/main" id="{01CBAD7F-82B1-4310-9157-0EA80B6855EF}"/>
              </a:ext>
            </a:extLst>
          </p:cNvPr>
          <p:cNvSpPr/>
          <p:nvPr/>
        </p:nvSpPr>
        <p:spPr>
          <a:xfrm>
            <a:off x="1872516" y="2981674"/>
            <a:ext cx="2346384" cy="923330"/>
          </a:xfrm>
          <a:prstGeom prst="rect">
            <a:avLst/>
          </a:prstGeom>
          <a:solidFill>
            <a:schemeClr val="accent2"/>
          </a:solidFill>
        </p:spPr>
        <p:txBody>
          <a:bodyPr wrap="square" lIns="182880" tIns="91440" rIns="182880" bIns="91440">
            <a:spAutoFit/>
          </a:bodyPr>
          <a:lstStyle/>
          <a:p>
            <a:pPr algn="ctr">
              <a:buSzPts val="3600"/>
            </a:pPr>
            <a:r>
              <a:rPr lang="en-US" sz="4800" b="1" dirty="0">
                <a:solidFill>
                  <a:schemeClr val="bg1"/>
                </a:solidFill>
                <a:latin typeface="Roboto"/>
                <a:ea typeface="Roboto"/>
                <a:cs typeface="Roboto"/>
                <a:sym typeface="Roboto"/>
              </a:rPr>
              <a:t>##%</a:t>
            </a:r>
          </a:p>
        </p:txBody>
      </p:sp>
    </p:spTree>
    <p:extLst>
      <p:ext uri="{BB962C8B-B14F-4D97-AF65-F5344CB8AC3E}">
        <p14:creationId xmlns:p14="http://schemas.microsoft.com/office/powerpoint/2010/main" val="247496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4"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23;ge2af898ab8_0_64">
            <a:extLst>
              <a:ext uri="{FF2B5EF4-FFF2-40B4-BE49-F238E27FC236}">
                <a16:creationId xmlns:a16="http://schemas.microsoft.com/office/drawing/2014/main" id="{58FE22E5-6B52-438A-8864-351C14EFE108}"/>
              </a:ext>
            </a:extLst>
          </p:cNvPr>
          <p:cNvSpPr txBox="1">
            <a:spLocks/>
          </p:cNvSpPr>
          <p:nvPr/>
        </p:nvSpPr>
        <p:spPr>
          <a:xfrm>
            <a:off x="4191000" y="1800396"/>
            <a:ext cx="3581596" cy="89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buClr>
                <a:srgbClr val="000000"/>
              </a:buClr>
              <a:buSzPts val="3600"/>
            </a:pPr>
            <a:r>
              <a:rPr lang="en-US" sz="2000" b="1" dirty="0">
                <a:solidFill>
                  <a:schemeClr val="tx2"/>
                </a:solidFill>
                <a:latin typeface="Roboto"/>
                <a:ea typeface="Roboto"/>
                <a:cs typeface="Roboto"/>
                <a:sym typeface="Roboto"/>
              </a:rPr>
              <a:t>of CC students nationally complete any degree or credential within 6 years</a:t>
            </a:r>
          </a:p>
        </p:txBody>
      </p:sp>
      <p:sp>
        <p:nvSpPr>
          <p:cNvPr id="9" name="Google Shape;123;ge2af898ab8_0_64">
            <a:extLst>
              <a:ext uri="{FF2B5EF4-FFF2-40B4-BE49-F238E27FC236}">
                <a16:creationId xmlns:a16="http://schemas.microsoft.com/office/drawing/2014/main" id="{5907D028-8AE2-409E-9C89-AABBC8F80876}"/>
              </a:ext>
            </a:extLst>
          </p:cNvPr>
          <p:cNvSpPr txBox="1">
            <a:spLocks/>
          </p:cNvSpPr>
          <p:nvPr/>
        </p:nvSpPr>
        <p:spPr>
          <a:xfrm>
            <a:off x="4191000" y="3030879"/>
            <a:ext cx="3666263" cy="89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buClr>
                <a:srgbClr val="000000"/>
              </a:buClr>
              <a:buSzPts val="3600"/>
            </a:pPr>
            <a:r>
              <a:rPr lang="en-US" sz="2000" b="1" dirty="0">
                <a:solidFill>
                  <a:schemeClr val="accent2"/>
                </a:solidFill>
                <a:latin typeface="Roboto"/>
                <a:ea typeface="Roboto"/>
                <a:cs typeface="Roboto"/>
                <a:sym typeface="Roboto"/>
              </a:rPr>
              <a:t>of our students complete any degree or credential within 6 years</a:t>
            </a:r>
          </a:p>
        </p:txBody>
      </p:sp>
      <p:sp>
        <p:nvSpPr>
          <p:cNvPr id="12" name="Google Shape;696;p32">
            <a:extLst>
              <a:ext uri="{FF2B5EF4-FFF2-40B4-BE49-F238E27FC236}">
                <a16:creationId xmlns:a16="http://schemas.microsoft.com/office/drawing/2014/main" id="{FDC948E3-C9EC-4566-BE4C-9D9A3A804D60}"/>
              </a:ext>
            </a:extLst>
          </p:cNvPr>
          <p:cNvSpPr txBox="1">
            <a:spLocks noGrp="1"/>
          </p:cNvSpPr>
          <p:nvPr>
            <p:ph type="title"/>
          </p:nvPr>
        </p:nvSpPr>
        <p:spPr>
          <a:xfrm>
            <a:off x="654725" y="568225"/>
            <a:ext cx="7814100" cy="857400"/>
          </a:xfrm>
          <a:noFill/>
          <a:ln>
            <a:noFill/>
          </a:ln>
        </p:spPr>
        <p:txBody>
          <a:bodyPr spcFirstLastPara="1" wrap="square" lIns="68569" tIns="34275" rIns="68569" bIns="34275" anchor="t" anchorCtr="0">
            <a:noAutofit/>
          </a:bodyPr>
          <a:lstStyle/>
          <a:p>
            <a:r>
              <a:rPr lang="en-US" dirty="0"/>
              <a:t>After 6 years of enrollment, most students have not completed a degree or credential</a:t>
            </a:r>
          </a:p>
        </p:txBody>
      </p:sp>
      <p:sp>
        <p:nvSpPr>
          <p:cNvPr id="5" name="Picture Placeholder 4">
            <a:extLst>
              <a:ext uri="{FF2B5EF4-FFF2-40B4-BE49-F238E27FC236}">
                <a16:creationId xmlns:a16="http://schemas.microsoft.com/office/drawing/2014/main" id="{F74F1B46-B31C-4E47-A238-C284E99D624A}"/>
              </a:ext>
            </a:extLst>
          </p:cNvPr>
          <p:cNvSpPr>
            <a:spLocks noGrp="1"/>
          </p:cNvSpPr>
          <p:nvPr>
            <p:ph type="pic" sz="quarter" idx="10"/>
          </p:nvPr>
        </p:nvSpPr>
        <p:spPr/>
      </p:sp>
      <p:sp>
        <p:nvSpPr>
          <p:cNvPr id="4" name="Rectangle 3">
            <a:extLst>
              <a:ext uri="{FF2B5EF4-FFF2-40B4-BE49-F238E27FC236}">
                <a16:creationId xmlns:a16="http://schemas.microsoft.com/office/drawing/2014/main" id="{1F8EECB8-6AA5-422C-98C1-8C56CD5D9632}"/>
              </a:ext>
            </a:extLst>
          </p:cNvPr>
          <p:cNvSpPr/>
          <p:nvPr/>
        </p:nvSpPr>
        <p:spPr>
          <a:xfrm>
            <a:off x="2095485" y="1832497"/>
            <a:ext cx="1887650" cy="923330"/>
          </a:xfrm>
          <a:prstGeom prst="rect">
            <a:avLst/>
          </a:prstGeom>
          <a:solidFill>
            <a:schemeClr val="tx2"/>
          </a:solidFill>
        </p:spPr>
        <p:txBody>
          <a:bodyPr wrap="square" lIns="182880" tIns="91440" rIns="182880" bIns="91440">
            <a:spAutoFit/>
          </a:bodyPr>
          <a:lstStyle/>
          <a:p>
            <a:pPr algn="ctr">
              <a:buSzPts val="3600"/>
            </a:pPr>
            <a:r>
              <a:rPr lang="en-US" sz="4800" b="1" dirty="0">
                <a:solidFill>
                  <a:schemeClr val="bg1"/>
                </a:solidFill>
                <a:latin typeface="Roboto"/>
                <a:ea typeface="Roboto"/>
                <a:cs typeface="Roboto"/>
                <a:sym typeface="Roboto"/>
              </a:rPr>
              <a:t>40%</a:t>
            </a:r>
          </a:p>
        </p:txBody>
      </p:sp>
      <p:sp>
        <p:nvSpPr>
          <p:cNvPr id="13" name="Rectangle 12">
            <a:extLst>
              <a:ext uri="{FF2B5EF4-FFF2-40B4-BE49-F238E27FC236}">
                <a16:creationId xmlns:a16="http://schemas.microsoft.com/office/drawing/2014/main" id="{01CBAD7F-82B1-4310-9157-0EA80B6855EF}"/>
              </a:ext>
            </a:extLst>
          </p:cNvPr>
          <p:cNvSpPr/>
          <p:nvPr/>
        </p:nvSpPr>
        <p:spPr>
          <a:xfrm>
            <a:off x="2095485" y="3062981"/>
            <a:ext cx="1887650" cy="923330"/>
          </a:xfrm>
          <a:prstGeom prst="rect">
            <a:avLst/>
          </a:prstGeom>
          <a:solidFill>
            <a:schemeClr val="accent2"/>
          </a:solidFill>
        </p:spPr>
        <p:txBody>
          <a:bodyPr wrap="square" lIns="182880" tIns="91440" rIns="182880" bIns="91440">
            <a:spAutoFit/>
          </a:bodyPr>
          <a:lstStyle/>
          <a:p>
            <a:pPr algn="ctr">
              <a:buSzPts val="3600"/>
            </a:pPr>
            <a:r>
              <a:rPr lang="en-US" sz="4800" b="1" dirty="0">
                <a:solidFill>
                  <a:schemeClr val="bg1"/>
                </a:solidFill>
                <a:latin typeface="Roboto"/>
                <a:ea typeface="Roboto"/>
                <a:cs typeface="Roboto"/>
                <a:sym typeface="Roboto"/>
              </a:rPr>
              <a:t>##%</a:t>
            </a:r>
          </a:p>
        </p:txBody>
      </p:sp>
      <p:sp>
        <p:nvSpPr>
          <p:cNvPr id="10" name="Google Shape;135;gb6873d04f4_1_10">
            <a:extLst>
              <a:ext uri="{FF2B5EF4-FFF2-40B4-BE49-F238E27FC236}">
                <a16:creationId xmlns:a16="http://schemas.microsoft.com/office/drawing/2014/main" id="{6938B398-FCC2-498E-BF2A-261CE8298ADD}"/>
              </a:ext>
            </a:extLst>
          </p:cNvPr>
          <p:cNvSpPr txBox="1">
            <a:spLocks/>
          </p:cNvSpPr>
          <p:nvPr/>
        </p:nvSpPr>
        <p:spPr>
          <a:xfrm>
            <a:off x="654050" y="4537296"/>
            <a:ext cx="4984750" cy="466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defTabSz="685800">
              <a:buSzPts val="900"/>
            </a:pPr>
            <a:r>
              <a:rPr lang="en-US" sz="800" dirty="0">
                <a:latin typeface="Roboto" pitchFamily="2" charset="0"/>
                <a:ea typeface="Roboto" pitchFamily="2" charset="0"/>
              </a:rPr>
              <a:t>Source: </a:t>
            </a:r>
            <a:r>
              <a:rPr lang="en-US" sz="800" u="sng" dirty="0">
                <a:latin typeface="Roboto" pitchFamily="2" charset="0"/>
                <a:ea typeface="Roboto" pitchFamily="2" charset="0"/>
                <a:hlinkClick r:id="rId3">
                  <a:extLst>
                    <a:ext uri="{A12FA001-AC4F-418D-AE19-62706E023703}">
                      <ahyp:hlinkClr xmlns:ahyp="http://schemas.microsoft.com/office/drawing/2018/hyperlinkcolor" val="tx"/>
                    </a:ext>
                  </a:extLst>
                </a:hlinkClick>
              </a:rPr>
              <a:t>NSC Completing College 2020</a:t>
            </a:r>
            <a:r>
              <a:rPr lang="en-US" sz="800" dirty="0">
                <a:latin typeface="Roboto" pitchFamily="2" charset="0"/>
                <a:ea typeface="Roboto" pitchFamily="2" charset="0"/>
              </a:rPr>
              <a:t>, which tracks six-year highest outcomes for the fall 2014 FTIC (includes former dual enrollment) degree-seeking cohort. </a:t>
            </a:r>
          </a:p>
        </p:txBody>
      </p:sp>
    </p:spTree>
    <p:extLst>
      <p:ext uri="{BB962C8B-B14F-4D97-AF65-F5344CB8AC3E}">
        <p14:creationId xmlns:p14="http://schemas.microsoft.com/office/powerpoint/2010/main" val="341713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4"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Placeholder 14">
            <a:extLst>
              <a:ext uri="{FF2B5EF4-FFF2-40B4-BE49-F238E27FC236}">
                <a16:creationId xmlns:a16="http://schemas.microsoft.com/office/drawing/2014/main" id="{369A580D-72FB-486C-BDA8-7A937DA013AB}"/>
              </a:ext>
            </a:extLst>
          </p:cNvPr>
          <p:cNvGraphicFramePr>
            <a:graphicFrameLocks noGrp="1"/>
          </p:cNvGraphicFramePr>
          <p:nvPr>
            <p:ph type="chart" idx="2"/>
            <p:extLst>
              <p:ext uri="{D42A27DB-BD31-4B8C-83A1-F6EECF244321}">
                <p14:modId xmlns:p14="http://schemas.microsoft.com/office/powerpoint/2010/main" val="2156291591"/>
              </p:ext>
            </p:extLst>
          </p:nvPr>
        </p:nvGraphicFramePr>
        <p:xfrm>
          <a:off x="654050" y="1743099"/>
          <a:ext cx="7815263" cy="285591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C57955D6-148E-40BD-91F3-8233EE67447E}"/>
              </a:ext>
            </a:extLst>
          </p:cNvPr>
          <p:cNvSpPr>
            <a:spLocks noGrp="1"/>
          </p:cNvSpPr>
          <p:nvPr>
            <p:ph type="title"/>
          </p:nvPr>
        </p:nvSpPr>
        <p:spPr>
          <a:xfrm>
            <a:off x="654725" y="568225"/>
            <a:ext cx="7814100" cy="857400"/>
          </a:xfrm>
        </p:spPr>
        <p:txBody>
          <a:bodyPr>
            <a:noAutofit/>
          </a:bodyPr>
          <a:lstStyle/>
          <a:p>
            <a:r>
              <a:rPr lang="en-US" dirty="0"/>
              <a:t>Six years after enrolling, 41% of students are no longer enrolled, and 19% are still enrolled</a:t>
            </a:r>
          </a:p>
        </p:txBody>
      </p:sp>
      <p:sp>
        <p:nvSpPr>
          <p:cNvPr id="5" name="Picture Placeholder 4">
            <a:extLst>
              <a:ext uri="{FF2B5EF4-FFF2-40B4-BE49-F238E27FC236}">
                <a16:creationId xmlns:a16="http://schemas.microsoft.com/office/drawing/2014/main" id="{7B7B0AA1-C4E5-1447-BE68-A3CB926BB915}"/>
              </a:ext>
            </a:extLst>
          </p:cNvPr>
          <p:cNvSpPr>
            <a:spLocks noGrp="1"/>
          </p:cNvSpPr>
          <p:nvPr>
            <p:ph type="pic" sz="quarter" idx="10"/>
          </p:nvPr>
        </p:nvSpPr>
        <p:spPr/>
      </p:sp>
      <p:sp>
        <p:nvSpPr>
          <p:cNvPr id="13" name="Google Shape;676;p30">
            <a:extLst>
              <a:ext uri="{FF2B5EF4-FFF2-40B4-BE49-F238E27FC236}">
                <a16:creationId xmlns:a16="http://schemas.microsoft.com/office/drawing/2014/main" id="{44DCD1B8-7C54-4CE2-BFE8-957DD20BB224}"/>
              </a:ext>
            </a:extLst>
          </p:cNvPr>
          <p:cNvSpPr txBox="1"/>
          <p:nvPr/>
        </p:nvSpPr>
        <p:spPr>
          <a:xfrm>
            <a:off x="1909446" y="1625326"/>
            <a:ext cx="5325107" cy="347119"/>
          </a:xfrm>
          <a:prstGeom prst="rect">
            <a:avLst/>
          </a:prstGeom>
          <a:noFill/>
          <a:ln>
            <a:noFill/>
          </a:ln>
        </p:spPr>
        <p:txBody>
          <a:bodyPr spcFirstLastPara="1" wrap="square" lIns="0" tIns="0" rIns="0" bIns="0" anchor="t" anchorCtr="0">
            <a:noAutofit/>
          </a:bodyPr>
          <a:lstStyle/>
          <a:p>
            <a:pPr algn="ctr" defTabSz="685800">
              <a:buSzPts val="4800"/>
            </a:pPr>
            <a:r>
              <a:rPr lang="en-US" sz="975" dirty="0">
                <a:latin typeface="Roboto" pitchFamily="2" charset="0"/>
                <a:ea typeface="Roboto" pitchFamily="2" charset="0"/>
              </a:rPr>
              <a:t>Highest </a:t>
            </a:r>
            <a:r>
              <a:rPr lang="en-US" sz="1000" dirty="0">
                <a:latin typeface="Roboto" pitchFamily="2" charset="0"/>
                <a:ea typeface="Roboto" pitchFamily="2" charset="0"/>
              </a:rPr>
              <a:t>Outcomes</a:t>
            </a:r>
            <a:r>
              <a:rPr lang="en-US" sz="975" dirty="0">
                <a:latin typeface="Roboto" pitchFamily="2" charset="0"/>
                <a:ea typeface="Roboto" pitchFamily="2" charset="0"/>
              </a:rPr>
              <a:t> in Six Years Among First-Time-in-College Community College Entrants</a:t>
            </a:r>
            <a:endParaRPr sz="975" dirty="0">
              <a:latin typeface="Roboto" pitchFamily="2" charset="0"/>
              <a:ea typeface="Roboto" pitchFamily="2" charset="0"/>
            </a:endParaRPr>
          </a:p>
        </p:txBody>
      </p:sp>
      <p:sp>
        <p:nvSpPr>
          <p:cNvPr id="21" name="Google Shape;135;gb6873d04f4_1_10">
            <a:extLst>
              <a:ext uri="{FF2B5EF4-FFF2-40B4-BE49-F238E27FC236}">
                <a16:creationId xmlns:a16="http://schemas.microsoft.com/office/drawing/2014/main" id="{D3AAAA4F-DC51-2E42-8F15-2C55EEF989F7}"/>
              </a:ext>
            </a:extLst>
          </p:cNvPr>
          <p:cNvSpPr txBox="1">
            <a:spLocks/>
          </p:cNvSpPr>
          <p:nvPr/>
        </p:nvSpPr>
        <p:spPr>
          <a:xfrm>
            <a:off x="654050" y="4537296"/>
            <a:ext cx="5931454" cy="466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defTabSz="685800">
              <a:buSzPts val="900"/>
            </a:pPr>
            <a:r>
              <a:rPr lang="en-US" sz="800" dirty="0">
                <a:latin typeface="Roboto" pitchFamily="2" charset="0"/>
                <a:ea typeface="Roboto" pitchFamily="2" charset="0"/>
              </a:rPr>
              <a:t>Source:  NSC Completing College 2020, which tracks the fall 2014 FTIC (includes former dual enrollment degree-seeking cohorts) https://</a:t>
            </a:r>
            <a:r>
              <a:rPr lang="en-US" sz="800" dirty="0" err="1">
                <a:latin typeface="Roboto" pitchFamily="2" charset="0"/>
                <a:ea typeface="Roboto" pitchFamily="2" charset="0"/>
              </a:rPr>
              <a:t>nscresearchcenter.org</a:t>
            </a:r>
            <a:r>
              <a:rPr lang="en-US" sz="800" dirty="0">
                <a:latin typeface="Roboto" pitchFamily="2" charset="0"/>
                <a:ea typeface="Roboto" pitchFamily="2" charset="0"/>
              </a:rPr>
              <a:t>/wp-content/uploads/Completions_Report_2020.pdf</a:t>
            </a:r>
          </a:p>
        </p:txBody>
      </p:sp>
    </p:spTree>
    <p:extLst>
      <p:ext uri="{BB962C8B-B14F-4D97-AF65-F5344CB8AC3E}">
        <p14:creationId xmlns:p14="http://schemas.microsoft.com/office/powerpoint/2010/main" val="533907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73"/>
        <p:cNvGrpSpPr/>
        <p:nvPr/>
      </p:nvGrpSpPr>
      <p:grpSpPr>
        <a:xfrm>
          <a:off x="0" y="0"/>
          <a:ext cx="0" cy="0"/>
          <a:chOff x="0" y="0"/>
          <a:chExt cx="0" cy="0"/>
        </a:xfrm>
      </p:grpSpPr>
      <p:graphicFrame>
        <p:nvGraphicFramePr>
          <p:cNvPr id="7" name="Chart Placeholder 14">
            <a:extLst>
              <a:ext uri="{FF2B5EF4-FFF2-40B4-BE49-F238E27FC236}">
                <a16:creationId xmlns:a16="http://schemas.microsoft.com/office/drawing/2014/main" id="{7818F310-0155-4858-A24C-4DE3087CD747}"/>
              </a:ext>
            </a:extLst>
          </p:cNvPr>
          <p:cNvGraphicFramePr>
            <a:graphicFrameLocks noGrp="1"/>
          </p:cNvGraphicFramePr>
          <p:nvPr>
            <p:ph type="chart" idx="2"/>
            <p:extLst>
              <p:ext uri="{D42A27DB-BD31-4B8C-83A1-F6EECF244321}">
                <p14:modId xmlns:p14="http://schemas.microsoft.com/office/powerpoint/2010/main" val="2658758377"/>
              </p:ext>
            </p:extLst>
          </p:nvPr>
        </p:nvGraphicFramePr>
        <p:xfrm>
          <a:off x="654050" y="1670867"/>
          <a:ext cx="7815263" cy="2855913"/>
        </p:xfrm>
        <a:graphic>
          <a:graphicData uri="http://schemas.openxmlformats.org/drawingml/2006/chart">
            <c:chart xmlns:c="http://schemas.openxmlformats.org/drawingml/2006/chart" xmlns:r="http://schemas.openxmlformats.org/officeDocument/2006/relationships" r:id="rId3"/>
          </a:graphicData>
        </a:graphic>
      </p:graphicFrame>
      <p:sp>
        <p:nvSpPr>
          <p:cNvPr id="674" name="Google Shape;674;p30"/>
          <p:cNvSpPr txBox="1">
            <a:spLocks noGrp="1"/>
          </p:cNvSpPr>
          <p:nvPr>
            <p:ph type="title"/>
          </p:nvPr>
        </p:nvSpPr>
        <p:spPr>
          <a:xfrm>
            <a:off x="654725" y="568225"/>
            <a:ext cx="7814100" cy="857400"/>
          </a:xfrm>
        </p:spPr>
        <p:txBody>
          <a:bodyPr>
            <a:noAutofit/>
          </a:bodyPr>
          <a:lstStyle/>
          <a:p>
            <a:r>
              <a:rPr lang="en-US" dirty="0"/>
              <a:t>[Customize slide title with an observation about your data]</a:t>
            </a:r>
          </a:p>
        </p:txBody>
      </p:sp>
      <p:sp>
        <p:nvSpPr>
          <p:cNvPr id="11" name="Picture Placeholder 10">
            <a:extLst>
              <a:ext uri="{FF2B5EF4-FFF2-40B4-BE49-F238E27FC236}">
                <a16:creationId xmlns:a16="http://schemas.microsoft.com/office/drawing/2014/main" id="{5033CDD7-1308-C24B-B64C-3084B57FBE52}"/>
              </a:ext>
            </a:extLst>
          </p:cNvPr>
          <p:cNvSpPr>
            <a:spLocks noGrp="1"/>
          </p:cNvSpPr>
          <p:nvPr>
            <p:ph type="pic" sz="quarter" idx="10"/>
          </p:nvPr>
        </p:nvSpPr>
        <p:spPr/>
      </p:sp>
      <p:sp>
        <p:nvSpPr>
          <p:cNvPr id="10" name="Google Shape;135;gb6873d04f4_1_10">
            <a:extLst>
              <a:ext uri="{FF2B5EF4-FFF2-40B4-BE49-F238E27FC236}">
                <a16:creationId xmlns:a16="http://schemas.microsoft.com/office/drawing/2014/main" id="{95FCD856-C4AD-B241-8E3C-1E4A5025ADFE}"/>
              </a:ext>
            </a:extLst>
          </p:cNvPr>
          <p:cNvSpPr txBox="1">
            <a:spLocks/>
          </p:cNvSpPr>
          <p:nvPr/>
        </p:nvSpPr>
        <p:spPr>
          <a:xfrm>
            <a:off x="654050" y="4537296"/>
            <a:ext cx="5931454" cy="466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defTabSz="685800">
              <a:buSzPts val="900"/>
            </a:pPr>
            <a:r>
              <a:rPr lang="en-US" sz="800" dirty="0">
                <a:latin typeface="Roboto" pitchFamily="2" charset="0"/>
                <a:ea typeface="Roboto" pitchFamily="2" charset="0"/>
              </a:rPr>
              <a:t>Source: </a:t>
            </a:r>
            <a:r>
              <a:rPr lang="en-US" sz="800" u="sng" dirty="0">
                <a:latin typeface="Roboto" pitchFamily="2" charset="0"/>
                <a:ea typeface="Roboto" pitchFamily="2" charset="0"/>
                <a:hlinkClick r:id="rId4">
                  <a:extLst>
                    <a:ext uri="{A12FA001-AC4F-418D-AE19-62706E023703}">
                      <ahyp:hlinkClr xmlns:ahyp="http://schemas.microsoft.com/office/drawing/2018/hyperlinkcolor" val="tx"/>
                    </a:ext>
                  </a:extLst>
                </a:hlinkClick>
              </a:rPr>
              <a:t>NSC Completing College 2020</a:t>
            </a:r>
            <a:r>
              <a:rPr lang="en-US" sz="800" dirty="0">
                <a:latin typeface="Roboto" pitchFamily="2" charset="0"/>
                <a:ea typeface="Roboto" pitchFamily="2" charset="0"/>
              </a:rPr>
              <a:t>, which tracks six-year highest outcomes for the fall 2014 FTIC (includes former dual enrollment) degree-seeking cohort. </a:t>
            </a:r>
          </a:p>
        </p:txBody>
      </p:sp>
      <p:sp>
        <p:nvSpPr>
          <p:cNvPr id="9" name="Google Shape;676;p30">
            <a:extLst>
              <a:ext uri="{FF2B5EF4-FFF2-40B4-BE49-F238E27FC236}">
                <a16:creationId xmlns:a16="http://schemas.microsoft.com/office/drawing/2014/main" id="{3B9E0041-1599-4C9D-A0C8-D60D13A0BE21}"/>
              </a:ext>
            </a:extLst>
          </p:cNvPr>
          <p:cNvSpPr txBox="1"/>
          <p:nvPr/>
        </p:nvSpPr>
        <p:spPr>
          <a:xfrm>
            <a:off x="1909446" y="1576931"/>
            <a:ext cx="5325107" cy="347119"/>
          </a:xfrm>
          <a:prstGeom prst="rect">
            <a:avLst/>
          </a:prstGeom>
          <a:noFill/>
          <a:ln>
            <a:noFill/>
          </a:ln>
        </p:spPr>
        <p:txBody>
          <a:bodyPr spcFirstLastPara="1" wrap="square" lIns="0" tIns="0" rIns="0" bIns="0" anchor="t" anchorCtr="0">
            <a:noAutofit/>
          </a:bodyPr>
          <a:lstStyle/>
          <a:p>
            <a:pPr algn="ctr" defTabSz="685800">
              <a:buSzPts val="4800"/>
            </a:pPr>
            <a:r>
              <a:rPr lang="en-US" sz="975" dirty="0">
                <a:latin typeface="Roboto" pitchFamily="2" charset="0"/>
                <a:ea typeface="Roboto" pitchFamily="2" charset="0"/>
              </a:rPr>
              <a:t>Highest </a:t>
            </a:r>
            <a:r>
              <a:rPr lang="en-US" sz="1000" dirty="0">
                <a:latin typeface="Roboto" pitchFamily="2" charset="0"/>
                <a:ea typeface="Roboto" pitchFamily="2" charset="0"/>
              </a:rPr>
              <a:t>Outcomes</a:t>
            </a:r>
            <a:r>
              <a:rPr lang="en-US" sz="975" dirty="0">
                <a:latin typeface="Roboto" pitchFamily="2" charset="0"/>
                <a:ea typeface="Roboto" pitchFamily="2" charset="0"/>
              </a:rPr>
              <a:t> in Six Years Among First-Time-in-College Community College Entrants</a:t>
            </a:r>
            <a:endParaRPr sz="975" dirty="0">
              <a:latin typeface="Roboto" pitchFamily="2" charset="0"/>
              <a:ea typeface="Roboto" pitchFamily="2" charset="0"/>
            </a:endParaRPr>
          </a:p>
        </p:txBody>
      </p:sp>
    </p:spTree>
    <p:extLst>
      <p:ext uri="{BB962C8B-B14F-4D97-AF65-F5344CB8AC3E}">
        <p14:creationId xmlns:p14="http://schemas.microsoft.com/office/powerpoint/2010/main" val="2963744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23;ge2af898ab8_0_64">
            <a:extLst>
              <a:ext uri="{FF2B5EF4-FFF2-40B4-BE49-F238E27FC236}">
                <a16:creationId xmlns:a16="http://schemas.microsoft.com/office/drawing/2014/main" id="{58FE22E5-6B52-438A-8864-351C14EFE108}"/>
              </a:ext>
            </a:extLst>
          </p:cNvPr>
          <p:cNvSpPr txBox="1">
            <a:spLocks/>
          </p:cNvSpPr>
          <p:nvPr/>
        </p:nvSpPr>
        <p:spPr>
          <a:xfrm>
            <a:off x="3874050" y="1800396"/>
            <a:ext cx="4344261" cy="89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buClr>
                <a:srgbClr val="000000"/>
              </a:buClr>
              <a:buSzPts val="3600"/>
            </a:pPr>
            <a:r>
              <a:rPr lang="en-US" sz="2000" b="1" dirty="0">
                <a:solidFill>
                  <a:schemeClr val="accent1"/>
                </a:solidFill>
                <a:latin typeface="Roboto"/>
                <a:ea typeface="Roboto"/>
                <a:cs typeface="Roboto"/>
                <a:sym typeface="Roboto"/>
              </a:rPr>
              <a:t>Of students who entered community colleges in fall 2018 returned to the same institution in fall 2019</a:t>
            </a:r>
          </a:p>
        </p:txBody>
      </p:sp>
      <p:sp>
        <p:nvSpPr>
          <p:cNvPr id="9" name="Google Shape;123;ge2af898ab8_0_64">
            <a:extLst>
              <a:ext uri="{FF2B5EF4-FFF2-40B4-BE49-F238E27FC236}">
                <a16:creationId xmlns:a16="http://schemas.microsoft.com/office/drawing/2014/main" id="{5907D028-8AE2-409E-9C89-AABBC8F80876}"/>
              </a:ext>
            </a:extLst>
          </p:cNvPr>
          <p:cNvSpPr txBox="1">
            <a:spLocks/>
          </p:cNvSpPr>
          <p:nvPr/>
        </p:nvSpPr>
        <p:spPr>
          <a:xfrm>
            <a:off x="3874050" y="3030879"/>
            <a:ext cx="4495159" cy="89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buClr>
                <a:srgbClr val="000000"/>
              </a:buClr>
              <a:buSzPts val="3600"/>
            </a:pPr>
            <a:r>
              <a:rPr lang="en-US" sz="2000" b="1" dirty="0">
                <a:solidFill>
                  <a:schemeClr val="accent2"/>
                </a:solidFill>
                <a:latin typeface="Roboto"/>
                <a:ea typeface="Roboto"/>
                <a:cs typeface="Roboto"/>
                <a:sym typeface="Roboto"/>
              </a:rPr>
              <a:t>Of students who entered our college in fall 2018 returned to the same institution in fall 2019</a:t>
            </a:r>
          </a:p>
        </p:txBody>
      </p:sp>
      <p:sp>
        <p:nvSpPr>
          <p:cNvPr id="12" name="Google Shape;696;p32">
            <a:extLst>
              <a:ext uri="{FF2B5EF4-FFF2-40B4-BE49-F238E27FC236}">
                <a16:creationId xmlns:a16="http://schemas.microsoft.com/office/drawing/2014/main" id="{FDC948E3-C9EC-4566-BE4C-9D9A3A804D60}"/>
              </a:ext>
            </a:extLst>
          </p:cNvPr>
          <p:cNvSpPr txBox="1">
            <a:spLocks noGrp="1"/>
          </p:cNvSpPr>
          <p:nvPr>
            <p:ph type="title"/>
          </p:nvPr>
        </p:nvSpPr>
        <p:spPr>
          <a:xfrm>
            <a:off x="654725" y="568225"/>
            <a:ext cx="7814100" cy="857400"/>
          </a:xfrm>
          <a:noFill/>
          <a:ln>
            <a:noFill/>
          </a:ln>
        </p:spPr>
        <p:txBody>
          <a:bodyPr spcFirstLastPara="1" wrap="square" lIns="68569" tIns="34275" rIns="68569" bIns="34275" anchor="t" anchorCtr="0">
            <a:noAutofit/>
          </a:bodyPr>
          <a:lstStyle/>
          <a:p>
            <a:r>
              <a:rPr lang="en-US" dirty="0"/>
              <a:t>One reason why completion rates are so low is fall-to-fall retention rates are also low</a:t>
            </a:r>
          </a:p>
        </p:txBody>
      </p:sp>
      <p:sp>
        <p:nvSpPr>
          <p:cNvPr id="5" name="Picture Placeholder 4">
            <a:extLst>
              <a:ext uri="{FF2B5EF4-FFF2-40B4-BE49-F238E27FC236}">
                <a16:creationId xmlns:a16="http://schemas.microsoft.com/office/drawing/2014/main" id="{6661D2A2-F7E7-FD4A-9D2F-B3FE72CB718E}"/>
              </a:ext>
            </a:extLst>
          </p:cNvPr>
          <p:cNvSpPr>
            <a:spLocks noGrp="1"/>
          </p:cNvSpPr>
          <p:nvPr>
            <p:ph type="pic" sz="quarter" idx="10"/>
          </p:nvPr>
        </p:nvSpPr>
        <p:spPr/>
      </p:sp>
      <p:sp>
        <p:nvSpPr>
          <p:cNvPr id="4" name="Rectangle 3">
            <a:extLst>
              <a:ext uri="{FF2B5EF4-FFF2-40B4-BE49-F238E27FC236}">
                <a16:creationId xmlns:a16="http://schemas.microsoft.com/office/drawing/2014/main" id="{1F8EECB8-6AA5-422C-98C1-8C56CD5D9632}"/>
              </a:ext>
            </a:extLst>
          </p:cNvPr>
          <p:cNvSpPr/>
          <p:nvPr/>
        </p:nvSpPr>
        <p:spPr>
          <a:xfrm>
            <a:off x="1655552" y="1800395"/>
            <a:ext cx="1923026" cy="923330"/>
          </a:xfrm>
          <a:prstGeom prst="rect">
            <a:avLst/>
          </a:prstGeom>
          <a:solidFill>
            <a:schemeClr val="tx2"/>
          </a:solidFill>
        </p:spPr>
        <p:txBody>
          <a:bodyPr wrap="square" lIns="182880" tIns="91440" rIns="182880" bIns="91440">
            <a:spAutoFit/>
          </a:bodyPr>
          <a:lstStyle/>
          <a:p>
            <a:pPr algn="ctr">
              <a:buSzPts val="3600"/>
            </a:pPr>
            <a:r>
              <a:rPr lang="en-US" sz="4800" b="1" dirty="0">
                <a:solidFill>
                  <a:schemeClr val="bg1"/>
                </a:solidFill>
                <a:latin typeface="Roboto"/>
                <a:ea typeface="Roboto"/>
                <a:cs typeface="Roboto"/>
                <a:sym typeface="Roboto"/>
              </a:rPr>
              <a:t>54%</a:t>
            </a:r>
          </a:p>
        </p:txBody>
      </p:sp>
      <p:sp>
        <p:nvSpPr>
          <p:cNvPr id="13" name="Rectangle 12">
            <a:extLst>
              <a:ext uri="{FF2B5EF4-FFF2-40B4-BE49-F238E27FC236}">
                <a16:creationId xmlns:a16="http://schemas.microsoft.com/office/drawing/2014/main" id="{01CBAD7F-82B1-4310-9157-0EA80B6855EF}"/>
              </a:ext>
            </a:extLst>
          </p:cNvPr>
          <p:cNvSpPr/>
          <p:nvPr/>
        </p:nvSpPr>
        <p:spPr>
          <a:xfrm>
            <a:off x="1655552" y="3030879"/>
            <a:ext cx="1923026" cy="923330"/>
          </a:xfrm>
          <a:prstGeom prst="rect">
            <a:avLst/>
          </a:prstGeom>
          <a:solidFill>
            <a:schemeClr val="accent2"/>
          </a:solidFill>
        </p:spPr>
        <p:txBody>
          <a:bodyPr wrap="square" lIns="182880" tIns="91440" rIns="182880" bIns="91440">
            <a:spAutoFit/>
          </a:bodyPr>
          <a:lstStyle/>
          <a:p>
            <a:pPr algn="ctr">
              <a:buSzPts val="3600"/>
            </a:pPr>
            <a:r>
              <a:rPr lang="en-US" sz="4800" b="1" dirty="0">
                <a:solidFill>
                  <a:schemeClr val="bg1"/>
                </a:solidFill>
                <a:latin typeface="Roboto"/>
                <a:ea typeface="Roboto"/>
                <a:cs typeface="Roboto"/>
                <a:sym typeface="Roboto"/>
              </a:rPr>
              <a:t>##%</a:t>
            </a:r>
          </a:p>
        </p:txBody>
      </p:sp>
      <p:sp>
        <p:nvSpPr>
          <p:cNvPr id="14" name="Google Shape;135;gb6873d04f4_1_10">
            <a:extLst>
              <a:ext uri="{FF2B5EF4-FFF2-40B4-BE49-F238E27FC236}">
                <a16:creationId xmlns:a16="http://schemas.microsoft.com/office/drawing/2014/main" id="{C746FB95-190F-4018-ADFB-59A1BB473723}"/>
              </a:ext>
            </a:extLst>
          </p:cNvPr>
          <p:cNvSpPr txBox="1">
            <a:spLocks/>
          </p:cNvSpPr>
          <p:nvPr/>
        </p:nvSpPr>
        <p:spPr>
          <a:xfrm>
            <a:off x="654050" y="4537296"/>
            <a:ext cx="5464528" cy="466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defTabSz="685800">
              <a:buSzPts val="900"/>
            </a:pPr>
            <a:r>
              <a:rPr lang="en-US" sz="800" dirty="0">
                <a:latin typeface="Roboto" pitchFamily="2" charset="0"/>
                <a:ea typeface="Roboto" pitchFamily="2" charset="0"/>
              </a:rPr>
              <a:t>Source: NSC Research Center, First-Year Persistence and Retention Fall 2018 Cohort. Snapshot Report, Summer 2020. Data are for fall 2018 first-time college students at two-year public institutions.</a:t>
            </a:r>
          </a:p>
        </p:txBody>
      </p:sp>
    </p:spTree>
    <p:extLst>
      <p:ext uri="{BB962C8B-B14F-4D97-AF65-F5344CB8AC3E}">
        <p14:creationId xmlns:p14="http://schemas.microsoft.com/office/powerpoint/2010/main" val="2046514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4"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Placeholder 5">
            <a:extLst>
              <a:ext uri="{FF2B5EF4-FFF2-40B4-BE49-F238E27FC236}">
                <a16:creationId xmlns:a16="http://schemas.microsoft.com/office/drawing/2014/main" id="{8912A015-ADCD-4F41-92BE-188F0A5D95F4}"/>
              </a:ext>
            </a:extLst>
          </p:cNvPr>
          <p:cNvGraphicFramePr>
            <a:graphicFrameLocks noGrp="1"/>
          </p:cNvGraphicFramePr>
          <p:nvPr>
            <p:ph type="chart" idx="2"/>
            <p:extLst>
              <p:ext uri="{D42A27DB-BD31-4B8C-83A1-F6EECF244321}">
                <p14:modId xmlns:p14="http://schemas.microsoft.com/office/powerpoint/2010/main" val="649867854"/>
              </p:ext>
            </p:extLst>
          </p:nvPr>
        </p:nvGraphicFramePr>
        <p:xfrm>
          <a:off x="654050" y="1553479"/>
          <a:ext cx="7815263" cy="2855913"/>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a:extLst>
              <a:ext uri="{FF2B5EF4-FFF2-40B4-BE49-F238E27FC236}">
                <a16:creationId xmlns:a16="http://schemas.microsoft.com/office/drawing/2014/main" id="{6AD8818E-5465-44B1-80D3-77DE72B7DA2D}"/>
              </a:ext>
            </a:extLst>
          </p:cNvPr>
          <p:cNvSpPr>
            <a:spLocks noGrp="1"/>
          </p:cNvSpPr>
          <p:nvPr>
            <p:ph type="title"/>
          </p:nvPr>
        </p:nvSpPr>
        <p:spPr>
          <a:xfrm>
            <a:off x="654725" y="568225"/>
            <a:ext cx="7814100" cy="857400"/>
          </a:xfrm>
        </p:spPr>
        <p:txBody>
          <a:bodyPr>
            <a:noAutofit/>
          </a:bodyPr>
          <a:lstStyle/>
          <a:p>
            <a:r>
              <a:rPr lang="en-US" dirty="0"/>
              <a:t>And retention rates are lower for students from underserved groups</a:t>
            </a:r>
          </a:p>
        </p:txBody>
      </p:sp>
      <p:sp>
        <p:nvSpPr>
          <p:cNvPr id="7" name="Picture Placeholder 6">
            <a:extLst>
              <a:ext uri="{FF2B5EF4-FFF2-40B4-BE49-F238E27FC236}">
                <a16:creationId xmlns:a16="http://schemas.microsoft.com/office/drawing/2014/main" id="{D4BEC62E-89A6-3741-BA41-8F30BAD7196F}"/>
              </a:ext>
            </a:extLst>
          </p:cNvPr>
          <p:cNvSpPr>
            <a:spLocks noGrp="1"/>
          </p:cNvSpPr>
          <p:nvPr>
            <p:ph type="pic" sz="quarter" idx="10"/>
          </p:nvPr>
        </p:nvSpPr>
        <p:spPr/>
      </p:sp>
      <p:sp>
        <p:nvSpPr>
          <p:cNvPr id="9" name="Google Shape;135;gb6873d04f4_1_10">
            <a:extLst>
              <a:ext uri="{FF2B5EF4-FFF2-40B4-BE49-F238E27FC236}">
                <a16:creationId xmlns:a16="http://schemas.microsoft.com/office/drawing/2014/main" id="{AFF9BD0A-5FF0-8D4C-8CF9-785D31C009B2}"/>
              </a:ext>
            </a:extLst>
          </p:cNvPr>
          <p:cNvSpPr txBox="1">
            <a:spLocks/>
          </p:cNvSpPr>
          <p:nvPr/>
        </p:nvSpPr>
        <p:spPr>
          <a:xfrm>
            <a:off x="675175" y="4537296"/>
            <a:ext cx="5285358" cy="466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defTabSz="685800">
              <a:buSzPts val="900"/>
            </a:pPr>
            <a:r>
              <a:rPr lang="en-US" sz="800" dirty="0">
                <a:latin typeface="Roboto" pitchFamily="2" charset="0"/>
                <a:ea typeface="Roboto" pitchFamily="2" charset="0"/>
              </a:rPr>
              <a:t>Source: NSC Research Center, First-Year Persistence and Retention Fall 2018 Cohort. Snapshot Report, Summer 2020. Data are for fall 2018 first-time college students at two-year public institutions.</a:t>
            </a:r>
          </a:p>
        </p:txBody>
      </p:sp>
    </p:spTree>
    <p:extLst>
      <p:ext uri="{BB962C8B-B14F-4D97-AF65-F5344CB8AC3E}">
        <p14:creationId xmlns:p14="http://schemas.microsoft.com/office/powerpoint/2010/main" val="3140508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Shape 661"/>
        <p:cNvGrpSpPr/>
        <p:nvPr/>
      </p:nvGrpSpPr>
      <p:grpSpPr>
        <a:xfrm>
          <a:off x="0" y="0"/>
          <a:ext cx="0" cy="0"/>
          <a:chOff x="0" y="0"/>
          <a:chExt cx="0" cy="0"/>
        </a:xfrm>
      </p:grpSpPr>
      <p:sp>
        <p:nvSpPr>
          <p:cNvPr id="662" name="Google Shape;662;gdd8d5cf0a5_0_123"/>
          <p:cNvSpPr txBox="1">
            <a:spLocks noGrp="1"/>
          </p:cNvSpPr>
          <p:nvPr>
            <p:ph type="title"/>
          </p:nvPr>
        </p:nvSpPr>
        <p:spPr>
          <a:noFill/>
          <a:ln>
            <a:noFill/>
          </a:ln>
        </p:spPr>
        <p:txBody>
          <a:bodyPr spcFirstLastPara="1" wrap="square" lIns="68569" tIns="34275" rIns="68569" bIns="34275" anchor="t" anchorCtr="0">
            <a:noAutofit/>
          </a:bodyPr>
          <a:lstStyle/>
          <a:p>
            <a:r>
              <a:rPr lang="en-US" sz="2800" dirty="0"/>
              <a:t>Nationally, community college enrollment has been declining for a decade.</a:t>
            </a:r>
          </a:p>
        </p:txBody>
      </p:sp>
      <p:sp>
        <p:nvSpPr>
          <p:cNvPr id="663" name="Google Shape;663;gdd8d5cf0a5_0_123"/>
          <p:cNvSpPr txBox="1"/>
          <p:nvPr/>
        </p:nvSpPr>
        <p:spPr>
          <a:xfrm>
            <a:off x="398062" y="1671934"/>
            <a:ext cx="7995439" cy="415476"/>
          </a:xfrm>
          <a:prstGeom prst="rect">
            <a:avLst/>
          </a:prstGeom>
          <a:noFill/>
          <a:ln>
            <a:noFill/>
          </a:ln>
        </p:spPr>
        <p:txBody>
          <a:bodyPr spcFirstLastPara="1" wrap="square" lIns="68569" tIns="68569" rIns="68569" bIns="68569" anchor="t" anchorCtr="0">
            <a:spAutoFit/>
          </a:bodyPr>
          <a:lstStyle/>
          <a:p>
            <a:pPr algn="ctr" defTabSz="685800">
              <a:buSzPts val="1687"/>
            </a:pPr>
            <a:r>
              <a:rPr lang="en-US" sz="1800" dirty="0">
                <a:solidFill>
                  <a:schemeClr val="accent2"/>
                </a:solidFill>
                <a:latin typeface="Roboto" pitchFamily="2" charset="0"/>
                <a:ea typeface="Roboto" pitchFamily="2" charset="0"/>
              </a:rPr>
              <a:t>Community colleges have lost market share to public 4-years…</a:t>
            </a:r>
            <a:endParaRPr sz="1800" dirty="0">
              <a:solidFill>
                <a:schemeClr val="accent2"/>
              </a:solidFill>
              <a:latin typeface="Roboto" pitchFamily="2" charset="0"/>
              <a:ea typeface="Roboto" pitchFamily="2" charset="0"/>
            </a:endParaRPr>
          </a:p>
        </p:txBody>
      </p:sp>
      <p:pic>
        <p:nvPicPr>
          <p:cNvPr id="665" name="Google Shape;665;gdd8d5cf0a5_0_123"/>
          <p:cNvPicPr preferRelativeResize="0"/>
          <p:nvPr/>
        </p:nvPicPr>
        <p:blipFill rotWithShape="1">
          <a:blip r:embed="rId3">
            <a:alphaModFix/>
          </a:blip>
          <a:srcRect/>
          <a:stretch/>
        </p:blipFill>
        <p:spPr>
          <a:xfrm>
            <a:off x="398062" y="2598776"/>
            <a:ext cx="4829807" cy="1172538"/>
          </a:xfrm>
          <a:prstGeom prst="rect">
            <a:avLst/>
          </a:prstGeom>
          <a:noFill/>
          <a:ln>
            <a:noFill/>
          </a:ln>
        </p:spPr>
      </p:pic>
      <p:pic>
        <p:nvPicPr>
          <p:cNvPr id="667" name="Google Shape;667;gdd8d5cf0a5_0_123"/>
          <p:cNvPicPr preferRelativeResize="0"/>
          <p:nvPr/>
        </p:nvPicPr>
        <p:blipFill rotWithShape="1">
          <a:blip r:embed="rId4">
            <a:alphaModFix/>
          </a:blip>
          <a:srcRect/>
          <a:stretch/>
        </p:blipFill>
        <p:spPr>
          <a:xfrm>
            <a:off x="5742940" y="2190074"/>
            <a:ext cx="2725885" cy="2137179"/>
          </a:xfrm>
          <a:prstGeom prst="rect">
            <a:avLst/>
          </a:prstGeom>
          <a:noFill/>
          <a:ln>
            <a:noFill/>
          </a:ln>
        </p:spPr>
      </p:pic>
      <p:sp>
        <p:nvSpPr>
          <p:cNvPr id="14" name="Google Shape;135;gb6873d04f4_1_10">
            <a:extLst>
              <a:ext uri="{FF2B5EF4-FFF2-40B4-BE49-F238E27FC236}">
                <a16:creationId xmlns:a16="http://schemas.microsoft.com/office/drawing/2014/main" id="{B474C568-8BD1-6942-8BB2-C9882455BA71}"/>
              </a:ext>
            </a:extLst>
          </p:cNvPr>
          <p:cNvSpPr txBox="1">
            <a:spLocks/>
          </p:cNvSpPr>
          <p:nvPr/>
        </p:nvSpPr>
        <p:spPr>
          <a:xfrm>
            <a:off x="654725" y="4537296"/>
            <a:ext cx="5931454" cy="466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defTabSz="685800">
              <a:buSzPts val="900"/>
            </a:pPr>
            <a:r>
              <a:rPr lang="en-US" sz="800" dirty="0">
                <a:latin typeface="Roboto" pitchFamily="2" charset="0"/>
                <a:ea typeface="Roboto" pitchFamily="2" charset="0"/>
              </a:rPr>
              <a:t>Source: https://</a:t>
            </a:r>
            <a:r>
              <a:rPr lang="en-US" sz="800" dirty="0" err="1">
                <a:latin typeface="Roboto" pitchFamily="2" charset="0"/>
                <a:ea typeface="Roboto" pitchFamily="2" charset="0"/>
              </a:rPr>
              <a:t>public.tableau.com</a:t>
            </a:r>
            <a:r>
              <a:rPr lang="en-US" sz="800" dirty="0">
                <a:latin typeface="Roboto" pitchFamily="2" charset="0"/>
                <a:ea typeface="Roboto" pitchFamily="2" charset="0"/>
              </a:rPr>
              <a:t>/profile/</a:t>
            </a:r>
            <a:r>
              <a:rPr lang="en-US" sz="800" dirty="0" err="1">
                <a:latin typeface="Roboto" pitchFamily="2" charset="0"/>
                <a:ea typeface="Roboto" pitchFamily="2" charset="0"/>
              </a:rPr>
              <a:t>john.fink</a:t>
            </a:r>
            <a:r>
              <a:rPr lang="en-US" sz="800" dirty="0">
                <a:latin typeface="Roboto" pitchFamily="2" charset="0"/>
                <a:ea typeface="Roboto" pitchFamily="2" charset="0"/>
              </a:rPr>
              <a:t>#!/</a:t>
            </a:r>
            <a:r>
              <a:rPr lang="en-US" sz="800" dirty="0" err="1">
                <a:latin typeface="Roboto" pitchFamily="2" charset="0"/>
                <a:ea typeface="Roboto" pitchFamily="2" charset="0"/>
              </a:rPr>
              <a:t>vizhome</a:t>
            </a:r>
            <a:r>
              <a:rPr lang="en-US" sz="800" dirty="0">
                <a:latin typeface="Roboto" pitchFamily="2" charset="0"/>
                <a:ea typeface="Roboto" pitchFamily="2" charset="0"/>
              </a:rPr>
              <a:t>/</a:t>
            </a:r>
            <a:r>
              <a:rPr lang="en-US" sz="800" dirty="0" err="1">
                <a:latin typeface="Roboto" pitchFamily="2" charset="0"/>
                <a:ea typeface="Roboto" pitchFamily="2" charset="0"/>
              </a:rPr>
              <a:t>UndergraduateEnrollmentTrendsbySector</a:t>
            </a:r>
            <a:r>
              <a:rPr lang="en-US" sz="800" dirty="0">
                <a:latin typeface="Roboto" pitchFamily="2" charset="0"/>
                <a:ea typeface="Roboto" pitchFamily="2" charset="0"/>
              </a:rPr>
              <a:t>/Summary</a:t>
            </a:r>
            <a:endParaRPr lang="en-US" sz="1000" dirty="0">
              <a:latin typeface="Roboto" pitchFamily="2" charset="0"/>
              <a:ea typeface="Roboto" pitchFamily="2"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Shape 661"/>
        <p:cNvGrpSpPr/>
        <p:nvPr/>
      </p:nvGrpSpPr>
      <p:grpSpPr>
        <a:xfrm>
          <a:off x="0" y="0"/>
          <a:ext cx="0" cy="0"/>
          <a:chOff x="0" y="0"/>
          <a:chExt cx="0" cy="0"/>
        </a:xfrm>
      </p:grpSpPr>
      <p:sp>
        <p:nvSpPr>
          <p:cNvPr id="662" name="Google Shape;662;gdd8d5cf0a5_0_123"/>
          <p:cNvSpPr txBox="1">
            <a:spLocks noGrp="1"/>
          </p:cNvSpPr>
          <p:nvPr>
            <p:ph type="title"/>
          </p:nvPr>
        </p:nvSpPr>
        <p:spPr>
          <a:noFill/>
          <a:ln>
            <a:noFill/>
          </a:ln>
        </p:spPr>
        <p:txBody>
          <a:bodyPr spcFirstLastPara="1" wrap="square" lIns="68569" tIns="34275" rIns="68569" bIns="34275" anchor="t" anchorCtr="0">
            <a:noAutofit/>
          </a:bodyPr>
          <a:lstStyle/>
          <a:p>
            <a:r>
              <a:rPr lang="en-US" sz="2800" dirty="0"/>
              <a:t>Nationally, community college enrollment has been declining for a decade.</a:t>
            </a:r>
          </a:p>
        </p:txBody>
      </p:sp>
      <p:sp>
        <p:nvSpPr>
          <p:cNvPr id="664" name="Google Shape;664;gdd8d5cf0a5_0_123"/>
          <p:cNvSpPr txBox="1"/>
          <p:nvPr/>
        </p:nvSpPr>
        <p:spPr>
          <a:xfrm>
            <a:off x="577970" y="1650209"/>
            <a:ext cx="8280374" cy="692475"/>
          </a:xfrm>
          <a:prstGeom prst="rect">
            <a:avLst/>
          </a:prstGeom>
          <a:noFill/>
          <a:ln>
            <a:noFill/>
          </a:ln>
        </p:spPr>
        <p:txBody>
          <a:bodyPr spcFirstLastPara="1" wrap="square" lIns="68569" tIns="68569" rIns="68569" bIns="68569" anchor="t" anchorCtr="0">
            <a:spAutoFit/>
          </a:bodyPr>
          <a:lstStyle/>
          <a:p>
            <a:pPr algn="ctr" defTabSz="685800">
              <a:buSzPts val="1687"/>
            </a:pPr>
            <a:r>
              <a:rPr lang="en-US" sz="1800" dirty="0">
                <a:solidFill>
                  <a:schemeClr val="accent2"/>
                </a:solidFill>
                <a:latin typeface="Roboto" pitchFamily="2" charset="0"/>
                <a:ea typeface="Roboto" pitchFamily="2" charset="0"/>
              </a:rPr>
              <a:t>…especially among traditional college-age students, and older student enrollment has declined sharply.</a:t>
            </a:r>
            <a:endParaRPr sz="1800" dirty="0">
              <a:solidFill>
                <a:schemeClr val="accent2"/>
              </a:solidFill>
              <a:latin typeface="Roboto" pitchFamily="2" charset="0"/>
              <a:ea typeface="Roboto" pitchFamily="2" charset="0"/>
            </a:endParaRPr>
          </a:p>
        </p:txBody>
      </p:sp>
      <p:pic>
        <p:nvPicPr>
          <p:cNvPr id="666" name="Google Shape;666;gdd8d5cf0a5_0_123"/>
          <p:cNvPicPr preferRelativeResize="0"/>
          <p:nvPr/>
        </p:nvPicPr>
        <p:blipFill rotWithShape="1">
          <a:blip r:embed="rId3">
            <a:alphaModFix/>
          </a:blip>
          <a:srcRect/>
          <a:stretch/>
        </p:blipFill>
        <p:spPr>
          <a:xfrm>
            <a:off x="386017" y="2889885"/>
            <a:ext cx="3920663" cy="878700"/>
          </a:xfrm>
          <a:prstGeom prst="rect">
            <a:avLst/>
          </a:prstGeom>
          <a:noFill/>
          <a:ln>
            <a:noFill/>
          </a:ln>
        </p:spPr>
      </p:pic>
      <p:pic>
        <p:nvPicPr>
          <p:cNvPr id="668" name="Google Shape;668;gdd8d5cf0a5_0_123"/>
          <p:cNvPicPr preferRelativeResize="0"/>
          <p:nvPr/>
        </p:nvPicPr>
        <p:blipFill rotWithShape="1">
          <a:blip r:embed="rId4">
            <a:alphaModFix/>
          </a:blip>
          <a:srcRect/>
          <a:stretch/>
        </p:blipFill>
        <p:spPr>
          <a:xfrm>
            <a:off x="4407363" y="2567268"/>
            <a:ext cx="4357632" cy="1524129"/>
          </a:xfrm>
          <a:prstGeom prst="rect">
            <a:avLst/>
          </a:prstGeom>
          <a:noFill/>
          <a:ln>
            <a:noFill/>
          </a:ln>
        </p:spPr>
      </p:pic>
      <p:sp>
        <p:nvSpPr>
          <p:cNvPr id="14" name="Google Shape;135;gb6873d04f4_1_10">
            <a:extLst>
              <a:ext uri="{FF2B5EF4-FFF2-40B4-BE49-F238E27FC236}">
                <a16:creationId xmlns:a16="http://schemas.microsoft.com/office/drawing/2014/main" id="{B474C568-8BD1-6942-8BB2-C9882455BA71}"/>
              </a:ext>
            </a:extLst>
          </p:cNvPr>
          <p:cNvSpPr txBox="1">
            <a:spLocks/>
          </p:cNvSpPr>
          <p:nvPr/>
        </p:nvSpPr>
        <p:spPr>
          <a:xfrm>
            <a:off x="654725" y="4537296"/>
            <a:ext cx="5931454" cy="466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defTabSz="685800">
              <a:buSzPts val="900"/>
            </a:pPr>
            <a:r>
              <a:rPr lang="en-US" sz="800" dirty="0">
                <a:latin typeface="Roboto" pitchFamily="2" charset="0"/>
                <a:ea typeface="Roboto" pitchFamily="2" charset="0"/>
              </a:rPr>
              <a:t>Source: https://</a:t>
            </a:r>
            <a:r>
              <a:rPr lang="en-US" sz="800" dirty="0" err="1">
                <a:latin typeface="Roboto" pitchFamily="2" charset="0"/>
                <a:ea typeface="Roboto" pitchFamily="2" charset="0"/>
              </a:rPr>
              <a:t>public.tableau.com</a:t>
            </a:r>
            <a:r>
              <a:rPr lang="en-US" sz="800" dirty="0">
                <a:latin typeface="Roboto" pitchFamily="2" charset="0"/>
                <a:ea typeface="Roboto" pitchFamily="2" charset="0"/>
              </a:rPr>
              <a:t>/profile/</a:t>
            </a:r>
            <a:r>
              <a:rPr lang="en-US" sz="800" dirty="0" err="1">
                <a:latin typeface="Roboto" pitchFamily="2" charset="0"/>
                <a:ea typeface="Roboto" pitchFamily="2" charset="0"/>
              </a:rPr>
              <a:t>john.fink</a:t>
            </a:r>
            <a:r>
              <a:rPr lang="en-US" sz="800" dirty="0">
                <a:latin typeface="Roboto" pitchFamily="2" charset="0"/>
                <a:ea typeface="Roboto" pitchFamily="2" charset="0"/>
              </a:rPr>
              <a:t>#!/</a:t>
            </a:r>
            <a:r>
              <a:rPr lang="en-US" sz="800" dirty="0" err="1">
                <a:latin typeface="Roboto" pitchFamily="2" charset="0"/>
                <a:ea typeface="Roboto" pitchFamily="2" charset="0"/>
              </a:rPr>
              <a:t>vizhome</a:t>
            </a:r>
            <a:r>
              <a:rPr lang="en-US" sz="800" dirty="0">
                <a:latin typeface="Roboto" pitchFamily="2" charset="0"/>
                <a:ea typeface="Roboto" pitchFamily="2" charset="0"/>
              </a:rPr>
              <a:t>/</a:t>
            </a:r>
            <a:r>
              <a:rPr lang="en-US" sz="800" dirty="0" err="1">
                <a:latin typeface="Roboto" pitchFamily="2" charset="0"/>
                <a:ea typeface="Roboto" pitchFamily="2" charset="0"/>
              </a:rPr>
              <a:t>UndergraduateEnrollmentTrendsbySector</a:t>
            </a:r>
            <a:r>
              <a:rPr lang="en-US" sz="800" dirty="0">
                <a:latin typeface="Roboto" pitchFamily="2" charset="0"/>
                <a:ea typeface="Roboto" pitchFamily="2" charset="0"/>
              </a:rPr>
              <a:t>/Summary</a:t>
            </a:r>
            <a:endParaRPr lang="en-US" sz="1000" dirty="0">
              <a:latin typeface="Roboto" pitchFamily="2" charset="0"/>
              <a:ea typeface="Roboto" pitchFamily="2" charset="0"/>
            </a:endParaRPr>
          </a:p>
        </p:txBody>
      </p:sp>
    </p:spTree>
    <p:extLst>
      <p:ext uri="{BB962C8B-B14F-4D97-AF65-F5344CB8AC3E}">
        <p14:creationId xmlns:p14="http://schemas.microsoft.com/office/powerpoint/2010/main" val="2985595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73"/>
        <p:cNvGrpSpPr/>
        <p:nvPr/>
      </p:nvGrpSpPr>
      <p:grpSpPr>
        <a:xfrm>
          <a:off x="0" y="0"/>
          <a:ext cx="0" cy="0"/>
          <a:chOff x="0" y="0"/>
          <a:chExt cx="0" cy="0"/>
        </a:xfrm>
      </p:grpSpPr>
      <p:sp>
        <p:nvSpPr>
          <p:cNvPr id="677" name="Google Shape;677;p30"/>
          <p:cNvSpPr txBox="1"/>
          <p:nvPr/>
        </p:nvSpPr>
        <p:spPr>
          <a:xfrm>
            <a:off x="527196" y="4667607"/>
            <a:ext cx="7601865" cy="196177"/>
          </a:xfrm>
          <a:prstGeom prst="rect">
            <a:avLst/>
          </a:prstGeom>
          <a:noFill/>
          <a:ln>
            <a:noFill/>
          </a:ln>
        </p:spPr>
        <p:txBody>
          <a:bodyPr spcFirstLastPara="1" wrap="square" lIns="68569" tIns="34275" rIns="68569" bIns="34275" anchor="t" anchorCtr="0">
            <a:spAutoFit/>
          </a:bodyPr>
          <a:lstStyle/>
          <a:p>
            <a:pPr defTabSz="685800">
              <a:buSzPts val="900"/>
            </a:pPr>
            <a:r>
              <a:rPr lang="en-US" sz="800" dirty="0">
                <a:latin typeface="Roboto" pitchFamily="2" charset="0"/>
                <a:ea typeface="Roboto" pitchFamily="2" charset="0"/>
              </a:rPr>
              <a:t>Source</a:t>
            </a:r>
            <a:r>
              <a:rPr lang="fr-FR" sz="800" dirty="0">
                <a:latin typeface="Roboto" pitchFamily="2" charset="0"/>
                <a:ea typeface="Roboto" pitchFamily="2" charset="0"/>
              </a:rPr>
              <a:t>: https://public.tableau.com/profile/john.fink#!/vizhome/UndergraduateEnrollmentTrendsbySector/Summary</a:t>
            </a:r>
          </a:p>
        </p:txBody>
      </p:sp>
      <p:sp>
        <p:nvSpPr>
          <p:cNvPr id="7" name="Google Shape;123;ge2af898ab8_0_64">
            <a:extLst>
              <a:ext uri="{FF2B5EF4-FFF2-40B4-BE49-F238E27FC236}">
                <a16:creationId xmlns:a16="http://schemas.microsoft.com/office/drawing/2014/main" id="{7545279A-09F0-45CC-81A7-7F873AA57C9E}"/>
              </a:ext>
            </a:extLst>
          </p:cNvPr>
          <p:cNvSpPr txBox="1">
            <a:spLocks/>
          </p:cNvSpPr>
          <p:nvPr/>
        </p:nvSpPr>
        <p:spPr>
          <a:xfrm>
            <a:off x="5213840" y="2397105"/>
            <a:ext cx="3402964" cy="89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buClr>
                <a:srgbClr val="000000"/>
              </a:buClr>
              <a:buSzPts val="3600"/>
              <a:buFont typeface="Roboto"/>
              <a:buNone/>
            </a:pPr>
            <a:r>
              <a:rPr lang="en-US" sz="2000" b="1" dirty="0">
                <a:solidFill>
                  <a:schemeClr val="tx2"/>
                </a:solidFill>
                <a:latin typeface="Roboto"/>
                <a:ea typeface="Roboto"/>
                <a:cs typeface="Roboto"/>
                <a:sym typeface="Roboto"/>
              </a:rPr>
              <a:t>National enrollment trends</a:t>
            </a:r>
          </a:p>
        </p:txBody>
      </p:sp>
      <p:sp>
        <p:nvSpPr>
          <p:cNvPr id="9" name="Google Shape;123;ge2af898ab8_0_64">
            <a:extLst>
              <a:ext uri="{FF2B5EF4-FFF2-40B4-BE49-F238E27FC236}">
                <a16:creationId xmlns:a16="http://schemas.microsoft.com/office/drawing/2014/main" id="{BA4AFC00-003C-4685-A1C4-D64523634E9A}"/>
              </a:ext>
            </a:extLst>
          </p:cNvPr>
          <p:cNvSpPr txBox="1">
            <a:spLocks/>
          </p:cNvSpPr>
          <p:nvPr/>
        </p:nvSpPr>
        <p:spPr>
          <a:xfrm>
            <a:off x="5296536" y="3444923"/>
            <a:ext cx="3402964" cy="89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buClr>
                <a:srgbClr val="000000"/>
              </a:buClr>
              <a:buSzPts val="3600"/>
              <a:buFont typeface="Roboto"/>
              <a:buNone/>
            </a:pPr>
            <a:r>
              <a:rPr lang="en-US" sz="2000" b="1" dirty="0">
                <a:solidFill>
                  <a:schemeClr val="accent2"/>
                </a:solidFill>
                <a:latin typeface="Roboto"/>
                <a:ea typeface="Roboto"/>
                <a:cs typeface="Roboto"/>
                <a:sym typeface="Roboto"/>
              </a:rPr>
              <a:t>College enrollment trends </a:t>
            </a:r>
          </a:p>
        </p:txBody>
      </p:sp>
      <p:sp>
        <p:nvSpPr>
          <p:cNvPr id="14" name="Google Shape;696;p32">
            <a:extLst>
              <a:ext uri="{FF2B5EF4-FFF2-40B4-BE49-F238E27FC236}">
                <a16:creationId xmlns:a16="http://schemas.microsoft.com/office/drawing/2014/main" id="{D7C1A2B5-24D5-4407-A401-C16E1C04DD71}"/>
              </a:ext>
            </a:extLst>
          </p:cNvPr>
          <p:cNvSpPr txBox="1">
            <a:spLocks noGrp="1"/>
          </p:cNvSpPr>
          <p:nvPr>
            <p:ph type="title"/>
          </p:nvPr>
        </p:nvSpPr>
        <p:spPr>
          <a:xfrm>
            <a:off x="654725" y="568225"/>
            <a:ext cx="7814100" cy="857400"/>
          </a:xfrm>
          <a:noFill/>
          <a:ln>
            <a:noFill/>
          </a:ln>
        </p:spPr>
        <p:txBody>
          <a:bodyPr spcFirstLastPara="1" wrap="square" lIns="68569" tIns="34275" rIns="68569" bIns="34275" anchor="t" anchorCtr="0">
            <a:noAutofit/>
          </a:bodyPr>
          <a:lstStyle/>
          <a:p>
            <a:r>
              <a:rPr lang="en-US" dirty="0"/>
              <a:t>Because enrollments are declining, it’s more important than ever to focus on onboarding and retaining the students we have</a:t>
            </a:r>
          </a:p>
        </p:txBody>
      </p:sp>
      <p:sp>
        <p:nvSpPr>
          <p:cNvPr id="6" name="Picture Placeholder 5">
            <a:extLst>
              <a:ext uri="{FF2B5EF4-FFF2-40B4-BE49-F238E27FC236}">
                <a16:creationId xmlns:a16="http://schemas.microsoft.com/office/drawing/2014/main" id="{C4F52385-C33C-404A-95AC-2A1931B37E72}"/>
              </a:ext>
            </a:extLst>
          </p:cNvPr>
          <p:cNvSpPr>
            <a:spLocks noGrp="1"/>
          </p:cNvSpPr>
          <p:nvPr>
            <p:ph type="pic" sz="quarter" idx="10"/>
          </p:nvPr>
        </p:nvSpPr>
        <p:spPr/>
      </p:sp>
      <p:pic>
        <p:nvPicPr>
          <p:cNvPr id="10" name="Google Shape;668;gdd8d5cf0a5_0_123">
            <a:extLst>
              <a:ext uri="{FF2B5EF4-FFF2-40B4-BE49-F238E27FC236}">
                <a16:creationId xmlns:a16="http://schemas.microsoft.com/office/drawing/2014/main" id="{B2BE8A90-537D-4328-965B-FC6FD4E14A31}"/>
              </a:ext>
            </a:extLst>
          </p:cNvPr>
          <p:cNvPicPr preferRelativeResize="0"/>
          <p:nvPr/>
        </p:nvPicPr>
        <p:blipFill rotWithShape="1">
          <a:blip r:embed="rId3">
            <a:alphaModFix/>
          </a:blip>
          <a:srcRect/>
          <a:stretch/>
        </p:blipFill>
        <p:spPr>
          <a:xfrm>
            <a:off x="527196" y="2030943"/>
            <a:ext cx="4357632" cy="1436228"/>
          </a:xfrm>
          <a:prstGeom prst="rect">
            <a:avLst/>
          </a:prstGeom>
          <a:noFill/>
          <a:ln>
            <a:noFill/>
          </a:ln>
        </p:spPr>
      </p:pic>
      <p:sp>
        <p:nvSpPr>
          <p:cNvPr id="2" name="TextBox 1">
            <a:extLst>
              <a:ext uri="{FF2B5EF4-FFF2-40B4-BE49-F238E27FC236}">
                <a16:creationId xmlns:a16="http://schemas.microsoft.com/office/drawing/2014/main" id="{E5B52B92-03B8-499D-B29E-DEC8935E06C7}"/>
              </a:ext>
            </a:extLst>
          </p:cNvPr>
          <p:cNvSpPr txBox="1"/>
          <p:nvPr/>
        </p:nvSpPr>
        <p:spPr>
          <a:xfrm>
            <a:off x="527197" y="3630913"/>
            <a:ext cx="4357631" cy="523220"/>
          </a:xfrm>
          <a:prstGeom prst="rect">
            <a:avLst/>
          </a:prstGeom>
          <a:noFill/>
        </p:spPr>
        <p:txBody>
          <a:bodyPr wrap="square" rtlCol="0" anchor="ctr" anchorCtr="0">
            <a:spAutoFit/>
          </a:bodyPr>
          <a:lstStyle/>
          <a:p>
            <a:r>
              <a:rPr lang="en-US" dirty="0">
                <a:highlight>
                  <a:srgbClr val="FFFF00"/>
                </a:highlight>
                <a:latin typeface="Roboto" pitchFamily="2" charset="0"/>
                <a:ea typeface="Roboto" pitchFamily="2" charset="0"/>
              </a:rPr>
              <a:t>[insert screenshot of your college’s fall undergraduate enrollment here]</a:t>
            </a:r>
          </a:p>
        </p:txBody>
      </p:sp>
    </p:spTree>
    <p:extLst>
      <p:ext uri="{BB962C8B-B14F-4D97-AF65-F5344CB8AC3E}">
        <p14:creationId xmlns:p14="http://schemas.microsoft.com/office/powerpoint/2010/main" val="482581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4E7F1FE-F3BF-354C-AC74-5FD82C98E558}"/>
              </a:ext>
            </a:extLst>
          </p:cNvPr>
          <p:cNvSpPr>
            <a:spLocks noGrp="1"/>
          </p:cNvSpPr>
          <p:nvPr>
            <p:ph type="title"/>
          </p:nvPr>
        </p:nvSpPr>
        <p:spPr>
          <a:xfrm>
            <a:off x="654725" y="568225"/>
            <a:ext cx="7814100" cy="857400"/>
          </a:xfrm>
          <a:prstGeom prst="rect">
            <a:avLst/>
          </a:prstGeom>
        </p:spPr>
        <p:txBody>
          <a:bodyPr/>
          <a:lstStyle/>
          <a:p>
            <a:r>
              <a:rPr lang="en-US" dirty="0"/>
              <a:t>Information for facilitators</a:t>
            </a:r>
          </a:p>
        </p:txBody>
      </p:sp>
      <p:sp>
        <p:nvSpPr>
          <p:cNvPr id="3" name="Text Placeholder 2">
            <a:extLst>
              <a:ext uri="{FF2B5EF4-FFF2-40B4-BE49-F238E27FC236}">
                <a16:creationId xmlns:a16="http://schemas.microsoft.com/office/drawing/2014/main" id="{BCD6C63F-FC4A-0946-8F52-6B09D5A4D32F}"/>
              </a:ext>
            </a:extLst>
          </p:cNvPr>
          <p:cNvSpPr>
            <a:spLocks noGrp="1"/>
          </p:cNvSpPr>
          <p:nvPr>
            <p:ph type="body" idx="1"/>
          </p:nvPr>
        </p:nvSpPr>
        <p:spPr/>
        <p:txBody>
          <a:bodyPr/>
          <a:lstStyle/>
          <a:p>
            <a:r>
              <a:rPr lang="en-US" dirty="0"/>
              <a:t>Guide Slides: Pale blue divider slides (like this one) with instructions for presenting the slides that follow.</a:t>
            </a:r>
          </a:p>
          <a:p>
            <a:r>
              <a:rPr lang="en-US" dirty="0"/>
              <a:t>Speaker Notes (below slides):</a:t>
            </a:r>
          </a:p>
          <a:p>
            <a:pPr lvl="1"/>
            <a:r>
              <a:rPr lang="en-US" dirty="0"/>
              <a:t>[Speak]: Denotes suggestions for main points to cover as you speak to your audience. If there are no suggestions, present the slide as written, and include your own explanations.</a:t>
            </a:r>
          </a:p>
          <a:p>
            <a:pPr lvl="1"/>
            <a:r>
              <a:rPr lang="en-US" dirty="0"/>
              <a:t>[Chat]: Recommendations for questions or comments you can include in the chat as you give the presentation. If you’re doing the workshop in person, these are questions that you could pose to the audience, use in a pair-share, etc. </a:t>
            </a:r>
          </a:p>
          <a:p>
            <a:pPr lvl="1"/>
            <a:r>
              <a:rPr lang="en-US" dirty="0"/>
              <a:t>[Instructions]: Outlines pieces that you need to include as you prepare to give this presentation.</a:t>
            </a:r>
          </a:p>
          <a:p>
            <a:pPr lvl="1"/>
            <a:r>
              <a:rPr lang="en-US" dirty="0"/>
              <a:t>[Anything in brackets] provides key information re: how to facilitate.</a:t>
            </a:r>
          </a:p>
          <a:p>
            <a:endParaRPr lang="en-US" dirty="0"/>
          </a:p>
        </p:txBody>
      </p:sp>
    </p:spTree>
    <p:extLst>
      <p:ext uri="{BB962C8B-B14F-4D97-AF65-F5344CB8AC3E}">
        <p14:creationId xmlns:p14="http://schemas.microsoft.com/office/powerpoint/2010/main" val="19779674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9F33B8D-6DBC-4B45-9068-DAF1C34A4054}"/>
              </a:ext>
            </a:extLst>
          </p:cNvPr>
          <p:cNvSpPr>
            <a:spLocks noGrp="1"/>
          </p:cNvSpPr>
          <p:nvPr>
            <p:ph type="body" idx="1"/>
          </p:nvPr>
        </p:nvSpPr>
        <p:spPr/>
        <p:txBody>
          <a:bodyPr/>
          <a:lstStyle/>
          <a:p>
            <a:r>
              <a:rPr lang="en-US" dirty="0">
                <a:solidFill>
                  <a:schemeClr val="tx1"/>
                </a:solidFill>
                <a:latin typeface="Roboto" panose="020B0604020202020204" charset="0"/>
                <a:ea typeface="Roboto" panose="020B0604020202020204" charset="0"/>
              </a:rPr>
              <a:t>Instructions: 	Review select enrollment data from fall 2019 semester. 		Pull out the most relevant data to demonstrate that most 		students are not entering programs of study. We 			recommended % AA/general students/liberal arts, dual 		enrollment, and noncredit/non-degree students. </a:t>
            </a:r>
          </a:p>
          <a:p>
            <a:endParaRPr lang="en-US" dirty="0">
              <a:solidFill>
                <a:schemeClr val="tx1"/>
              </a:solidFill>
              <a:latin typeface="Roboto" panose="020B0604020202020204" charset="0"/>
              <a:ea typeface="Roboto" panose="020B0604020202020204" charset="0"/>
            </a:endParaRPr>
          </a:p>
          <a:p>
            <a:r>
              <a:rPr lang="en-US" dirty="0">
                <a:solidFill>
                  <a:schemeClr val="tx1"/>
                </a:solidFill>
                <a:latin typeface="Roboto" panose="020B0604020202020204" charset="0"/>
                <a:ea typeface="Roboto" panose="020B0604020202020204" charset="0"/>
              </a:rPr>
              <a:t>The point: 	Most/many students at your college are not enrolled in a 		program of study that leads to transfer with junior standing 		in a major or a good job. </a:t>
            </a:r>
          </a:p>
        </p:txBody>
      </p:sp>
      <p:sp>
        <p:nvSpPr>
          <p:cNvPr id="6" name="Title 5">
            <a:extLst>
              <a:ext uri="{FF2B5EF4-FFF2-40B4-BE49-F238E27FC236}">
                <a16:creationId xmlns:a16="http://schemas.microsoft.com/office/drawing/2014/main" id="{314AF0AA-110C-6F47-B324-9D2FA3DB2C5A}"/>
              </a:ext>
            </a:extLst>
          </p:cNvPr>
          <p:cNvSpPr>
            <a:spLocks noGrp="1"/>
          </p:cNvSpPr>
          <p:nvPr>
            <p:ph type="title"/>
          </p:nvPr>
        </p:nvSpPr>
        <p:spPr/>
        <p:txBody>
          <a:bodyPr/>
          <a:lstStyle/>
          <a:p>
            <a:r>
              <a:rPr lang="en-US" dirty="0"/>
              <a:t>Guide slide</a:t>
            </a:r>
          </a:p>
        </p:txBody>
      </p:sp>
    </p:spTree>
    <p:extLst>
      <p:ext uri="{BB962C8B-B14F-4D97-AF65-F5344CB8AC3E}">
        <p14:creationId xmlns:p14="http://schemas.microsoft.com/office/powerpoint/2010/main" val="3639466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9" name="Text Placeholder 8">
            <a:extLst>
              <a:ext uri="{FF2B5EF4-FFF2-40B4-BE49-F238E27FC236}">
                <a16:creationId xmlns:a16="http://schemas.microsoft.com/office/drawing/2014/main" id="{E265426A-6271-314A-B559-17383CFD4E9A}"/>
              </a:ext>
            </a:extLst>
          </p:cNvPr>
          <p:cNvSpPr>
            <a:spLocks noGrp="1"/>
          </p:cNvSpPr>
          <p:nvPr>
            <p:ph type="body" idx="1"/>
          </p:nvPr>
        </p:nvSpPr>
        <p:spPr>
          <a:xfrm>
            <a:off x="747713" y="1103313"/>
            <a:ext cx="5010150" cy="820737"/>
          </a:xfrm>
        </p:spPr>
        <p:txBody>
          <a:bodyPr/>
          <a:lstStyle/>
          <a:p>
            <a:r>
              <a:rPr lang="en-US" dirty="0"/>
              <a:t>Being in a program from the start makes it more likely for a student to maintain enrollment at the college into year 2, and to complete their program … however, many CC students are not in programs.</a:t>
            </a:r>
          </a:p>
        </p:txBody>
      </p:sp>
      <p:sp>
        <p:nvSpPr>
          <p:cNvPr id="4" name="Picture Placeholder 3">
            <a:extLst>
              <a:ext uri="{FF2B5EF4-FFF2-40B4-BE49-F238E27FC236}">
                <a16:creationId xmlns:a16="http://schemas.microsoft.com/office/drawing/2014/main" id="{E1A9D1F5-EB5F-564E-8ED3-73F249C27579}"/>
              </a:ext>
            </a:extLst>
          </p:cNvPr>
          <p:cNvSpPr>
            <a:spLocks noGrp="1"/>
          </p:cNvSpPr>
          <p:nvPr>
            <p:ph type="pic" sz="quarter" idx="10"/>
          </p:nvPr>
        </p:nvSpPr>
        <p:spPr/>
      </p:sp>
    </p:spTree>
    <p:extLst>
      <p:ext uri="{BB962C8B-B14F-4D97-AF65-F5344CB8AC3E}">
        <p14:creationId xmlns:p14="http://schemas.microsoft.com/office/powerpoint/2010/main" val="37101935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E9B2E32-2653-6947-9849-68DDAFB20C34}"/>
              </a:ext>
            </a:extLst>
          </p:cNvPr>
          <p:cNvSpPr>
            <a:spLocks noGrp="1"/>
          </p:cNvSpPr>
          <p:nvPr>
            <p:ph type="pic" sz="quarter" idx="10"/>
          </p:nvPr>
        </p:nvSpPr>
        <p:spPr/>
      </p:sp>
      <p:sp>
        <p:nvSpPr>
          <p:cNvPr id="10" name="Google Shape;124;ge2af898ab8_0_64">
            <a:extLst>
              <a:ext uri="{FF2B5EF4-FFF2-40B4-BE49-F238E27FC236}">
                <a16:creationId xmlns:a16="http://schemas.microsoft.com/office/drawing/2014/main" id="{D5E4AD9B-DC84-4139-94D1-6B4815B2EFD8}"/>
              </a:ext>
            </a:extLst>
          </p:cNvPr>
          <p:cNvSpPr txBox="1">
            <a:spLocks/>
          </p:cNvSpPr>
          <p:nvPr/>
        </p:nvSpPr>
        <p:spPr>
          <a:xfrm>
            <a:off x="3040787" y="2364899"/>
            <a:ext cx="3127664" cy="55723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1pPr>
            <a:lvl2pPr marL="914400" marR="0" lvl="1" indent="-342900"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2pPr>
            <a:lvl3pPr marL="1371600" marR="0" lvl="2" indent="-342900"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3pPr>
            <a:lvl4pPr marL="1828800" marR="0" lvl="3"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4pPr>
            <a:lvl5pPr marL="2286000" marR="0" lvl="4"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5pPr>
            <a:lvl6pPr marL="2743200" marR="0" lvl="5"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6pPr>
            <a:lvl7pPr marL="3200400" marR="0" lvl="6"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7pPr>
            <a:lvl8pPr marL="3657600" marR="0" lvl="7"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8pPr>
            <a:lvl9pPr marL="4114800" marR="0" lvl="8"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9pPr>
          </a:lstStyle>
          <a:p>
            <a:pPr marL="0" indent="0">
              <a:buFont typeface="Roboto"/>
              <a:buNone/>
            </a:pPr>
            <a:r>
              <a:rPr lang="en-US" sz="2000" b="1" dirty="0">
                <a:solidFill>
                  <a:schemeClr val="accent2"/>
                </a:solidFill>
                <a:latin typeface="Roboto" pitchFamily="2" charset="0"/>
                <a:ea typeface="Roboto" pitchFamily="2" charset="0"/>
              </a:rPr>
              <a:t>% of dual enrollment students</a:t>
            </a:r>
          </a:p>
        </p:txBody>
      </p:sp>
      <p:sp>
        <p:nvSpPr>
          <p:cNvPr id="12" name="Google Shape;124;ge2af898ab8_0_64">
            <a:extLst>
              <a:ext uri="{FF2B5EF4-FFF2-40B4-BE49-F238E27FC236}">
                <a16:creationId xmlns:a16="http://schemas.microsoft.com/office/drawing/2014/main" id="{1134CE90-605F-4ADF-A2AF-32D650D2BEE5}"/>
              </a:ext>
            </a:extLst>
          </p:cNvPr>
          <p:cNvSpPr txBox="1">
            <a:spLocks/>
          </p:cNvSpPr>
          <p:nvPr/>
        </p:nvSpPr>
        <p:spPr>
          <a:xfrm>
            <a:off x="3040787" y="3711269"/>
            <a:ext cx="3127664" cy="81386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1pPr>
            <a:lvl2pPr marL="914400" marR="0" lvl="1" indent="-342900"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2pPr>
            <a:lvl3pPr marL="1371600" marR="0" lvl="2" indent="-342900"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3pPr>
            <a:lvl4pPr marL="1828800" marR="0" lvl="3"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4pPr>
            <a:lvl5pPr marL="2286000" marR="0" lvl="4"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5pPr>
            <a:lvl6pPr marL="2743200" marR="0" lvl="5"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6pPr>
            <a:lvl7pPr marL="3200400" marR="0" lvl="6"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7pPr>
            <a:lvl8pPr marL="3657600" marR="0" lvl="7"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8pPr>
            <a:lvl9pPr marL="4114800" marR="0" lvl="8"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9pPr>
          </a:lstStyle>
          <a:p>
            <a:pPr marL="0" indent="0">
              <a:buFont typeface="Roboto"/>
              <a:buNone/>
            </a:pPr>
            <a:r>
              <a:rPr lang="en-US" sz="2000" b="1" dirty="0">
                <a:solidFill>
                  <a:srgbClr val="196872"/>
                </a:solidFill>
                <a:latin typeface="Roboto" pitchFamily="2" charset="0"/>
                <a:ea typeface="Roboto" pitchFamily="2" charset="0"/>
              </a:rPr>
              <a:t>% of noncredit/non-degree continuing education students</a:t>
            </a:r>
          </a:p>
        </p:txBody>
      </p:sp>
      <p:sp>
        <p:nvSpPr>
          <p:cNvPr id="14" name="Google Shape;124;ge2af898ab8_0_64">
            <a:extLst>
              <a:ext uri="{FF2B5EF4-FFF2-40B4-BE49-F238E27FC236}">
                <a16:creationId xmlns:a16="http://schemas.microsoft.com/office/drawing/2014/main" id="{D970407E-EB90-744E-B8DF-ADCD5E660122}"/>
              </a:ext>
            </a:extLst>
          </p:cNvPr>
          <p:cNvSpPr txBox="1">
            <a:spLocks/>
          </p:cNvSpPr>
          <p:nvPr/>
        </p:nvSpPr>
        <p:spPr>
          <a:xfrm>
            <a:off x="3040787" y="755528"/>
            <a:ext cx="3127664" cy="82661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1pPr>
            <a:lvl2pPr marL="914400" marR="0" lvl="1" indent="-342900"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2pPr>
            <a:lvl3pPr marL="1371600" marR="0" lvl="2" indent="-342900"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3pPr>
            <a:lvl4pPr marL="1828800" marR="0" lvl="3"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4pPr>
            <a:lvl5pPr marL="2286000" marR="0" lvl="4"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5pPr>
            <a:lvl6pPr marL="2743200" marR="0" lvl="5"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6pPr>
            <a:lvl7pPr marL="3200400" marR="0" lvl="6"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7pPr>
            <a:lvl8pPr marL="3657600" marR="0" lvl="7"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8pPr>
            <a:lvl9pPr marL="4114800" marR="0" lvl="8" indent="-342900"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9pPr>
          </a:lstStyle>
          <a:p>
            <a:pPr marL="0" lvl="0" indent="0">
              <a:buNone/>
            </a:pPr>
            <a:r>
              <a:rPr lang="en-US" sz="2000" b="1" dirty="0">
                <a:solidFill>
                  <a:schemeClr val="tx2"/>
                </a:solidFill>
                <a:latin typeface="Roboto" pitchFamily="2" charset="0"/>
                <a:ea typeface="Roboto" pitchFamily="2" charset="0"/>
              </a:rPr>
              <a:t>% of students in AA/Liberal Arts/General Studies</a:t>
            </a:r>
          </a:p>
        </p:txBody>
      </p:sp>
      <p:sp>
        <p:nvSpPr>
          <p:cNvPr id="16" name="Rectangle 15">
            <a:extLst>
              <a:ext uri="{FF2B5EF4-FFF2-40B4-BE49-F238E27FC236}">
                <a16:creationId xmlns:a16="http://schemas.microsoft.com/office/drawing/2014/main" id="{0DFD9ABC-89B6-4AC1-921A-3C374EA77D2F}"/>
              </a:ext>
            </a:extLst>
          </p:cNvPr>
          <p:cNvSpPr/>
          <p:nvPr/>
        </p:nvSpPr>
        <p:spPr>
          <a:xfrm>
            <a:off x="1020073" y="707168"/>
            <a:ext cx="1700550" cy="923330"/>
          </a:xfrm>
          <a:prstGeom prst="rect">
            <a:avLst/>
          </a:prstGeom>
          <a:solidFill>
            <a:schemeClr val="tx2"/>
          </a:solidFill>
        </p:spPr>
        <p:txBody>
          <a:bodyPr wrap="square" lIns="182880" tIns="91440" rIns="182880" bIns="91440">
            <a:spAutoFit/>
          </a:bodyPr>
          <a:lstStyle/>
          <a:p>
            <a:pPr algn="ctr">
              <a:buSzPts val="3600"/>
            </a:pPr>
            <a:r>
              <a:rPr lang="en-US" sz="4800" b="1" dirty="0">
                <a:solidFill>
                  <a:schemeClr val="bg1"/>
                </a:solidFill>
                <a:latin typeface="Roboto"/>
                <a:ea typeface="Roboto"/>
                <a:cs typeface="Roboto"/>
                <a:sym typeface="Roboto"/>
              </a:rPr>
              <a:t>##%</a:t>
            </a:r>
          </a:p>
        </p:txBody>
      </p:sp>
      <p:sp>
        <p:nvSpPr>
          <p:cNvPr id="18" name="Rectangle 17">
            <a:extLst>
              <a:ext uri="{FF2B5EF4-FFF2-40B4-BE49-F238E27FC236}">
                <a16:creationId xmlns:a16="http://schemas.microsoft.com/office/drawing/2014/main" id="{EBB720FC-875C-41D2-8F6F-40FE7C0D2B77}"/>
              </a:ext>
            </a:extLst>
          </p:cNvPr>
          <p:cNvSpPr/>
          <p:nvPr/>
        </p:nvSpPr>
        <p:spPr>
          <a:xfrm>
            <a:off x="1020072" y="2181852"/>
            <a:ext cx="1700549" cy="923330"/>
          </a:xfrm>
          <a:prstGeom prst="rect">
            <a:avLst/>
          </a:prstGeom>
          <a:solidFill>
            <a:schemeClr val="accent2"/>
          </a:solidFill>
        </p:spPr>
        <p:txBody>
          <a:bodyPr wrap="square" lIns="182880" tIns="91440" rIns="182880" bIns="91440">
            <a:spAutoFit/>
          </a:bodyPr>
          <a:lstStyle/>
          <a:p>
            <a:pPr algn="ctr">
              <a:buSzPts val="3600"/>
            </a:pPr>
            <a:r>
              <a:rPr lang="en-US" sz="4800" b="1" dirty="0">
                <a:solidFill>
                  <a:schemeClr val="bg1"/>
                </a:solidFill>
                <a:latin typeface="Roboto"/>
                <a:ea typeface="Roboto"/>
                <a:cs typeface="Roboto"/>
                <a:sym typeface="Roboto"/>
              </a:rPr>
              <a:t>##%</a:t>
            </a:r>
          </a:p>
        </p:txBody>
      </p:sp>
      <p:sp>
        <p:nvSpPr>
          <p:cNvPr id="20" name="Rectangle 19">
            <a:extLst>
              <a:ext uri="{FF2B5EF4-FFF2-40B4-BE49-F238E27FC236}">
                <a16:creationId xmlns:a16="http://schemas.microsoft.com/office/drawing/2014/main" id="{6649B61C-0446-4A27-9359-AF7AA1835215}"/>
              </a:ext>
            </a:extLst>
          </p:cNvPr>
          <p:cNvSpPr/>
          <p:nvPr/>
        </p:nvSpPr>
        <p:spPr>
          <a:xfrm>
            <a:off x="1014227" y="3656536"/>
            <a:ext cx="1700548" cy="923330"/>
          </a:xfrm>
          <a:prstGeom prst="rect">
            <a:avLst/>
          </a:prstGeom>
          <a:solidFill>
            <a:srgbClr val="196872"/>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182880" tIns="91440" rIns="182880" bIns="91440">
            <a:spAutoFit/>
          </a:bodyPr>
          <a:lstStyle/>
          <a:p>
            <a:pPr algn="ctr">
              <a:buSzPts val="3600"/>
            </a:pPr>
            <a:r>
              <a:rPr lang="en-US" sz="4800" b="1" dirty="0">
                <a:solidFill>
                  <a:schemeClr val="bg1"/>
                </a:solidFill>
                <a:latin typeface="Roboto"/>
                <a:ea typeface="Roboto"/>
                <a:cs typeface="Roboto"/>
                <a:sym typeface="Roboto"/>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6" grpId="0" animBg="1"/>
      <p:bldP spid="18"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da0b1f4bd8_0_128"/>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lvl="0"/>
            <a:r>
              <a:rPr lang="en-US"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How to reimagine program onboarding through Ask-Connect-Inspire-Plan</a:t>
            </a:r>
            <a:endParaRPr dirty="0"/>
          </a:p>
        </p:txBody>
      </p:sp>
      <p:sp>
        <p:nvSpPr>
          <p:cNvPr id="4" name="Subtitle 3">
            <a:extLst>
              <a:ext uri="{FF2B5EF4-FFF2-40B4-BE49-F238E27FC236}">
                <a16:creationId xmlns:a16="http://schemas.microsoft.com/office/drawing/2014/main" id="{D0F57F30-0F88-934F-B9E5-5448D5DF1573}"/>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6570674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A623BCB3-EFA9-B84F-9341-6E0A2084B905}"/>
              </a:ext>
            </a:extLst>
          </p:cNvPr>
          <p:cNvSpPr>
            <a:spLocks noGrp="1"/>
          </p:cNvSpPr>
          <p:nvPr>
            <p:ph type="body" idx="1"/>
          </p:nvPr>
        </p:nvSpPr>
        <p:spPr>
          <a:xfrm>
            <a:off x="644433" y="1343438"/>
            <a:ext cx="8089259" cy="3571461"/>
          </a:xfrm>
        </p:spPr>
        <p:txBody>
          <a:bodyPr/>
          <a:lstStyle/>
          <a:p>
            <a:r>
              <a:rPr lang="en-US" sz="1600" dirty="0">
                <a:solidFill>
                  <a:schemeClr val="tx1"/>
                </a:solidFill>
                <a:latin typeface="Roboto" panose="020B0604020202020204" charset="0"/>
                <a:ea typeface="Roboto" panose="020B0604020202020204" charset="0"/>
              </a:rPr>
              <a:t>Instructions: 	The following section presents the Ask-Connect-Inspire-Plan </a:t>
            </a:r>
            <a:br>
              <a:rPr lang="en-US" sz="1600" dirty="0">
                <a:solidFill>
                  <a:schemeClr val="tx1"/>
                </a:solidFill>
                <a:latin typeface="Roboto" panose="020B0604020202020204" charset="0"/>
                <a:ea typeface="Roboto" panose="020B0604020202020204" charset="0"/>
              </a:rPr>
            </a:br>
            <a:r>
              <a:rPr lang="en-US" sz="1600" dirty="0">
                <a:solidFill>
                  <a:schemeClr val="tx1"/>
                </a:solidFill>
                <a:latin typeface="Roboto" panose="020B0604020202020204" charset="0"/>
                <a:ea typeface="Roboto" panose="020B0604020202020204" charset="0"/>
              </a:rPr>
              <a:t>		(ACIP) framework as a model for reimagining program onboarding. 		There are three slides for each component of the framework – a 		definition, examples of strategies for putting the component into 		practice, and thought questions. You likely won’t have time to go 		through all the thought questions so we recommend selecting 1 or 2 		for each ACIP area. The ACIP examples document may help you 		prepare to discuss some of the strategies included in the slides. </a:t>
            </a:r>
          </a:p>
          <a:p>
            <a:r>
              <a:rPr lang="en-US" sz="1600" dirty="0">
                <a:solidFill>
                  <a:schemeClr val="tx1"/>
                </a:solidFill>
                <a:latin typeface="Roboto" panose="020B0604020202020204" charset="0"/>
                <a:ea typeface="Roboto" panose="020B0604020202020204" charset="0"/>
              </a:rPr>
              <a:t>The point: 	Students’ early experiences in college play a critical role in their 		likelihood of returning for year 2. The goal of redesigning onboarding 		using the ACIP framework is to enhance students’ 	early college 		experience, and increase retention and ultimately completion of 		programs. </a:t>
            </a:r>
          </a:p>
        </p:txBody>
      </p:sp>
      <p:sp>
        <p:nvSpPr>
          <p:cNvPr id="6" name="Title 5">
            <a:extLst>
              <a:ext uri="{FF2B5EF4-FFF2-40B4-BE49-F238E27FC236}">
                <a16:creationId xmlns:a16="http://schemas.microsoft.com/office/drawing/2014/main" id="{3290FDED-D0F7-684E-AC6F-C954FBB4B816}"/>
              </a:ext>
            </a:extLst>
          </p:cNvPr>
          <p:cNvSpPr>
            <a:spLocks noGrp="1"/>
          </p:cNvSpPr>
          <p:nvPr>
            <p:ph type="title"/>
          </p:nvPr>
        </p:nvSpPr>
        <p:spPr/>
        <p:txBody>
          <a:bodyPr/>
          <a:lstStyle/>
          <a:p>
            <a:r>
              <a:rPr lang="en-US" dirty="0"/>
              <a:t>Guide slide</a:t>
            </a:r>
          </a:p>
        </p:txBody>
      </p:sp>
    </p:spTree>
    <p:extLst>
      <p:ext uri="{BB962C8B-B14F-4D97-AF65-F5344CB8AC3E}">
        <p14:creationId xmlns:p14="http://schemas.microsoft.com/office/powerpoint/2010/main" val="10968735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1F9CDA2-C8D6-9C46-9DB5-BE1D333D87F5}"/>
              </a:ext>
            </a:extLst>
          </p:cNvPr>
          <p:cNvSpPr>
            <a:spLocks noGrp="1"/>
          </p:cNvSpPr>
          <p:nvPr>
            <p:ph type="pic" sz="quarter" idx="10"/>
          </p:nvPr>
        </p:nvSpPr>
        <p:spPr/>
      </p:sp>
      <p:sp>
        <p:nvSpPr>
          <p:cNvPr id="257" name="Google Shape;257;ge667b4d184_3_0"/>
          <p:cNvSpPr/>
          <p:nvPr/>
        </p:nvSpPr>
        <p:spPr>
          <a:xfrm>
            <a:off x="880590" y="1246251"/>
            <a:ext cx="1527048" cy="1527048"/>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u="none" strike="noStrike" kern="0" cap="none" spc="0" normalizeH="0" baseline="0" noProof="0" dirty="0">
              <a:ln>
                <a:noFill/>
              </a:ln>
              <a:solidFill>
                <a:schemeClr val="accent2"/>
              </a:solidFill>
              <a:effectLst/>
              <a:uLnTx/>
              <a:uFillTx/>
              <a:latin typeface="Roboto" pitchFamily="2" charset="0"/>
              <a:ea typeface="Roboto" pitchFamily="2" charset="0"/>
              <a:sym typeface="Arial"/>
            </a:endParaRPr>
          </a:p>
        </p:txBody>
      </p:sp>
      <p:pic>
        <p:nvPicPr>
          <p:cNvPr id="258" name="Google Shape;258;ge667b4d184_3_0" descr="Boardroom outline"/>
          <p:cNvPicPr preferRelativeResize="0">
            <a:picLocks noChangeAspect="1"/>
          </p:cNvPicPr>
          <p:nvPr/>
        </p:nvPicPr>
        <p:blipFill rotWithShape="1">
          <a:blip r:embed="rId3">
            <a:alphaModFix/>
            <a:biLevel thresh="25000"/>
          </a:blip>
          <a:srcRect/>
          <a:stretch/>
        </p:blipFill>
        <p:spPr>
          <a:xfrm>
            <a:off x="1090902" y="1456563"/>
            <a:ext cx="1106424" cy="1106424"/>
          </a:xfrm>
          <a:prstGeom prst="rect">
            <a:avLst/>
          </a:prstGeom>
          <a:noFill/>
          <a:ln>
            <a:noFill/>
          </a:ln>
        </p:spPr>
      </p:pic>
      <p:sp>
        <p:nvSpPr>
          <p:cNvPr id="259" name="Google Shape;259;ge667b4d184_3_0"/>
          <p:cNvSpPr/>
          <p:nvPr/>
        </p:nvSpPr>
        <p:spPr>
          <a:xfrm>
            <a:off x="2831181" y="1246251"/>
            <a:ext cx="1527048" cy="1527048"/>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u="none" strike="noStrike" kern="0" cap="none" spc="0" normalizeH="0" baseline="0" noProof="0" dirty="0">
              <a:ln>
                <a:noFill/>
              </a:ln>
              <a:solidFill>
                <a:srgbClr val="000000"/>
              </a:solidFill>
              <a:effectLst/>
              <a:uLnTx/>
              <a:uFillTx/>
              <a:latin typeface="Roboto" pitchFamily="2" charset="0"/>
              <a:ea typeface="Roboto" pitchFamily="2" charset="0"/>
              <a:sym typeface="Arial"/>
            </a:endParaRPr>
          </a:p>
        </p:txBody>
      </p:sp>
      <p:pic>
        <p:nvPicPr>
          <p:cNvPr id="260" name="Google Shape;260;ge667b4d184_3_0" descr="Children outline"/>
          <p:cNvPicPr preferRelativeResize="0">
            <a:picLocks noChangeAspect="1"/>
          </p:cNvPicPr>
          <p:nvPr/>
        </p:nvPicPr>
        <p:blipFill rotWithShape="1">
          <a:blip r:embed="rId4">
            <a:alphaModFix/>
            <a:biLevel thresh="25000"/>
          </a:blip>
          <a:srcRect/>
          <a:stretch/>
        </p:blipFill>
        <p:spPr>
          <a:xfrm>
            <a:off x="3041493" y="1456563"/>
            <a:ext cx="1106424" cy="1106424"/>
          </a:xfrm>
          <a:prstGeom prst="rect">
            <a:avLst/>
          </a:prstGeom>
          <a:noFill/>
          <a:ln>
            <a:noFill/>
          </a:ln>
        </p:spPr>
      </p:pic>
      <p:sp>
        <p:nvSpPr>
          <p:cNvPr id="261" name="Google Shape;261;ge667b4d184_3_0"/>
          <p:cNvSpPr>
            <a:spLocks noChangeAspect="1"/>
          </p:cNvSpPr>
          <p:nvPr/>
        </p:nvSpPr>
        <p:spPr>
          <a:xfrm>
            <a:off x="4786819" y="1246251"/>
            <a:ext cx="1527048" cy="1527048"/>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u="none" strike="noStrike" kern="0" cap="none" spc="0" normalizeH="0" baseline="0" noProof="0" dirty="0">
              <a:ln>
                <a:noFill/>
              </a:ln>
              <a:solidFill>
                <a:srgbClr val="000000"/>
              </a:solidFill>
              <a:effectLst/>
              <a:uLnTx/>
              <a:uFillTx/>
              <a:latin typeface="Roboto" pitchFamily="2" charset="0"/>
              <a:ea typeface="Roboto" pitchFamily="2" charset="0"/>
              <a:sym typeface="Arial"/>
            </a:endParaRPr>
          </a:p>
        </p:txBody>
      </p:sp>
      <p:pic>
        <p:nvPicPr>
          <p:cNvPr id="262" name="Google Shape;262;ge667b4d184_3_0" descr="Group brainstorm outline"/>
          <p:cNvPicPr preferRelativeResize="0">
            <a:picLocks noChangeAspect="1"/>
          </p:cNvPicPr>
          <p:nvPr/>
        </p:nvPicPr>
        <p:blipFill rotWithShape="1">
          <a:blip r:embed="rId5">
            <a:alphaModFix/>
            <a:biLevel thresh="25000"/>
          </a:blip>
          <a:srcRect/>
          <a:stretch/>
        </p:blipFill>
        <p:spPr>
          <a:xfrm>
            <a:off x="4997131" y="1456563"/>
            <a:ext cx="1106424" cy="1106424"/>
          </a:xfrm>
          <a:prstGeom prst="rect">
            <a:avLst/>
          </a:prstGeom>
          <a:noFill/>
          <a:ln>
            <a:noFill/>
          </a:ln>
        </p:spPr>
      </p:pic>
      <p:sp>
        <p:nvSpPr>
          <p:cNvPr id="263" name="Google Shape;263;ge667b4d184_3_0"/>
          <p:cNvSpPr/>
          <p:nvPr/>
        </p:nvSpPr>
        <p:spPr>
          <a:xfrm>
            <a:off x="6744453" y="1246251"/>
            <a:ext cx="1526826" cy="1527048"/>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u="none" strike="noStrike" kern="0" cap="none" spc="0" normalizeH="0" baseline="0" noProof="0" dirty="0">
              <a:ln>
                <a:noFill/>
              </a:ln>
              <a:solidFill>
                <a:srgbClr val="000000"/>
              </a:solidFill>
              <a:effectLst/>
              <a:uLnTx/>
              <a:uFillTx/>
              <a:latin typeface="Roboto" pitchFamily="2" charset="0"/>
              <a:ea typeface="Roboto" pitchFamily="2" charset="0"/>
              <a:sym typeface="Arial"/>
            </a:endParaRPr>
          </a:p>
        </p:txBody>
      </p:sp>
      <p:pic>
        <p:nvPicPr>
          <p:cNvPr id="264" name="Google Shape;264;ge667b4d184_3_0" descr="Playbook outline"/>
          <p:cNvPicPr preferRelativeResize="0"/>
          <p:nvPr/>
        </p:nvPicPr>
        <p:blipFill rotWithShape="1">
          <a:blip r:embed="rId6">
            <a:alphaModFix/>
            <a:biLevel thresh="25000"/>
          </a:blip>
          <a:srcRect/>
          <a:stretch/>
        </p:blipFill>
        <p:spPr>
          <a:xfrm>
            <a:off x="6946918" y="1456563"/>
            <a:ext cx="1106180" cy="1106424"/>
          </a:xfrm>
          <a:prstGeom prst="rect">
            <a:avLst/>
          </a:prstGeom>
          <a:noFill/>
          <a:ln>
            <a:noFill/>
          </a:ln>
        </p:spPr>
      </p:pic>
      <p:sp>
        <p:nvSpPr>
          <p:cNvPr id="265" name="Google Shape;265;ge667b4d184_3_0"/>
          <p:cNvSpPr txBox="1"/>
          <p:nvPr/>
        </p:nvSpPr>
        <p:spPr>
          <a:xfrm>
            <a:off x="2570955" y="2996849"/>
            <a:ext cx="2047500" cy="571800"/>
          </a:xfrm>
          <a:prstGeom prst="rect">
            <a:avLst/>
          </a:prstGeom>
          <a:noFill/>
          <a:ln>
            <a:noFill/>
          </a:ln>
        </p:spPr>
        <p:txBody>
          <a:bodyPr spcFirstLastPara="1" wrap="square" lIns="68575" tIns="34275" rIns="68575" bIns="34275" anchor="b" anchorCtr="0">
            <a:normAutofit/>
          </a:bodyPr>
          <a:lstStyle/>
          <a:p>
            <a:pPr marL="0" marR="0" lvl="0" indent="0" algn="ctr" defTabSz="914400" rtl="0" eaLnBrk="1" fontAlgn="auto" latinLnBrk="0" hangingPunct="1">
              <a:lnSpc>
                <a:spcPct val="90000"/>
              </a:lnSpc>
              <a:spcBef>
                <a:spcPts val="0"/>
              </a:spcBef>
              <a:spcAft>
                <a:spcPts val="0"/>
              </a:spcAft>
              <a:buClr>
                <a:srgbClr val="FFFFFF"/>
              </a:buClr>
              <a:buSzPts val="3000"/>
              <a:buFont typeface="Arial"/>
              <a:buNone/>
              <a:tabLst/>
              <a:defRPr/>
            </a:pPr>
            <a:r>
              <a:rPr kumimoji="0" lang="en-US" sz="3500" b="1" u="none" strike="noStrike" kern="0" cap="none" spc="0" normalizeH="0" baseline="0" noProof="0" dirty="0">
                <a:ln>
                  <a:noFill/>
                </a:ln>
                <a:solidFill>
                  <a:schemeClr val="tx1"/>
                </a:solidFill>
                <a:effectLst/>
                <a:uLnTx/>
                <a:uFillTx/>
                <a:latin typeface="Roboto" pitchFamily="2" charset="0"/>
                <a:ea typeface="Roboto" pitchFamily="2" charset="0"/>
                <a:sym typeface="Arial"/>
              </a:rPr>
              <a:t>Connect</a:t>
            </a:r>
            <a:endParaRPr kumimoji="0" sz="3500" b="1" u="none" strike="noStrike" kern="0" cap="none" spc="0" normalizeH="0" baseline="0" noProof="0" dirty="0">
              <a:ln>
                <a:noFill/>
              </a:ln>
              <a:solidFill>
                <a:schemeClr val="tx1"/>
              </a:solidFill>
              <a:effectLst/>
              <a:uLnTx/>
              <a:uFillTx/>
              <a:latin typeface="Roboto" pitchFamily="2" charset="0"/>
              <a:ea typeface="Roboto" pitchFamily="2" charset="0"/>
              <a:sym typeface="Arial"/>
            </a:endParaRPr>
          </a:p>
        </p:txBody>
      </p:sp>
      <p:sp>
        <p:nvSpPr>
          <p:cNvPr id="266" name="Google Shape;266;ge667b4d184_3_0"/>
          <p:cNvSpPr txBox="1"/>
          <p:nvPr/>
        </p:nvSpPr>
        <p:spPr>
          <a:xfrm>
            <a:off x="4714393" y="2996849"/>
            <a:ext cx="1671900" cy="571800"/>
          </a:xfrm>
          <a:prstGeom prst="rect">
            <a:avLst/>
          </a:prstGeom>
          <a:noFill/>
          <a:ln>
            <a:noFill/>
          </a:ln>
        </p:spPr>
        <p:txBody>
          <a:bodyPr spcFirstLastPara="1" wrap="square" lIns="68575" tIns="34275" rIns="68575" bIns="34275" anchor="b" anchorCtr="0">
            <a:normAutofit/>
          </a:bodyPr>
          <a:lstStyle/>
          <a:p>
            <a:pPr marL="0" marR="0" lvl="0" indent="0" algn="ctr" defTabSz="914400" rtl="0" eaLnBrk="1" fontAlgn="auto" latinLnBrk="0" hangingPunct="1">
              <a:lnSpc>
                <a:spcPct val="90000"/>
              </a:lnSpc>
              <a:spcBef>
                <a:spcPts val="0"/>
              </a:spcBef>
              <a:spcAft>
                <a:spcPts val="0"/>
              </a:spcAft>
              <a:buClr>
                <a:srgbClr val="FFFFFF"/>
              </a:buClr>
              <a:buSzPts val="3000"/>
              <a:buFont typeface="Arial"/>
              <a:buNone/>
              <a:tabLst/>
              <a:defRPr/>
            </a:pPr>
            <a:r>
              <a:rPr kumimoji="0" lang="en-US" sz="3500" b="1" u="none" strike="noStrike" kern="0" cap="none" spc="0" normalizeH="0" baseline="0" noProof="0" dirty="0">
                <a:ln>
                  <a:noFill/>
                </a:ln>
                <a:solidFill>
                  <a:schemeClr val="tx1"/>
                </a:solidFill>
                <a:effectLst/>
                <a:uLnTx/>
                <a:uFillTx/>
                <a:latin typeface="Roboto" pitchFamily="2" charset="0"/>
                <a:ea typeface="Roboto" pitchFamily="2" charset="0"/>
                <a:sym typeface="Arial"/>
              </a:rPr>
              <a:t>Inspire</a:t>
            </a:r>
            <a:endParaRPr kumimoji="0" sz="3500" b="1" u="none" strike="noStrike" kern="0" cap="none" spc="0" normalizeH="0" baseline="0" noProof="0" dirty="0">
              <a:ln>
                <a:noFill/>
              </a:ln>
              <a:solidFill>
                <a:schemeClr val="tx1"/>
              </a:solidFill>
              <a:effectLst/>
              <a:uLnTx/>
              <a:uFillTx/>
              <a:latin typeface="Roboto" pitchFamily="2" charset="0"/>
              <a:ea typeface="Roboto" pitchFamily="2" charset="0"/>
              <a:sym typeface="Arial"/>
            </a:endParaRPr>
          </a:p>
        </p:txBody>
      </p:sp>
      <p:sp>
        <p:nvSpPr>
          <p:cNvPr id="267" name="Google Shape;267;ge667b4d184_3_0"/>
          <p:cNvSpPr txBox="1"/>
          <p:nvPr/>
        </p:nvSpPr>
        <p:spPr>
          <a:xfrm>
            <a:off x="6922658" y="2993849"/>
            <a:ext cx="1154700" cy="577800"/>
          </a:xfrm>
          <a:prstGeom prst="rect">
            <a:avLst/>
          </a:prstGeom>
          <a:noFill/>
          <a:ln>
            <a:noFill/>
          </a:ln>
        </p:spPr>
        <p:txBody>
          <a:bodyPr spcFirstLastPara="1" wrap="square" lIns="68575" tIns="34275" rIns="68575" bIns="34275" anchor="b" anchorCtr="0">
            <a:normAutofit/>
          </a:bodyPr>
          <a:lstStyle/>
          <a:p>
            <a:pPr marL="0" marR="0" lvl="0" indent="0" algn="ctr" defTabSz="914400" rtl="0" eaLnBrk="1" fontAlgn="auto" latinLnBrk="0" hangingPunct="1">
              <a:lnSpc>
                <a:spcPct val="90000"/>
              </a:lnSpc>
              <a:spcBef>
                <a:spcPts val="0"/>
              </a:spcBef>
              <a:spcAft>
                <a:spcPts val="0"/>
              </a:spcAft>
              <a:buClr>
                <a:srgbClr val="FFFFFF"/>
              </a:buClr>
              <a:buSzPts val="3000"/>
              <a:buFont typeface="Arial"/>
              <a:buNone/>
              <a:tabLst/>
              <a:defRPr/>
            </a:pPr>
            <a:r>
              <a:rPr kumimoji="0" lang="en-US" sz="3500" b="1" u="none" strike="noStrike" kern="0" cap="none" spc="0" normalizeH="0" baseline="0" noProof="0" dirty="0">
                <a:ln>
                  <a:noFill/>
                </a:ln>
                <a:solidFill>
                  <a:schemeClr val="tx1"/>
                </a:solidFill>
                <a:effectLst/>
                <a:uLnTx/>
                <a:uFillTx/>
                <a:latin typeface="Roboto" pitchFamily="2" charset="0"/>
                <a:ea typeface="Roboto" pitchFamily="2" charset="0"/>
                <a:sym typeface="Arial"/>
              </a:rPr>
              <a:t>Plan</a:t>
            </a:r>
            <a:endParaRPr kumimoji="0" sz="3500" b="1" u="none" strike="noStrike" kern="0" cap="none" spc="0" normalizeH="0" baseline="0" noProof="0" dirty="0">
              <a:ln>
                <a:noFill/>
              </a:ln>
              <a:solidFill>
                <a:schemeClr val="tx1"/>
              </a:solidFill>
              <a:effectLst/>
              <a:uLnTx/>
              <a:uFillTx/>
              <a:latin typeface="Roboto" pitchFamily="2" charset="0"/>
              <a:ea typeface="Roboto" pitchFamily="2" charset="0"/>
              <a:sym typeface="Arial"/>
            </a:endParaRPr>
          </a:p>
        </p:txBody>
      </p:sp>
      <p:sp>
        <p:nvSpPr>
          <p:cNvPr id="17" name="Google Shape;265;ge667b4d184_3_0">
            <a:extLst>
              <a:ext uri="{FF2B5EF4-FFF2-40B4-BE49-F238E27FC236}">
                <a16:creationId xmlns:a16="http://schemas.microsoft.com/office/drawing/2014/main" id="{0D6E955B-35B6-234D-8D7B-9B1BD11056E7}"/>
              </a:ext>
            </a:extLst>
          </p:cNvPr>
          <p:cNvSpPr txBox="1"/>
          <p:nvPr/>
        </p:nvSpPr>
        <p:spPr>
          <a:xfrm>
            <a:off x="620364" y="2996849"/>
            <a:ext cx="2047500" cy="571800"/>
          </a:xfrm>
          <a:prstGeom prst="rect">
            <a:avLst/>
          </a:prstGeom>
          <a:noFill/>
          <a:ln>
            <a:noFill/>
          </a:ln>
        </p:spPr>
        <p:txBody>
          <a:bodyPr spcFirstLastPara="1" wrap="square" lIns="68575" tIns="34275" rIns="68575" bIns="34275" anchor="b" anchorCtr="0">
            <a:normAutofit/>
          </a:bodyPr>
          <a:lstStyle/>
          <a:p>
            <a:pPr marL="0" marR="0" lvl="0" indent="0" algn="ctr" defTabSz="914400" rtl="0" eaLnBrk="1" fontAlgn="auto" latinLnBrk="0" hangingPunct="1">
              <a:lnSpc>
                <a:spcPct val="90000"/>
              </a:lnSpc>
              <a:spcBef>
                <a:spcPts val="0"/>
              </a:spcBef>
              <a:spcAft>
                <a:spcPts val="0"/>
              </a:spcAft>
              <a:buClr>
                <a:srgbClr val="FFFFFF"/>
              </a:buClr>
              <a:buSzPts val="3000"/>
              <a:buFont typeface="Arial"/>
              <a:buNone/>
              <a:tabLst/>
              <a:defRPr/>
            </a:pPr>
            <a:r>
              <a:rPr kumimoji="0" lang="en-US" sz="3500" b="1" u="none" strike="noStrike" kern="0" cap="none" spc="0" normalizeH="0" baseline="0" noProof="0" dirty="0">
                <a:ln>
                  <a:noFill/>
                </a:ln>
                <a:solidFill>
                  <a:schemeClr val="tx1"/>
                </a:solidFill>
                <a:effectLst/>
                <a:uLnTx/>
                <a:uFillTx/>
                <a:latin typeface="Roboto" pitchFamily="2" charset="0"/>
                <a:ea typeface="Roboto" pitchFamily="2" charset="0"/>
                <a:sym typeface="Arial"/>
              </a:rPr>
              <a:t>Ask</a:t>
            </a:r>
            <a:endParaRPr kumimoji="0" sz="3500" b="1" u="none" strike="noStrike" kern="0" cap="none" spc="0" normalizeH="0" baseline="0" noProof="0" dirty="0">
              <a:ln>
                <a:noFill/>
              </a:ln>
              <a:solidFill>
                <a:schemeClr val="tx1"/>
              </a:solidFill>
              <a:effectLst/>
              <a:uLnTx/>
              <a:uFillTx/>
              <a:latin typeface="Roboto" pitchFamily="2" charset="0"/>
              <a:ea typeface="Roboto" pitchFamily="2" charset="0"/>
              <a:sym typeface="Arial"/>
            </a:endParaRPr>
          </a:p>
        </p:txBody>
      </p:sp>
      <p:pic>
        <p:nvPicPr>
          <p:cNvPr id="16" name="Picture 15">
            <a:extLst>
              <a:ext uri="{FF2B5EF4-FFF2-40B4-BE49-F238E27FC236}">
                <a16:creationId xmlns:a16="http://schemas.microsoft.com/office/drawing/2014/main" id="{7FD49EC5-21DB-2446-B744-BA1FC658927A}"/>
              </a:ext>
            </a:extLst>
          </p:cNvPr>
          <p:cNvPicPr/>
          <p:nvPr/>
        </p:nvPicPr>
        <p:blipFill>
          <a:blip r:embed="rId7"/>
          <a:srcRect t="12525" b="12525"/>
          <a:stretch/>
        </p:blipFill>
        <p:spPr>
          <a:xfrm>
            <a:off x="8212988" y="404592"/>
            <a:ext cx="548960" cy="14605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4" name="Google Shape;604;gdfbb3078d2_0_136"/>
          <p:cNvSpPr txBox="1">
            <a:spLocks noGrp="1"/>
          </p:cNvSpPr>
          <p:nvPr>
            <p:ph type="title"/>
          </p:nvPr>
        </p:nvSpPr>
        <p:spPr>
          <a:prstGeom prst="rect">
            <a:avLst/>
          </a:prstGeom>
          <a:noFill/>
          <a:ln>
            <a:noFill/>
          </a:ln>
        </p:spPr>
        <p:txBody>
          <a:bodyPr spcFirstLastPara="1" wrap="square" lIns="68569" tIns="34275" rIns="68569" bIns="34275" anchor="t" anchorCtr="0">
            <a:noAutofit/>
          </a:bodyPr>
          <a:lstStyle/>
          <a:p>
            <a:r>
              <a:rPr lang="en-US" sz="2800" dirty="0"/>
              <a:t>ACIP provides a framework for scaling and personalizing guided pathways reforms. </a:t>
            </a:r>
            <a:endParaRPr sz="2800" dirty="0"/>
          </a:p>
        </p:txBody>
      </p:sp>
      <p:pic>
        <p:nvPicPr>
          <p:cNvPr id="605" name="Google Shape;605;gdfbb3078d2_0_136" descr="Globe outline"/>
          <p:cNvPicPr preferRelativeResize="0"/>
          <p:nvPr/>
        </p:nvPicPr>
        <p:blipFill>
          <a:blip r:embed="rId3">
            <a:extLst>
              <a:ext uri="{96DAC541-7B7A-43D3-8B79-37D633B846F1}">
                <asvg:svgBlip xmlns:asvg="http://schemas.microsoft.com/office/drawing/2016/SVG/main" r:embed="rId4"/>
              </a:ext>
            </a:extLst>
          </a:blip>
          <a:srcRect/>
          <a:stretch/>
        </p:blipFill>
        <p:spPr>
          <a:xfrm>
            <a:off x="618825" y="1682677"/>
            <a:ext cx="496238" cy="496238"/>
          </a:xfrm>
          <a:prstGeom prst="rect">
            <a:avLst/>
          </a:prstGeom>
          <a:noFill/>
          <a:ln>
            <a:noFill/>
          </a:ln>
        </p:spPr>
      </p:pic>
      <p:sp>
        <p:nvSpPr>
          <p:cNvPr id="606" name="Google Shape;606;gdfbb3078d2_0_136"/>
          <p:cNvSpPr txBox="1"/>
          <p:nvPr/>
        </p:nvSpPr>
        <p:spPr>
          <a:xfrm>
            <a:off x="1202250" y="1489214"/>
            <a:ext cx="7506000" cy="854775"/>
          </a:xfrm>
          <a:prstGeom prst="rect">
            <a:avLst/>
          </a:prstGeom>
          <a:noFill/>
          <a:ln>
            <a:noFill/>
          </a:ln>
        </p:spPr>
        <p:txBody>
          <a:bodyPr spcFirstLastPara="1" wrap="square" lIns="68569" tIns="68569" rIns="68569" bIns="68569" anchor="ctr" anchorCtr="0">
            <a:noAutofit/>
          </a:bodyPr>
          <a:lstStyle/>
          <a:p>
            <a:pPr>
              <a:lnSpc>
                <a:spcPct val="90000"/>
              </a:lnSpc>
              <a:spcBef>
                <a:spcPts val="1050"/>
              </a:spcBef>
              <a:buClr>
                <a:srgbClr val="014363"/>
              </a:buClr>
              <a:buSzPts val="2800"/>
            </a:pPr>
            <a:r>
              <a:rPr lang="en-US" sz="1950" dirty="0">
                <a:solidFill>
                  <a:schemeClr val="accent2"/>
                </a:solidFill>
                <a:latin typeface="Roboto" pitchFamily="2" charset="0"/>
                <a:ea typeface="Roboto" pitchFamily="2" charset="0"/>
              </a:rPr>
              <a:t>Universal structures</a:t>
            </a:r>
            <a:r>
              <a:rPr lang="en-US" sz="1950" dirty="0">
                <a:solidFill>
                  <a:schemeClr val="dk1"/>
                </a:solidFill>
                <a:latin typeface="Roboto" pitchFamily="2" charset="0"/>
                <a:ea typeface="Roboto" pitchFamily="2" charset="0"/>
              </a:rPr>
              <a:t>, practices, and policies apply to all students</a:t>
            </a:r>
            <a:endParaRPr sz="1950" dirty="0">
              <a:solidFill>
                <a:schemeClr val="dk1"/>
              </a:solidFill>
              <a:latin typeface="Roboto" pitchFamily="2" charset="0"/>
              <a:ea typeface="Roboto" pitchFamily="2" charset="0"/>
            </a:endParaRPr>
          </a:p>
        </p:txBody>
      </p:sp>
      <p:pic>
        <p:nvPicPr>
          <p:cNvPr id="607" name="Google Shape;607;gdfbb3078d2_0_136" descr="Connections outline"/>
          <p:cNvPicPr preferRelativeResize="0"/>
          <p:nvPr/>
        </p:nvPicPr>
        <p:blipFill>
          <a:blip r:embed="rId5">
            <a:extLst>
              <a:ext uri="{96DAC541-7B7A-43D3-8B79-37D633B846F1}">
                <asvg:svgBlip xmlns:asvg="http://schemas.microsoft.com/office/drawing/2016/SVG/main" r:embed="rId6"/>
              </a:ext>
            </a:extLst>
          </a:blip>
          <a:srcRect/>
          <a:stretch/>
        </p:blipFill>
        <p:spPr>
          <a:xfrm>
            <a:off x="618825" y="2370108"/>
            <a:ext cx="496238" cy="496238"/>
          </a:xfrm>
          <a:prstGeom prst="rect">
            <a:avLst/>
          </a:prstGeom>
          <a:noFill/>
          <a:ln>
            <a:noFill/>
          </a:ln>
        </p:spPr>
      </p:pic>
      <p:sp>
        <p:nvSpPr>
          <p:cNvPr id="608" name="Google Shape;608;gdfbb3078d2_0_136"/>
          <p:cNvSpPr txBox="1"/>
          <p:nvPr/>
        </p:nvSpPr>
        <p:spPr>
          <a:xfrm>
            <a:off x="1202249" y="2344045"/>
            <a:ext cx="5346450" cy="483572"/>
          </a:xfrm>
          <a:prstGeom prst="rect">
            <a:avLst/>
          </a:prstGeom>
          <a:noFill/>
          <a:ln>
            <a:noFill/>
          </a:ln>
        </p:spPr>
        <p:txBody>
          <a:bodyPr spcFirstLastPara="1" wrap="square" lIns="68569" tIns="68569" rIns="68569" bIns="68569" anchor="t" anchorCtr="0">
            <a:spAutoFit/>
          </a:bodyPr>
          <a:lstStyle/>
          <a:p>
            <a:pPr>
              <a:lnSpc>
                <a:spcPct val="115000"/>
              </a:lnSpc>
              <a:buClr>
                <a:schemeClr val="accent5"/>
              </a:buClr>
              <a:buSzPts val="2800"/>
            </a:pPr>
            <a:r>
              <a:rPr lang="en-US" sz="1950" dirty="0">
                <a:solidFill>
                  <a:schemeClr val="tx2"/>
                </a:solidFill>
                <a:latin typeface="Roboto" pitchFamily="2" charset="0"/>
                <a:ea typeface="Roboto" pitchFamily="2" charset="0"/>
              </a:rPr>
              <a:t>Personalized support </a:t>
            </a:r>
            <a:r>
              <a:rPr lang="en-US" sz="1950" dirty="0">
                <a:solidFill>
                  <a:schemeClr val="dk1"/>
                </a:solidFill>
                <a:latin typeface="Roboto" pitchFamily="2" charset="0"/>
                <a:ea typeface="Roboto" pitchFamily="2" charset="0"/>
              </a:rPr>
              <a:t>can be:</a:t>
            </a:r>
            <a:endParaRPr sz="1950" dirty="0">
              <a:solidFill>
                <a:schemeClr val="dk1"/>
              </a:solidFill>
              <a:latin typeface="Roboto" pitchFamily="2" charset="0"/>
              <a:ea typeface="Roboto" pitchFamily="2" charset="0"/>
            </a:endParaRPr>
          </a:p>
        </p:txBody>
      </p:sp>
      <p:pic>
        <p:nvPicPr>
          <p:cNvPr id="609" name="Google Shape;609;gdfbb3078d2_0_136" descr="Users outline"/>
          <p:cNvPicPr preferRelativeResize="0"/>
          <p:nvPr/>
        </p:nvPicPr>
        <p:blipFill>
          <a:blip r:embed="rId7">
            <a:extLst>
              <a:ext uri="{96DAC541-7B7A-43D3-8B79-37D633B846F1}">
                <asvg:svgBlip xmlns:asvg="http://schemas.microsoft.com/office/drawing/2016/SVG/main" r:embed="rId8"/>
              </a:ext>
            </a:extLst>
          </a:blip>
          <a:srcRect/>
          <a:stretch/>
        </p:blipFill>
        <p:spPr>
          <a:xfrm>
            <a:off x="1410643" y="2866345"/>
            <a:ext cx="496229" cy="496229"/>
          </a:xfrm>
          <a:prstGeom prst="rect">
            <a:avLst/>
          </a:prstGeom>
          <a:noFill/>
          <a:ln>
            <a:noFill/>
          </a:ln>
        </p:spPr>
      </p:pic>
      <p:sp>
        <p:nvSpPr>
          <p:cNvPr id="610" name="Google Shape;610;gdfbb3078d2_0_136"/>
          <p:cNvSpPr txBox="1"/>
          <p:nvPr/>
        </p:nvSpPr>
        <p:spPr>
          <a:xfrm>
            <a:off x="2017669" y="2808239"/>
            <a:ext cx="6690600" cy="738642"/>
          </a:xfrm>
          <a:prstGeom prst="rect">
            <a:avLst/>
          </a:prstGeom>
          <a:noFill/>
          <a:ln>
            <a:noFill/>
          </a:ln>
        </p:spPr>
        <p:txBody>
          <a:bodyPr spcFirstLastPara="1" wrap="square" lIns="68569" tIns="68569" rIns="68569" bIns="68569" anchor="t" anchorCtr="0">
            <a:spAutoFit/>
          </a:bodyPr>
          <a:lstStyle/>
          <a:p>
            <a:pPr>
              <a:buClr>
                <a:srgbClr val="30A2B6"/>
              </a:buClr>
              <a:buSzPts val="2800"/>
            </a:pPr>
            <a:r>
              <a:rPr lang="en-US" sz="1950" dirty="0">
                <a:solidFill>
                  <a:srgbClr val="196872"/>
                </a:solidFill>
                <a:latin typeface="Roboto" pitchFamily="2" charset="0"/>
                <a:ea typeface="Roboto" pitchFamily="2" charset="0"/>
              </a:rPr>
              <a:t>Tailored</a:t>
            </a:r>
            <a:r>
              <a:rPr lang="en-US" sz="1950" dirty="0">
                <a:solidFill>
                  <a:srgbClr val="30A2B6"/>
                </a:solidFill>
                <a:latin typeface="Roboto" pitchFamily="2" charset="0"/>
                <a:ea typeface="Roboto" pitchFamily="2" charset="0"/>
              </a:rPr>
              <a:t> </a:t>
            </a:r>
            <a:r>
              <a:rPr lang="en-US" sz="1950" dirty="0">
                <a:solidFill>
                  <a:schemeClr val="dk1"/>
                </a:solidFill>
                <a:latin typeface="Roboto" pitchFamily="2" charset="0"/>
                <a:ea typeface="Roboto" pitchFamily="2" charset="0"/>
              </a:rPr>
              <a:t>based on the needs and interests of a group of students</a:t>
            </a:r>
            <a:endParaRPr sz="1950" dirty="0">
              <a:solidFill>
                <a:schemeClr val="dk1"/>
              </a:solidFill>
              <a:latin typeface="Roboto" pitchFamily="2" charset="0"/>
              <a:ea typeface="Roboto" pitchFamily="2" charset="0"/>
            </a:endParaRPr>
          </a:p>
        </p:txBody>
      </p:sp>
      <p:pic>
        <p:nvPicPr>
          <p:cNvPr id="611" name="Google Shape;611;gdfbb3078d2_0_136" descr="User outline"/>
          <p:cNvPicPr preferRelativeResize="0"/>
          <p:nvPr/>
        </p:nvPicPr>
        <p:blipFill>
          <a:blip r:embed="rId9">
            <a:extLst>
              <a:ext uri="{96DAC541-7B7A-43D3-8B79-37D633B846F1}">
                <asvg:svgBlip xmlns:asvg="http://schemas.microsoft.com/office/drawing/2016/SVG/main" r:embed="rId10"/>
              </a:ext>
            </a:extLst>
          </a:blip>
          <a:srcRect/>
          <a:stretch/>
        </p:blipFill>
        <p:spPr>
          <a:xfrm>
            <a:off x="1428705" y="3691840"/>
            <a:ext cx="460106" cy="460106"/>
          </a:xfrm>
          <a:prstGeom prst="rect">
            <a:avLst/>
          </a:prstGeom>
          <a:noFill/>
          <a:ln>
            <a:noFill/>
          </a:ln>
        </p:spPr>
      </p:pic>
      <p:sp>
        <p:nvSpPr>
          <p:cNvPr id="612" name="Google Shape;612;gdfbb3078d2_0_136"/>
          <p:cNvSpPr txBox="1"/>
          <p:nvPr/>
        </p:nvSpPr>
        <p:spPr>
          <a:xfrm>
            <a:off x="2017725" y="3607308"/>
            <a:ext cx="6690600" cy="738642"/>
          </a:xfrm>
          <a:prstGeom prst="rect">
            <a:avLst/>
          </a:prstGeom>
          <a:noFill/>
          <a:ln>
            <a:noFill/>
          </a:ln>
        </p:spPr>
        <p:txBody>
          <a:bodyPr spcFirstLastPara="1" wrap="square" lIns="68569" tIns="68569" rIns="68569" bIns="68569" anchor="t" anchorCtr="0">
            <a:spAutoFit/>
          </a:bodyPr>
          <a:lstStyle/>
          <a:p>
            <a:pPr>
              <a:buClr>
                <a:srgbClr val="982C23"/>
              </a:buClr>
              <a:buSzPts val="2800"/>
            </a:pPr>
            <a:r>
              <a:rPr lang="en-US" sz="1950" dirty="0">
                <a:solidFill>
                  <a:srgbClr val="56B17E"/>
                </a:solidFill>
                <a:latin typeface="Roboto" pitchFamily="2" charset="0"/>
                <a:ea typeface="Roboto" pitchFamily="2" charset="0"/>
              </a:rPr>
              <a:t>Individualized</a:t>
            </a:r>
            <a:r>
              <a:rPr lang="en-US" sz="1950" dirty="0">
                <a:solidFill>
                  <a:schemeClr val="dk1"/>
                </a:solidFill>
                <a:latin typeface="Roboto" pitchFamily="2" charset="0"/>
                <a:ea typeface="Roboto" pitchFamily="2" charset="0"/>
              </a:rPr>
              <a:t> by customizing practices to a specific student </a:t>
            </a:r>
            <a:endParaRPr sz="1950" dirty="0">
              <a:solidFill>
                <a:schemeClr val="dk1"/>
              </a:solidFill>
              <a:latin typeface="Roboto" pitchFamily="2" charset="0"/>
              <a:ea typeface="Roboto" pitchFamily="2"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3" name="Google Shape;273;ge667b4d184_3_135"/>
          <p:cNvSpPr txBox="1">
            <a:spLocks noGrp="1"/>
          </p:cNvSpPr>
          <p:nvPr>
            <p:ph type="ctrTitle"/>
          </p:nvPr>
        </p:nvSpPr>
        <p:spPr>
          <a:xfrm>
            <a:off x="685800" y="2280243"/>
            <a:ext cx="5486400" cy="1159800"/>
          </a:xfrm>
          <a:noFill/>
          <a:ln>
            <a:noFill/>
          </a:ln>
        </p:spPr>
        <p:txBody>
          <a:bodyPr spcFirstLastPara="1" wrap="square" lIns="68575" tIns="34275" rIns="68575" bIns="34275" anchor="b" anchorCtr="0">
            <a:normAutofit/>
          </a:bodyPr>
          <a:lstStyle/>
          <a:p>
            <a:pPr lvl="0"/>
            <a:r>
              <a:rPr lang="en-US" dirty="0"/>
              <a:t>Ask</a:t>
            </a:r>
          </a:p>
        </p:txBody>
      </p:sp>
      <p:sp>
        <p:nvSpPr>
          <p:cNvPr id="272" name="Google Shape;272;ge667b4d184_3_135"/>
          <p:cNvSpPr txBox="1">
            <a:spLocks noGrp="1"/>
          </p:cNvSpPr>
          <p:nvPr>
            <p:ph type="subTitle" idx="1"/>
          </p:nvPr>
        </p:nvSpPr>
        <p:spPr>
          <a:xfrm>
            <a:off x="685800" y="3658977"/>
            <a:ext cx="5486400" cy="1159800"/>
          </a:xfrm>
          <a:noFill/>
          <a:ln>
            <a:noFill/>
          </a:ln>
        </p:spPr>
        <p:txBody>
          <a:bodyPr spcFirstLastPara="1" wrap="square" lIns="68575" tIns="34275" rIns="68575" bIns="34275" anchor="t" anchorCtr="0">
            <a:normAutofit fontScale="92500" lnSpcReduction="10000"/>
          </a:bodyPr>
          <a:lstStyle/>
          <a:p>
            <a:pPr lvl="0"/>
            <a:r>
              <a:rPr lang="en-US" dirty="0"/>
              <a:t>Every student is engaged in an ongoing conversation about their interests, strengths, and aspirations and is guided to programs and people at the college with similar interests.</a:t>
            </a:r>
          </a:p>
        </p:txBody>
      </p:sp>
      <p:sp>
        <p:nvSpPr>
          <p:cNvPr id="4" name="Picture Placeholder 3">
            <a:extLst>
              <a:ext uri="{FF2B5EF4-FFF2-40B4-BE49-F238E27FC236}">
                <a16:creationId xmlns:a16="http://schemas.microsoft.com/office/drawing/2014/main" id="{24C5F1E0-DFD0-1048-86CF-4D58FD89EAAA}"/>
              </a:ext>
            </a:extLst>
          </p:cNvPr>
          <p:cNvSpPr>
            <a:spLocks noGrp="1"/>
          </p:cNvSpPr>
          <p:nvPr>
            <p:ph type="pic" sz="quarter" idx="10"/>
          </p:nvPr>
        </p:nvSpPr>
        <p:spPr/>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9" name="Google Shape;279;ge667b4d184_3_246"/>
          <p:cNvSpPr txBox="1">
            <a:spLocks noGrp="1"/>
          </p:cNvSpPr>
          <p:nvPr>
            <p:ph type="body" idx="1"/>
          </p:nvPr>
        </p:nvSpPr>
        <p:spPr>
          <a:xfrm>
            <a:off x="644433" y="1343439"/>
            <a:ext cx="7814099" cy="3231836"/>
          </a:xfrm>
          <a:noFill/>
          <a:ln>
            <a:noFill/>
          </a:ln>
        </p:spPr>
        <p:txBody>
          <a:bodyPr spcFirstLastPara="1" wrap="square" lIns="68575" tIns="34275" rIns="68575" bIns="34275" anchor="t" anchorCtr="0">
            <a:normAutofit/>
          </a:bodyPr>
          <a:lstStyle/>
          <a:p>
            <a:pPr lvl="0"/>
            <a:endParaRPr lang="en-US" dirty="0"/>
          </a:p>
          <a:p>
            <a:pPr lvl="0"/>
            <a:r>
              <a:rPr lang="en-US" dirty="0"/>
              <a:t>Intake surveys and career assessments</a:t>
            </a:r>
          </a:p>
          <a:p>
            <a:pPr lvl="0"/>
            <a:r>
              <a:rPr lang="en-US" dirty="0"/>
              <a:t>Additional advising and support for undecided students </a:t>
            </a:r>
          </a:p>
          <a:p>
            <a:pPr lvl="0"/>
            <a:r>
              <a:rPr lang="en-US" dirty="0"/>
              <a:t>Introducing middle and high school students to career options</a:t>
            </a:r>
          </a:p>
        </p:txBody>
      </p:sp>
      <p:sp>
        <p:nvSpPr>
          <p:cNvPr id="278" name="Google Shape;278;ge667b4d184_3_246"/>
          <p:cNvSpPr txBox="1">
            <a:spLocks noGrp="1"/>
          </p:cNvSpPr>
          <p:nvPr>
            <p:ph type="title"/>
          </p:nvPr>
        </p:nvSpPr>
        <p:spPr>
          <a:xfrm>
            <a:off x="654050" y="568325"/>
            <a:ext cx="8332788" cy="857250"/>
          </a:xfrm>
          <a:noFill/>
          <a:ln>
            <a:noFill/>
          </a:ln>
        </p:spPr>
        <p:txBody>
          <a:bodyPr spcFirstLastPara="1" wrap="square" lIns="68575" tIns="34275" rIns="68575" bIns="34275" anchor="t" anchorCtr="0">
            <a:noAutofit/>
          </a:bodyPr>
          <a:lstStyle/>
          <a:p>
            <a:pPr lvl="0"/>
            <a:r>
              <a:rPr lang="en-US" sz="2800" spc="-40" dirty="0"/>
              <a:t>Asking students about their interests and aspirations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Shape 283"/>
        <p:cNvGrpSpPr/>
        <p:nvPr/>
      </p:nvGrpSpPr>
      <p:grpSpPr>
        <a:xfrm>
          <a:off x="0" y="0"/>
          <a:ext cx="0" cy="0"/>
          <a:chOff x="0" y="0"/>
          <a:chExt cx="0" cy="0"/>
        </a:xfrm>
      </p:grpSpPr>
      <p:sp>
        <p:nvSpPr>
          <p:cNvPr id="284" name="Google Shape;284;ge7191a4c1a_0_0"/>
          <p:cNvSpPr txBox="1">
            <a:spLocks noGrp="1"/>
          </p:cNvSpPr>
          <p:nvPr>
            <p:ph type="body" idx="1"/>
          </p:nvPr>
        </p:nvSpPr>
        <p:spPr>
          <a:xfrm>
            <a:off x="644433" y="1643063"/>
            <a:ext cx="7814099" cy="2932212"/>
          </a:xfrm>
          <a:noFill/>
          <a:ln>
            <a:noFill/>
          </a:ln>
        </p:spPr>
        <p:txBody>
          <a:bodyPr spcFirstLastPara="1" wrap="square" lIns="68575" tIns="34275" rIns="68575" bIns="34275" anchor="t" anchorCtr="0">
            <a:normAutofit/>
          </a:bodyPr>
          <a:lstStyle/>
          <a:p>
            <a:pPr lvl="0"/>
            <a:r>
              <a:rPr lang="en-US" dirty="0"/>
              <a:t>How are we currently learning about students’ goals, interests, strengths, and aspirations?</a:t>
            </a:r>
          </a:p>
          <a:p>
            <a:pPr lvl="0"/>
            <a:r>
              <a:rPr lang="en-US" dirty="0"/>
              <a:t>How are we supporting students’ academic and career exploration process? How are we exposing students to different opportunities and career paths?</a:t>
            </a:r>
          </a:p>
          <a:p>
            <a:pPr lvl="0"/>
            <a:r>
              <a:rPr lang="en-US" dirty="0"/>
              <a:t>What students would benefit from this type of engagement but aren’t currently being reached?</a:t>
            </a:r>
          </a:p>
        </p:txBody>
      </p:sp>
      <p:sp>
        <p:nvSpPr>
          <p:cNvPr id="285" name="Google Shape;285;ge7191a4c1a_0_0"/>
          <p:cNvSpPr txBox="1">
            <a:spLocks noGrp="1"/>
          </p:cNvSpPr>
          <p:nvPr>
            <p:ph type="title"/>
          </p:nvPr>
        </p:nvSpPr>
        <p:spPr>
          <a:xfrm>
            <a:off x="654725" y="568225"/>
            <a:ext cx="7814100" cy="857400"/>
          </a:xfrm>
          <a:noFill/>
          <a:ln>
            <a:noFill/>
          </a:ln>
        </p:spPr>
        <p:txBody>
          <a:bodyPr spcFirstLastPara="1" wrap="square" lIns="68575" tIns="34275" rIns="68575" bIns="34275" anchor="t" anchorCtr="0">
            <a:normAutofit/>
          </a:bodyPr>
          <a:lstStyle/>
          <a:p>
            <a:pPr lvl="0"/>
            <a:r>
              <a:rPr lang="en-US" dirty="0"/>
              <a:t>Thought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92"/>
        <p:cNvGrpSpPr/>
        <p:nvPr/>
      </p:nvGrpSpPr>
      <p:grpSpPr>
        <a:xfrm>
          <a:off x="0" y="0"/>
          <a:ext cx="0" cy="0"/>
          <a:chOff x="0" y="0"/>
          <a:chExt cx="0" cy="0"/>
        </a:xfrm>
      </p:grpSpPr>
      <p:sp>
        <p:nvSpPr>
          <p:cNvPr id="94" name="Google Shape;94;p1"/>
          <p:cNvSpPr txBox="1">
            <a:spLocks noGrp="1"/>
          </p:cNvSpPr>
          <p:nvPr>
            <p:ph type="subTitle" idx="1"/>
          </p:nvPr>
        </p:nvSpPr>
        <p:spPr>
          <a:xfrm>
            <a:off x="533400" y="4170273"/>
            <a:ext cx="5821363" cy="784225"/>
          </a:xfrm>
          <a:noFill/>
          <a:ln>
            <a:noFill/>
          </a:ln>
        </p:spPr>
        <p:txBody>
          <a:bodyPr spcFirstLastPara="1" wrap="square" lIns="91425" tIns="91425" rIns="91425" bIns="91425" anchor="t" anchorCtr="0">
            <a:noAutofit/>
          </a:bodyPr>
          <a:lstStyle/>
          <a:p>
            <a:pPr lvl="0"/>
            <a:r>
              <a:rPr lang="en-US" sz="1600" dirty="0"/>
              <a:t>Promoting Equitable Program Momentum by </a:t>
            </a:r>
            <a:br>
              <a:rPr lang="en-US" sz="1600" dirty="0"/>
            </a:br>
            <a:r>
              <a:rPr lang="en-US" sz="1600" dirty="0"/>
              <a:t>Asking, Connecting, Inspiring, and Planning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3" name="Google Shape;273;ge667b4d184_3_135"/>
          <p:cNvSpPr txBox="1">
            <a:spLocks noGrp="1"/>
          </p:cNvSpPr>
          <p:nvPr>
            <p:ph type="ctrTitle"/>
          </p:nvPr>
        </p:nvSpPr>
        <p:spPr>
          <a:xfrm>
            <a:off x="685800" y="2280243"/>
            <a:ext cx="5486400" cy="1159800"/>
          </a:xfrm>
          <a:noFill/>
          <a:ln>
            <a:noFill/>
          </a:ln>
        </p:spPr>
        <p:txBody>
          <a:bodyPr spcFirstLastPara="1" wrap="square" lIns="68575" tIns="34275" rIns="68575" bIns="34275" anchor="b" anchorCtr="0">
            <a:normAutofit/>
          </a:bodyPr>
          <a:lstStyle/>
          <a:p>
            <a:pPr lvl="0"/>
            <a:r>
              <a:rPr lang="en-US" dirty="0"/>
              <a:t>Connect</a:t>
            </a:r>
          </a:p>
        </p:txBody>
      </p:sp>
      <p:sp>
        <p:nvSpPr>
          <p:cNvPr id="272" name="Google Shape;272;ge667b4d184_3_135"/>
          <p:cNvSpPr txBox="1">
            <a:spLocks noGrp="1"/>
          </p:cNvSpPr>
          <p:nvPr>
            <p:ph type="subTitle" idx="1"/>
          </p:nvPr>
        </p:nvSpPr>
        <p:spPr>
          <a:xfrm>
            <a:off x="685800" y="3658977"/>
            <a:ext cx="5486400" cy="1159800"/>
          </a:xfrm>
          <a:noFill/>
          <a:ln>
            <a:noFill/>
          </a:ln>
        </p:spPr>
        <p:txBody>
          <a:bodyPr spcFirstLastPara="1" wrap="square" lIns="68575" tIns="34275" rIns="68575" bIns="34275" anchor="t" anchorCtr="0">
            <a:normAutofit fontScale="92500" lnSpcReduction="10000"/>
          </a:bodyPr>
          <a:lstStyle/>
          <a:p>
            <a:pPr lvl="0"/>
            <a:r>
              <a:rPr lang="en-US" dirty="0"/>
              <a:t>From the start, colleges organize opportunities for all students to meet with faculty, students, alumni, and employers in fields of interest to them.</a:t>
            </a:r>
          </a:p>
        </p:txBody>
      </p:sp>
      <p:sp>
        <p:nvSpPr>
          <p:cNvPr id="4" name="Picture Placeholder 3">
            <a:extLst>
              <a:ext uri="{FF2B5EF4-FFF2-40B4-BE49-F238E27FC236}">
                <a16:creationId xmlns:a16="http://schemas.microsoft.com/office/drawing/2014/main" id="{B1BD90B7-7742-B146-BBBC-A346F61E81BF}"/>
              </a:ext>
            </a:extLst>
          </p:cNvPr>
          <p:cNvSpPr>
            <a:spLocks noGrp="1"/>
          </p:cNvSpPr>
          <p:nvPr>
            <p:ph type="pic" sz="quarter" idx="10"/>
          </p:nvPr>
        </p:nvSpPr>
        <p:spPr/>
      </p:sp>
    </p:spTree>
    <p:extLst>
      <p:ext uri="{BB962C8B-B14F-4D97-AF65-F5344CB8AC3E}">
        <p14:creationId xmlns:p14="http://schemas.microsoft.com/office/powerpoint/2010/main" val="42399088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7" name="Google Shape;297;ge667b4d184_3_465"/>
          <p:cNvSpPr txBox="1">
            <a:spLocks noGrp="1"/>
          </p:cNvSpPr>
          <p:nvPr>
            <p:ph type="body" idx="1"/>
          </p:nvPr>
        </p:nvSpPr>
        <p:spPr>
          <a:xfrm>
            <a:off x="644525" y="1809750"/>
            <a:ext cx="7813675" cy="3232150"/>
          </a:xfrm>
          <a:noFill/>
          <a:ln>
            <a:noFill/>
          </a:ln>
        </p:spPr>
        <p:txBody>
          <a:bodyPr spcFirstLastPara="1" wrap="square" lIns="68575" tIns="34275" rIns="68575" bIns="34275" anchor="t" anchorCtr="0">
            <a:normAutofit/>
          </a:bodyPr>
          <a:lstStyle/>
          <a:p>
            <a:pPr lvl="0"/>
            <a:r>
              <a:rPr lang="en-US" dirty="0"/>
              <a:t>Orientation and advising based on meta-majors</a:t>
            </a:r>
          </a:p>
          <a:p>
            <a:pPr lvl="0"/>
            <a:r>
              <a:rPr lang="en-US" dirty="0"/>
              <a:t>Program and field showcase events</a:t>
            </a:r>
          </a:p>
          <a:p>
            <a:pPr lvl="0"/>
            <a:r>
              <a:rPr lang="en-US" dirty="0"/>
              <a:t>Faculty liaisons to meta-majors/career communities</a:t>
            </a:r>
          </a:p>
        </p:txBody>
      </p:sp>
      <p:sp>
        <p:nvSpPr>
          <p:cNvPr id="296" name="Google Shape;296;ge667b4d184_3_465"/>
          <p:cNvSpPr txBox="1">
            <a:spLocks noGrp="1"/>
          </p:cNvSpPr>
          <p:nvPr>
            <p:ph type="title"/>
          </p:nvPr>
        </p:nvSpPr>
        <p:spPr>
          <a:xfrm>
            <a:off x="654050" y="568325"/>
            <a:ext cx="7815263" cy="857250"/>
          </a:xfrm>
          <a:noFill/>
          <a:ln>
            <a:noFill/>
          </a:ln>
        </p:spPr>
        <p:txBody>
          <a:bodyPr spcFirstLastPara="1" wrap="square" lIns="68575" tIns="34275" rIns="68575" bIns="34275" anchor="t" anchorCtr="0">
            <a:noAutofit/>
          </a:bodyPr>
          <a:lstStyle/>
          <a:p>
            <a:pPr lvl="0"/>
            <a:r>
              <a:rPr lang="en-US" sz="2800" dirty="0"/>
              <a:t>Connecting students to academic and career communities (meta-majors)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Shape 283"/>
        <p:cNvGrpSpPr/>
        <p:nvPr/>
      </p:nvGrpSpPr>
      <p:grpSpPr>
        <a:xfrm>
          <a:off x="0" y="0"/>
          <a:ext cx="0" cy="0"/>
          <a:chOff x="0" y="0"/>
          <a:chExt cx="0" cy="0"/>
        </a:xfrm>
      </p:grpSpPr>
      <p:sp>
        <p:nvSpPr>
          <p:cNvPr id="284" name="Google Shape;284;ge7191a4c1a_0_0"/>
          <p:cNvSpPr txBox="1">
            <a:spLocks noGrp="1"/>
          </p:cNvSpPr>
          <p:nvPr>
            <p:ph type="body" idx="1"/>
          </p:nvPr>
        </p:nvSpPr>
        <p:spPr>
          <a:xfrm>
            <a:off x="644433" y="1343439"/>
            <a:ext cx="7814099" cy="3231836"/>
          </a:xfrm>
          <a:noFill/>
          <a:ln>
            <a:noFill/>
          </a:ln>
        </p:spPr>
        <p:txBody>
          <a:bodyPr spcFirstLastPara="1" wrap="square" lIns="68575" tIns="34275" rIns="68575" bIns="34275" anchor="t" anchorCtr="0">
            <a:normAutofit/>
          </a:bodyPr>
          <a:lstStyle/>
          <a:p>
            <a:pPr lvl="0"/>
            <a:r>
              <a:rPr lang="en-US" dirty="0"/>
              <a:t>How are students connected with students, faculty, and other people in their field of interest (or meta-major)?</a:t>
            </a:r>
          </a:p>
          <a:p>
            <a:pPr lvl="0"/>
            <a:r>
              <a:rPr lang="en-US" dirty="0"/>
              <a:t>How could people within programs and meta-majors help students to develop a sense of belonging?</a:t>
            </a:r>
          </a:p>
          <a:p>
            <a:pPr lvl="0"/>
            <a:r>
              <a:rPr lang="en-US" dirty="0"/>
              <a:t>What students would benefit from this type of engagement but aren’t currently being reached?</a:t>
            </a:r>
          </a:p>
        </p:txBody>
      </p:sp>
      <p:sp>
        <p:nvSpPr>
          <p:cNvPr id="285" name="Google Shape;285;ge7191a4c1a_0_0"/>
          <p:cNvSpPr txBox="1">
            <a:spLocks noGrp="1"/>
          </p:cNvSpPr>
          <p:nvPr>
            <p:ph type="title"/>
          </p:nvPr>
        </p:nvSpPr>
        <p:spPr>
          <a:xfrm>
            <a:off x="654725" y="568225"/>
            <a:ext cx="7814100" cy="857400"/>
          </a:xfrm>
          <a:noFill/>
          <a:ln>
            <a:noFill/>
          </a:ln>
        </p:spPr>
        <p:txBody>
          <a:bodyPr spcFirstLastPara="1" wrap="square" lIns="68575" tIns="34275" rIns="68575" bIns="34275" anchor="t" anchorCtr="0">
            <a:normAutofit/>
          </a:bodyPr>
          <a:lstStyle/>
          <a:p>
            <a:pPr lvl="0"/>
            <a:r>
              <a:rPr lang="en-US" dirty="0"/>
              <a:t>Thought questions</a:t>
            </a:r>
          </a:p>
        </p:txBody>
      </p:sp>
    </p:spTree>
    <p:extLst>
      <p:ext uri="{BB962C8B-B14F-4D97-AF65-F5344CB8AC3E}">
        <p14:creationId xmlns:p14="http://schemas.microsoft.com/office/powerpoint/2010/main" val="11560383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3" name="Google Shape;273;ge667b4d184_3_135"/>
          <p:cNvSpPr txBox="1">
            <a:spLocks noGrp="1"/>
          </p:cNvSpPr>
          <p:nvPr>
            <p:ph type="ctrTitle"/>
          </p:nvPr>
        </p:nvSpPr>
        <p:spPr>
          <a:xfrm>
            <a:off x="685800" y="2280243"/>
            <a:ext cx="5486400" cy="1159800"/>
          </a:xfrm>
          <a:noFill/>
          <a:ln>
            <a:noFill/>
          </a:ln>
        </p:spPr>
        <p:txBody>
          <a:bodyPr spcFirstLastPara="1" wrap="square" lIns="68575" tIns="34275" rIns="68575" bIns="34275" anchor="b" anchorCtr="0">
            <a:normAutofit/>
          </a:bodyPr>
          <a:lstStyle/>
          <a:p>
            <a:pPr lvl="0"/>
            <a:r>
              <a:rPr lang="en-US" dirty="0"/>
              <a:t>Inspire</a:t>
            </a:r>
          </a:p>
        </p:txBody>
      </p:sp>
      <p:sp>
        <p:nvSpPr>
          <p:cNvPr id="272" name="Google Shape;272;ge667b4d184_3_135"/>
          <p:cNvSpPr txBox="1">
            <a:spLocks noGrp="1"/>
          </p:cNvSpPr>
          <p:nvPr>
            <p:ph type="subTitle" idx="1"/>
          </p:nvPr>
        </p:nvSpPr>
        <p:spPr>
          <a:xfrm>
            <a:off x="685800" y="3658977"/>
            <a:ext cx="5617416" cy="1159800"/>
          </a:xfrm>
          <a:noFill/>
          <a:ln>
            <a:noFill/>
          </a:ln>
        </p:spPr>
        <p:txBody>
          <a:bodyPr spcFirstLastPara="1" wrap="square" lIns="68575" tIns="34275" rIns="68575" bIns="34275" anchor="t" anchorCtr="0">
            <a:normAutofit/>
          </a:bodyPr>
          <a:lstStyle/>
          <a:p>
            <a:pPr lvl="0"/>
            <a:r>
              <a:rPr lang="en-US" dirty="0"/>
              <a:t>Every student takes at least one course in term 1 on topics of interest that “light their fire” for learning</a:t>
            </a:r>
          </a:p>
        </p:txBody>
      </p:sp>
      <p:sp>
        <p:nvSpPr>
          <p:cNvPr id="4" name="Picture Placeholder 3">
            <a:extLst>
              <a:ext uri="{FF2B5EF4-FFF2-40B4-BE49-F238E27FC236}">
                <a16:creationId xmlns:a16="http://schemas.microsoft.com/office/drawing/2014/main" id="{0B72CB80-86D2-FF42-9FF4-664BD79D5CD9}"/>
              </a:ext>
            </a:extLst>
          </p:cNvPr>
          <p:cNvSpPr>
            <a:spLocks noGrp="1"/>
          </p:cNvSpPr>
          <p:nvPr>
            <p:ph type="pic" sz="quarter" idx="10"/>
          </p:nvPr>
        </p:nvSpPr>
        <p:spPr/>
      </p:sp>
    </p:spTree>
    <p:extLst>
      <p:ext uri="{BB962C8B-B14F-4D97-AF65-F5344CB8AC3E}">
        <p14:creationId xmlns:p14="http://schemas.microsoft.com/office/powerpoint/2010/main" val="942291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5" name="Google Shape;315;ge667b4d184_3_679"/>
          <p:cNvSpPr txBox="1">
            <a:spLocks noGrp="1"/>
          </p:cNvSpPr>
          <p:nvPr>
            <p:ph type="body" idx="1"/>
          </p:nvPr>
        </p:nvSpPr>
        <p:spPr>
          <a:xfrm>
            <a:off x="644433" y="1343439"/>
            <a:ext cx="7814099" cy="3231836"/>
          </a:xfrm>
          <a:noFill/>
          <a:ln>
            <a:noFill/>
          </a:ln>
        </p:spPr>
        <p:txBody>
          <a:bodyPr spcFirstLastPara="1" wrap="square" lIns="68575" tIns="34275" rIns="68575" bIns="34275" anchor="t" anchorCtr="0">
            <a:noAutofit/>
          </a:bodyPr>
          <a:lstStyle/>
          <a:p>
            <a:pPr lvl="0"/>
            <a:r>
              <a:rPr lang="en-US" dirty="0"/>
              <a:t>Program-relevant courses for all students in the first term </a:t>
            </a:r>
          </a:p>
          <a:p>
            <a:pPr lvl="0"/>
            <a:r>
              <a:rPr lang="en-US" dirty="0"/>
              <a:t>Service learning and project-based learning</a:t>
            </a:r>
          </a:p>
          <a:p>
            <a:pPr lvl="0"/>
            <a:r>
              <a:rPr lang="en-US" dirty="0"/>
              <a:t>Active and co-curricular learning techniques with dual enrollment students</a:t>
            </a:r>
          </a:p>
          <a:p>
            <a:pPr lvl="0"/>
            <a:r>
              <a:rPr lang="en-US" dirty="0"/>
              <a:t>Professional development for faculty</a:t>
            </a:r>
          </a:p>
        </p:txBody>
      </p:sp>
      <p:sp>
        <p:nvSpPr>
          <p:cNvPr id="314" name="Google Shape;314;ge667b4d184_3_679"/>
          <p:cNvSpPr txBox="1">
            <a:spLocks noGrp="1"/>
          </p:cNvSpPr>
          <p:nvPr>
            <p:ph type="title"/>
          </p:nvPr>
        </p:nvSpPr>
        <p:spPr>
          <a:xfrm>
            <a:off x="654725" y="568225"/>
            <a:ext cx="7814100" cy="857400"/>
          </a:xfrm>
          <a:noFill/>
          <a:ln>
            <a:noFill/>
          </a:ln>
        </p:spPr>
        <p:txBody>
          <a:bodyPr spcFirstLastPara="1" wrap="square" lIns="68575" tIns="34275" rIns="68575" bIns="34275" anchor="t" anchorCtr="0">
            <a:normAutofit/>
          </a:bodyPr>
          <a:lstStyle/>
          <a:p>
            <a:pPr lvl="0"/>
            <a:r>
              <a:rPr lang="en-US" sz="2800" dirty="0"/>
              <a:t>Inspiring students to learn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Shape 283"/>
        <p:cNvGrpSpPr/>
        <p:nvPr/>
      </p:nvGrpSpPr>
      <p:grpSpPr>
        <a:xfrm>
          <a:off x="0" y="0"/>
          <a:ext cx="0" cy="0"/>
          <a:chOff x="0" y="0"/>
          <a:chExt cx="0" cy="0"/>
        </a:xfrm>
      </p:grpSpPr>
      <p:sp>
        <p:nvSpPr>
          <p:cNvPr id="284" name="Google Shape;284;ge7191a4c1a_0_0"/>
          <p:cNvSpPr txBox="1">
            <a:spLocks noGrp="1"/>
          </p:cNvSpPr>
          <p:nvPr>
            <p:ph type="body" idx="1"/>
          </p:nvPr>
        </p:nvSpPr>
        <p:spPr>
          <a:xfrm>
            <a:off x="644433" y="1343439"/>
            <a:ext cx="7814099" cy="3231836"/>
          </a:xfrm>
          <a:noFill/>
          <a:ln>
            <a:noFill/>
          </a:ln>
        </p:spPr>
        <p:txBody>
          <a:bodyPr spcFirstLastPara="1" wrap="square" lIns="68575" tIns="34275" rIns="68575" bIns="34275" anchor="t" anchorCtr="0">
            <a:normAutofit/>
          </a:bodyPr>
          <a:lstStyle/>
          <a:p>
            <a:pPr lvl="0"/>
            <a:r>
              <a:rPr lang="en-US" dirty="0"/>
              <a:t>How can we ensure that every student has a light-the-fire learning experience on issues of interest in their first term?</a:t>
            </a:r>
          </a:p>
          <a:p>
            <a:pPr lvl="0"/>
            <a:r>
              <a:rPr lang="en-US" dirty="0"/>
              <a:t>What supports do faculty need to make this happen?</a:t>
            </a:r>
          </a:p>
          <a:p>
            <a:r>
              <a:rPr lang="en-US" dirty="0"/>
              <a:t>What students would benefit from light-the-fire courses but aren’t currently being reached?</a:t>
            </a:r>
          </a:p>
          <a:p>
            <a:pPr lvl="0"/>
            <a:endParaRPr lang="en-US" dirty="0"/>
          </a:p>
        </p:txBody>
      </p:sp>
      <p:sp>
        <p:nvSpPr>
          <p:cNvPr id="285" name="Google Shape;285;ge7191a4c1a_0_0"/>
          <p:cNvSpPr txBox="1">
            <a:spLocks noGrp="1"/>
          </p:cNvSpPr>
          <p:nvPr>
            <p:ph type="title"/>
          </p:nvPr>
        </p:nvSpPr>
        <p:spPr>
          <a:xfrm>
            <a:off x="654725" y="568225"/>
            <a:ext cx="7814100" cy="857400"/>
          </a:xfrm>
          <a:noFill/>
          <a:ln>
            <a:noFill/>
          </a:ln>
        </p:spPr>
        <p:txBody>
          <a:bodyPr spcFirstLastPara="1" wrap="square" lIns="68575" tIns="34275" rIns="68575" bIns="34275" anchor="t" anchorCtr="0">
            <a:normAutofit/>
          </a:bodyPr>
          <a:lstStyle/>
          <a:p>
            <a:pPr lvl="0"/>
            <a:r>
              <a:rPr lang="en-US" dirty="0"/>
              <a:t>Thought questions</a:t>
            </a:r>
          </a:p>
        </p:txBody>
      </p:sp>
    </p:spTree>
    <p:extLst>
      <p:ext uri="{BB962C8B-B14F-4D97-AF65-F5344CB8AC3E}">
        <p14:creationId xmlns:p14="http://schemas.microsoft.com/office/powerpoint/2010/main" val="7960495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3" name="Google Shape;273;ge667b4d184_3_135"/>
          <p:cNvSpPr txBox="1">
            <a:spLocks noGrp="1"/>
          </p:cNvSpPr>
          <p:nvPr>
            <p:ph type="ctrTitle"/>
          </p:nvPr>
        </p:nvSpPr>
        <p:spPr>
          <a:xfrm>
            <a:off x="685800" y="2280243"/>
            <a:ext cx="5486400" cy="1159800"/>
          </a:xfrm>
          <a:noFill/>
          <a:ln>
            <a:noFill/>
          </a:ln>
        </p:spPr>
        <p:txBody>
          <a:bodyPr spcFirstLastPara="1" wrap="square" lIns="68575" tIns="34275" rIns="68575" bIns="34275" anchor="b" anchorCtr="0">
            <a:normAutofit/>
          </a:bodyPr>
          <a:lstStyle/>
          <a:p>
            <a:pPr lvl="0"/>
            <a:r>
              <a:rPr lang="en-US" dirty="0"/>
              <a:t>Plan</a:t>
            </a:r>
          </a:p>
        </p:txBody>
      </p:sp>
      <p:sp>
        <p:nvSpPr>
          <p:cNvPr id="272" name="Google Shape;272;ge667b4d184_3_135"/>
          <p:cNvSpPr txBox="1">
            <a:spLocks noGrp="1"/>
          </p:cNvSpPr>
          <p:nvPr>
            <p:ph type="subTitle" idx="1"/>
          </p:nvPr>
        </p:nvSpPr>
        <p:spPr>
          <a:xfrm>
            <a:off x="685800" y="3658977"/>
            <a:ext cx="5486400" cy="1159800"/>
          </a:xfrm>
          <a:noFill/>
          <a:ln>
            <a:noFill/>
          </a:ln>
        </p:spPr>
        <p:txBody>
          <a:bodyPr spcFirstLastPara="1" wrap="square" lIns="68575" tIns="34275" rIns="68575" bIns="34275" anchor="t" anchorCtr="0">
            <a:normAutofit/>
          </a:bodyPr>
          <a:lstStyle/>
          <a:p>
            <a:pPr lvl="0"/>
            <a:r>
              <a:rPr lang="en-US" dirty="0"/>
              <a:t>Help every student to develop a full-program educational plan that shows them a path to their goals. </a:t>
            </a:r>
          </a:p>
        </p:txBody>
      </p:sp>
      <p:sp>
        <p:nvSpPr>
          <p:cNvPr id="4" name="Picture Placeholder 3">
            <a:extLst>
              <a:ext uri="{FF2B5EF4-FFF2-40B4-BE49-F238E27FC236}">
                <a16:creationId xmlns:a16="http://schemas.microsoft.com/office/drawing/2014/main" id="{902B201E-E287-CA48-8AB4-F982E2FA3E16}"/>
              </a:ext>
            </a:extLst>
          </p:cNvPr>
          <p:cNvSpPr>
            <a:spLocks noGrp="1"/>
          </p:cNvSpPr>
          <p:nvPr>
            <p:ph type="pic" sz="quarter" idx="10"/>
          </p:nvPr>
        </p:nvSpPr>
        <p:spPr/>
      </p:sp>
    </p:spTree>
    <p:extLst>
      <p:ext uri="{BB962C8B-B14F-4D97-AF65-F5344CB8AC3E}">
        <p14:creationId xmlns:p14="http://schemas.microsoft.com/office/powerpoint/2010/main" val="4819524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3" name="Google Shape;333;ge667b4d184_3_893"/>
          <p:cNvSpPr txBox="1">
            <a:spLocks noGrp="1"/>
          </p:cNvSpPr>
          <p:nvPr>
            <p:ph type="body" idx="1"/>
          </p:nvPr>
        </p:nvSpPr>
        <p:spPr>
          <a:xfrm>
            <a:off x="644433" y="1643063"/>
            <a:ext cx="7814099" cy="2932212"/>
          </a:xfrm>
          <a:noFill/>
          <a:ln>
            <a:noFill/>
          </a:ln>
        </p:spPr>
        <p:txBody>
          <a:bodyPr spcFirstLastPara="1" wrap="square" lIns="68575" tIns="34275" rIns="68575" bIns="34275" anchor="t" anchorCtr="0">
            <a:normAutofit/>
          </a:bodyPr>
          <a:lstStyle/>
          <a:p>
            <a:pPr lvl="0"/>
            <a:endParaRPr lang="en-US" dirty="0"/>
          </a:p>
          <a:p>
            <a:pPr lvl="0"/>
            <a:endParaRPr lang="en-US" dirty="0"/>
          </a:p>
        </p:txBody>
      </p:sp>
      <p:sp>
        <p:nvSpPr>
          <p:cNvPr id="332" name="Google Shape;332;ge667b4d184_3_893"/>
          <p:cNvSpPr txBox="1">
            <a:spLocks noGrp="1"/>
          </p:cNvSpPr>
          <p:nvPr>
            <p:ph type="title"/>
          </p:nvPr>
        </p:nvSpPr>
        <p:spPr>
          <a:xfrm>
            <a:off x="654725" y="568225"/>
            <a:ext cx="7814100" cy="857400"/>
          </a:xfrm>
          <a:noFill/>
          <a:ln>
            <a:noFill/>
          </a:ln>
        </p:spPr>
        <p:txBody>
          <a:bodyPr spcFirstLastPara="1" wrap="square" lIns="68575" tIns="34275" rIns="68575" bIns="34275" anchor="t" anchorCtr="0">
            <a:noAutofit/>
          </a:bodyPr>
          <a:lstStyle/>
          <a:p>
            <a:pPr lvl="0"/>
            <a:r>
              <a:rPr lang="en-US" dirty="0"/>
              <a:t>Planning a path to help students achieve their goals</a:t>
            </a:r>
          </a:p>
        </p:txBody>
      </p:sp>
      <p:sp>
        <p:nvSpPr>
          <p:cNvPr id="15" name="Google Shape;284;ge7191a4c1a_0_0">
            <a:extLst>
              <a:ext uri="{FF2B5EF4-FFF2-40B4-BE49-F238E27FC236}">
                <a16:creationId xmlns:a16="http://schemas.microsoft.com/office/drawing/2014/main" id="{BBCF611F-810D-2F49-877E-99B164CC3AE8}"/>
              </a:ext>
            </a:extLst>
          </p:cNvPr>
          <p:cNvSpPr txBox="1">
            <a:spLocks/>
          </p:cNvSpPr>
          <p:nvPr/>
        </p:nvSpPr>
        <p:spPr>
          <a:xfrm>
            <a:off x="796925" y="1495425"/>
            <a:ext cx="7813675" cy="3232150"/>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347472" marR="0" lvl="0" indent="-347472" algn="l" rtl="0">
              <a:lnSpc>
                <a:spcPct val="100000"/>
              </a:lnSpc>
              <a:spcBef>
                <a:spcPts val="600"/>
              </a:spcBef>
              <a:spcAft>
                <a:spcPts val="0"/>
              </a:spcAft>
              <a:buClr>
                <a:schemeClr val="accent2"/>
              </a:buClr>
              <a:buSzPct val="75000"/>
              <a:buFont typeface="System Font Regular"/>
              <a:buChar char="▲"/>
              <a:defRPr sz="1800" b="0" i="0" u="none" strike="noStrike" cap="none">
                <a:solidFill>
                  <a:srgbClr val="000000"/>
                </a:solidFill>
                <a:latin typeface="Roboto" pitchFamily="2" charset="0"/>
                <a:ea typeface="Roboto" pitchFamily="2" charset="0"/>
                <a:cs typeface="Arial"/>
                <a:sym typeface="Arial"/>
              </a:defRPr>
            </a:lvl1pPr>
            <a:lvl2pPr marL="628650" marR="0" lvl="1" indent="-338138" algn="l" rtl="0">
              <a:lnSpc>
                <a:spcPct val="100000"/>
              </a:lnSpc>
              <a:spcBef>
                <a:spcPts val="600"/>
              </a:spcBef>
              <a:spcAft>
                <a:spcPts val="0"/>
              </a:spcAft>
              <a:buClr>
                <a:schemeClr val="accent2"/>
              </a:buClr>
              <a:buSzPts val="1800"/>
              <a:buFont typeface="Arial" panose="020B0604020202020204" pitchFamily="34" charset="0"/>
              <a:buChar char="•"/>
              <a:tabLst/>
              <a:defRPr sz="1600" b="0" i="0" u="none" strike="noStrike" cap="none">
                <a:solidFill>
                  <a:srgbClr val="000000"/>
                </a:solidFill>
                <a:latin typeface="Roboto" pitchFamily="2" charset="0"/>
                <a:ea typeface="Roboto" pitchFamily="2" charset="0"/>
                <a:cs typeface="Arial"/>
                <a:sym typeface="Arial"/>
              </a:defRPr>
            </a:lvl2pPr>
            <a:lvl3pPr marL="628650" marR="0" lvl="2" indent="338138" algn="l" rtl="0">
              <a:lnSpc>
                <a:spcPct val="100000"/>
              </a:lnSpc>
              <a:spcBef>
                <a:spcPts val="600"/>
              </a:spcBef>
              <a:spcAft>
                <a:spcPts val="0"/>
              </a:spcAft>
              <a:buClr>
                <a:schemeClr val="accent2"/>
              </a:buClr>
              <a:buSzPct val="75000"/>
              <a:buFont typeface="Courier New" panose="02070309020205020404" pitchFamily="49" charset="0"/>
              <a:buChar char="o"/>
              <a:tabLst/>
              <a:defRPr sz="1400" b="0" i="0" u="none" strike="noStrike" cap="none">
                <a:solidFill>
                  <a:srgbClr val="000000"/>
                </a:solidFill>
                <a:latin typeface="Roboto" pitchFamily="2" charset="0"/>
                <a:ea typeface="Roboto" pitchFamily="2" charset="0"/>
                <a:cs typeface="Arial"/>
                <a:sym typeface="Arial"/>
              </a:defRPr>
            </a:lvl3pPr>
            <a:lvl4pPr marL="1828800" marR="0" lvl="3" indent="-342900" algn="l" rtl="0">
              <a:lnSpc>
                <a:spcPct val="100000"/>
              </a:lnSpc>
              <a:spcBef>
                <a:spcPts val="0"/>
              </a:spcBef>
              <a:spcAft>
                <a:spcPts val="0"/>
              </a:spcAft>
              <a:buClr>
                <a:srgbClr val="000000"/>
              </a:buClr>
              <a:buSzPts val="1800"/>
              <a:buFont typeface="Arial"/>
              <a:buChar char="●"/>
              <a:defRPr sz="1400" b="0" i="0" u="none" strike="noStrike" cap="none">
                <a:solidFill>
                  <a:srgbClr val="000000"/>
                </a:solidFill>
                <a:latin typeface="Arial"/>
                <a:ea typeface="Arial"/>
                <a:cs typeface="Arial"/>
                <a:sym typeface="Arial"/>
              </a:defRPr>
            </a:lvl4pPr>
            <a:lvl5pPr marL="2286000" marR="0" lvl="4" indent="-342900" algn="l" rtl="0">
              <a:lnSpc>
                <a:spcPct val="100000"/>
              </a:lnSpc>
              <a:spcBef>
                <a:spcPts val="0"/>
              </a:spcBef>
              <a:spcAft>
                <a:spcPts val="0"/>
              </a:spcAft>
              <a:buClr>
                <a:srgbClr val="000000"/>
              </a:buClr>
              <a:buSzPts val="18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100000"/>
              </a:lnSpc>
              <a:spcBef>
                <a:spcPts val="0"/>
              </a:spcBef>
              <a:spcAft>
                <a:spcPts val="0"/>
              </a:spcAft>
              <a:buClr>
                <a:srgbClr val="000000"/>
              </a:buClr>
              <a:buSzPts val="1800"/>
              <a:buFont typeface="Arial"/>
              <a:buChar char="■"/>
              <a:defRPr sz="1400" b="0" i="0" u="none" strike="noStrike" cap="none">
                <a:solidFill>
                  <a:srgbClr val="000000"/>
                </a:solidFill>
                <a:latin typeface="Arial"/>
                <a:ea typeface="Arial"/>
                <a:cs typeface="Arial"/>
                <a:sym typeface="Arial"/>
              </a:defRPr>
            </a:lvl6pPr>
            <a:lvl7pPr marL="3200400" marR="0" lvl="6" indent="-342900" algn="l" rtl="0">
              <a:lnSpc>
                <a:spcPct val="100000"/>
              </a:lnSpc>
              <a:spcBef>
                <a:spcPts val="0"/>
              </a:spcBef>
              <a:spcAft>
                <a:spcPts val="0"/>
              </a:spcAft>
              <a:buClr>
                <a:srgbClr val="000000"/>
              </a:buClr>
              <a:buSzPts val="1800"/>
              <a:buFont typeface="Arial"/>
              <a:buChar char="●"/>
              <a:defRPr sz="1400" b="0" i="0" u="none" strike="noStrike" cap="none">
                <a:solidFill>
                  <a:srgbClr val="000000"/>
                </a:solidFill>
                <a:latin typeface="Arial"/>
                <a:ea typeface="Arial"/>
                <a:cs typeface="Arial"/>
                <a:sym typeface="Arial"/>
              </a:defRPr>
            </a:lvl7pPr>
            <a:lvl8pPr marL="3657600" marR="0" lvl="7" indent="-342900" algn="l" rtl="0">
              <a:lnSpc>
                <a:spcPct val="100000"/>
              </a:lnSpc>
              <a:spcBef>
                <a:spcPts val="0"/>
              </a:spcBef>
              <a:spcAft>
                <a:spcPts val="0"/>
              </a:spcAft>
              <a:buClr>
                <a:srgbClr val="000000"/>
              </a:buClr>
              <a:buSzPts val="1800"/>
              <a:buFont typeface="Arial"/>
              <a:buChar char="○"/>
              <a:defRPr sz="1400" b="0" i="0" u="none" strike="noStrike" cap="none">
                <a:solidFill>
                  <a:srgbClr val="000000"/>
                </a:solidFill>
                <a:latin typeface="Arial"/>
                <a:ea typeface="Arial"/>
                <a:cs typeface="Arial"/>
                <a:sym typeface="Arial"/>
              </a:defRPr>
            </a:lvl8pPr>
            <a:lvl9pPr marL="4114800" marR="0" lvl="8" indent="-342900" algn="l" rtl="0">
              <a:lnSpc>
                <a:spcPct val="100000"/>
              </a:lnSpc>
              <a:spcBef>
                <a:spcPts val="0"/>
              </a:spcBef>
              <a:spcAft>
                <a:spcPts val="0"/>
              </a:spcAft>
              <a:buClr>
                <a:srgbClr val="000000"/>
              </a:buClr>
              <a:buSzPts val="1800"/>
              <a:buFont typeface="Arial"/>
              <a:buChar char="■"/>
              <a:defRPr sz="1400" b="0" i="0" u="none" strike="noStrike" cap="none">
                <a:solidFill>
                  <a:srgbClr val="000000"/>
                </a:solidFill>
                <a:latin typeface="Arial"/>
                <a:ea typeface="Arial"/>
                <a:cs typeface="Arial"/>
                <a:sym typeface="Arial"/>
              </a:defRPr>
            </a:lvl9pPr>
          </a:lstStyle>
          <a:p>
            <a:pPr>
              <a:buSzPct val="125000"/>
              <a:buFont typeface="Arial" panose="020B0604020202020204" pitchFamily="34" charset="0"/>
              <a:buChar char="•"/>
            </a:pPr>
            <a:r>
              <a:rPr lang="en-US" dirty="0"/>
              <a:t>To ensure every student has a path, plans should be:</a:t>
            </a:r>
          </a:p>
          <a:p>
            <a:pPr lvl="1">
              <a:buSzPct val="80000"/>
              <a:buFont typeface="Courier New" panose="02070309020205020404" pitchFamily="49" charset="0"/>
              <a:buChar char="o"/>
            </a:pPr>
            <a:r>
              <a:rPr lang="en-US" dirty="0"/>
              <a:t>required as part of advising and first-year experience courses</a:t>
            </a:r>
          </a:p>
          <a:p>
            <a:pPr lvl="1">
              <a:buSzPct val="80000"/>
              <a:buFont typeface="Courier New" panose="02070309020205020404" pitchFamily="49" charset="0"/>
              <a:buChar char="o"/>
            </a:pPr>
            <a:r>
              <a:rPr lang="en-US" dirty="0"/>
              <a:t>built to cover the entire program through completion or transfer</a:t>
            </a:r>
          </a:p>
          <a:p>
            <a:pPr lvl="1">
              <a:buSzPct val="80000"/>
              <a:buFont typeface="Courier New" panose="02070309020205020404" pitchFamily="49" charset="0"/>
              <a:buChar char="o"/>
            </a:pPr>
            <a:r>
              <a:rPr lang="en-US" dirty="0"/>
              <a:t>based on a standard program map, but customized for each student</a:t>
            </a:r>
          </a:p>
          <a:p>
            <a:pPr lvl="1">
              <a:buSzPct val="80000"/>
              <a:buFont typeface="Courier New" panose="02070309020205020404" pitchFamily="49" charset="0"/>
              <a:buChar char="o"/>
            </a:pPr>
            <a:r>
              <a:rPr lang="en-US" dirty="0"/>
              <a:t>easily accessible</a:t>
            </a:r>
          </a:p>
          <a:p>
            <a:pPr lvl="1">
              <a:buSzPct val="80000"/>
              <a:buFont typeface="Courier New" panose="02070309020205020404" pitchFamily="49" charset="0"/>
              <a:buChar char="o"/>
            </a:pPr>
            <a:r>
              <a:rPr lang="en-US" dirty="0"/>
              <a:t>regularly monitored and updated</a:t>
            </a:r>
          </a:p>
          <a:p>
            <a:pPr lvl="1">
              <a:buSzPct val="80000"/>
              <a:buFont typeface="Courier New" panose="02070309020205020404" pitchFamily="49" charset="0"/>
              <a:buChar char="o"/>
            </a:pPr>
            <a:r>
              <a:rPr lang="en-US" dirty="0"/>
              <a:t>tied to scheduling and registration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Shape 283"/>
        <p:cNvGrpSpPr/>
        <p:nvPr/>
      </p:nvGrpSpPr>
      <p:grpSpPr>
        <a:xfrm>
          <a:off x="0" y="0"/>
          <a:ext cx="0" cy="0"/>
          <a:chOff x="0" y="0"/>
          <a:chExt cx="0" cy="0"/>
        </a:xfrm>
      </p:grpSpPr>
      <p:sp>
        <p:nvSpPr>
          <p:cNvPr id="284" name="Google Shape;284;ge7191a4c1a_0_0"/>
          <p:cNvSpPr txBox="1">
            <a:spLocks noGrp="1"/>
          </p:cNvSpPr>
          <p:nvPr>
            <p:ph type="body" idx="1"/>
          </p:nvPr>
        </p:nvSpPr>
        <p:spPr>
          <a:xfrm>
            <a:off x="644433" y="1343439"/>
            <a:ext cx="7814099" cy="3231836"/>
          </a:xfrm>
          <a:noFill/>
          <a:ln>
            <a:noFill/>
          </a:ln>
        </p:spPr>
        <p:txBody>
          <a:bodyPr spcFirstLastPara="1" wrap="square" lIns="68575" tIns="34275" rIns="68575" bIns="34275" anchor="t" anchorCtr="0">
            <a:normAutofit/>
          </a:bodyPr>
          <a:lstStyle/>
          <a:p>
            <a:pPr lvl="0"/>
            <a:r>
              <a:rPr lang="en-US" dirty="0"/>
              <a:t>How could we help every student develop a full-program educational plan by the end of their first term?</a:t>
            </a:r>
          </a:p>
          <a:p>
            <a:pPr lvl="0"/>
            <a:r>
              <a:rPr lang="en-US" dirty="0"/>
              <a:t>How could advising appointments and first-year experience courses be restructured to include educational planning?</a:t>
            </a:r>
          </a:p>
          <a:p>
            <a:pPr lvl="0"/>
            <a:r>
              <a:rPr lang="en-US" dirty="0"/>
              <a:t>What processes do we need to develop to ensure advisors are working with students to modify their plans as needed?</a:t>
            </a:r>
          </a:p>
        </p:txBody>
      </p:sp>
      <p:sp>
        <p:nvSpPr>
          <p:cNvPr id="285" name="Google Shape;285;ge7191a4c1a_0_0"/>
          <p:cNvSpPr txBox="1">
            <a:spLocks noGrp="1"/>
          </p:cNvSpPr>
          <p:nvPr>
            <p:ph type="title"/>
          </p:nvPr>
        </p:nvSpPr>
        <p:spPr>
          <a:xfrm>
            <a:off x="654725" y="568225"/>
            <a:ext cx="7814100" cy="857400"/>
          </a:xfrm>
          <a:noFill/>
          <a:ln>
            <a:noFill/>
          </a:ln>
        </p:spPr>
        <p:txBody>
          <a:bodyPr spcFirstLastPara="1" wrap="square" lIns="68575" tIns="34275" rIns="68575" bIns="34275" anchor="t" anchorCtr="0">
            <a:normAutofit/>
          </a:bodyPr>
          <a:lstStyle/>
          <a:p>
            <a:pPr lvl="0"/>
            <a:r>
              <a:rPr lang="en-US" sz="2800" dirty="0"/>
              <a:t>Thought questions</a:t>
            </a:r>
          </a:p>
        </p:txBody>
      </p:sp>
    </p:spTree>
    <p:extLst>
      <p:ext uri="{BB962C8B-B14F-4D97-AF65-F5344CB8AC3E}">
        <p14:creationId xmlns:p14="http://schemas.microsoft.com/office/powerpoint/2010/main" val="8460109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gb6873d04f4_0_4"/>
          <p:cNvSpPr txBox="1">
            <a:spLocks noGrp="1"/>
          </p:cNvSpPr>
          <p:nvPr>
            <p:ph type="ctrTitle"/>
          </p:nvPr>
        </p:nvSpPr>
        <p:spPr>
          <a:xfrm>
            <a:off x="685800" y="2726342"/>
            <a:ext cx="7772400" cy="1159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Discuss</a:t>
            </a:r>
            <a:endParaRPr dirty="0"/>
          </a:p>
        </p:txBody>
      </p:sp>
      <p:sp>
        <p:nvSpPr>
          <p:cNvPr id="224" name="Google Shape;224;gb6873d04f4_0_4"/>
          <p:cNvSpPr txBox="1">
            <a:spLocks noGrp="1"/>
          </p:cNvSpPr>
          <p:nvPr>
            <p:ph type="subTitle" idx="1"/>
          </p:nvPr>
        </p:nvSpPr>
        <p:spPr>
          <a:xfrm>
            <a:off x="685800" y="3830653"/>
            <a:ext cx="7772400" cy="784800"/>
          </a:xfrm>
          <a:prstGeom prst="rect">
            <a:avLst/>
          </a:prstGeom>
          <a:noFill/>
          <a:ln>
            <a:noFill/>
          </a:ln>
        </p:spPr>
        <p:txBody>
          <a:bodyPr spcFirstLastPara="1" wrap="square" lIns="91425" tIns="91425" rIns="91425" bIns="91425" anchor="t" anchorCtr="0">
            <a:noAutofit/>
          </a:bodyPr>
          <a:lstStyle/>
          <a:p>
            <a:pPr lvl="0"/>
            <a:r>
              <a:rPr lang="en-US" dirty="0"/>
              <a:t>What support for choosing your major do you wish you had in college?</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0" name="Google Shape;100;gda0b1f4bd8_0_3"/>
          <p:cNvSpPr txBox="1">
            <a:spLocks noGrp="1"/>
          </p:cNvSpPr>
          <p:nvPr>
            <p:ph type="body" idx="1"/>
          </p:nvPr>
        </p:nvSpPr>
        <p:spPr>
          <a:xfrm>
            <a:off x="644525" y="1105694"/>
            <a:ext cx="7813675" cy="2932112"/>
          </a:xfrm>
          <a:noFill/>
          <a:ln>
            <a:noFill/>
          </a:ln>
        </p:spPr>
        <p:txBody>
          <a:bodyPr spcFirstLastPara="1" wrap="square" lIns="91425" tIns="91425" rIns="91425" bIns="91425" anchor="t" anchorCtr="0">
            <a:noAutofit/>
          </a:bodyPr>
          <a:lstStyle/>
          <a:p>
            <a:r>
              <a:rPr lang="en-US" dirty="0"/>
              <a:t>Students come to community colleges with goals in mind. But most students never complete a degree or certificate, and in fact, about half of students leave by the start of their second year. Using national and college data, this workshop makes the case for reimagining students’ first year to ensure they know where their programs lead and what opportunities exist for future education and employment.</a:t>
            </a:r>
          </a:p>
          <a:p>
            <a:pPr lvl="0"/>
            <a:r>
              <a:rPr lang="en-US" dirty="0"/>
              <a:t>This workshop presents a framework to facilitate equitable program onboarding (ACIP) by </a:t>
            </a:r>
          </a:p>
          <a:p>
            <a:pPr lvl="1"/>
            <a:r>
              <a:rPr lang="en-US" dirty="0"/>
              <a:t>Asking students about their interests and aspirations, </a:t>
            </a:r>
          </a:p>
          <a:p>
            <a:pPr lvl="1"/>
            <a:r>
              <a:rPr lang="en-US" dirty="0"/>
              <a:t>Connecting students with faculty and peers who share their interests, </a:t>
            </a:r>
          </a:p>
          <a:p>
            <a:pPr lvl="1"/>
            <a:r>
              <a:rPr lang="en-US" dirty="0"/>
              <a:t>Inspiring students to learn, </a:t>
            </a:r>
          </a:p>
          <a:p>
            <a:pPr lvl="1"/>
            <a:r>
              <a:rPr lang="en-US" dirty="0"/>
              <a:t>and helping students develop an individualized education Plan. </a:t>
            </a:r>
          </a:p>
        </p:txBody>
      </p:sp>
      <p:sp>
        <p:nvSpPr>
          <p:cNvPr id="99" name="Google Shape;99;gda0b1f4bd8_0_3"/>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About this workshop</a:t>
            </a:r>
          </a:p>
        </p:txBody>
      </p:sp>
    </p:spTree>
    <p:extLst>
      <p:ext uri="{BB962C8B-B14F-4D97-AF65-F5344CB8AC3E}">
        <p14:creationId xmlns:p14="http://schemas.microsoft.com/office/powerpoint/2010/main" val="4634875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3" name="Google Shape;243;gda0b1f4bd8_0_169"/>
          <p:cNvSpPr txBox="1">
            <a:spLocks noGrp="1"/>
          </p:cNvSpPr>
          <p:nvPr>
            <p:ph type="body" idx="12"/>
          </p:nvPr>
        </p:nvSpPr>
        <p:spPr>
          <a:xfrm>
            <a:off x="644525" y="2267025"/>
            <a:ext cx="3821113" cy="3448050"/>
          </a:xfrm>
          <a:noFill/>
          <a:ln>
            <a:noFill/>
          </a:ln>
        </p:spPr>
        <p:txBody>
          <a:bodyPr spcFirstLastPara="1" wrap="square" lIns="91425" tIns="91425" rIns="91425" bIns="91425" anchor="t" anchorCtr="0">
            <a:noAutofit/>
          </a:bodyPr>
          <a:lstStyle/>
          <a:p>
            <a:pPr lvl="0">
              <a:spcBef>
                <a:spcPts val="0"/>
              </a:spcBef>
            </a:pPr>
            <a:r>
              <a:rPr lang="en-US" sz="1600" dirty="0"/>
              <a:t>Undecided students</a:t>
            </a:r>
          </a:p>
          <a:p>
            <a:pPr lvl="0">
              <a:spcBef>
                <a:spcPts val="0"/>
              </a:spcBef>
            </a:pPr>
            <a:r>
              <a:rPr lang="en-US" sz="1600" dirty="0"/>
              <a:t>Adult students</a:t>
            </a:r>
          </a:p>
          <a:p>
            <a:pPr lvl="0">
              <a:spcBef>
                <a:spcPts val="0"/>
              </a:spcBef>
            </a:pPr>
            <a:r>
              <a:rPr lang="en-US" sz="1600" dirty="0"/>
              <a:t>Recent high school graduates</a:t>
            </a:r>
          </a:p>
          <a:p>
            <a:pPr lvl="0">
              <a:spcBef>
                <a:spcPts val="0"/>
              </a:spcBef>
            </a:pPr>
            <a:r>
              <a:rPr lang="en-US" sz="1600" dirty="0"/>
              <a:t>Dual enrollment students </a:t>
            </a:r>
          </a:p>
          <a:p>
            <a:pPr lvl="0">
              <a:spcBef>
                <a:spcPts val="0"/>
              </a:spcBef>
            </a:pPr>
            <a:r>
              <a:rPr lang="en-US" sz="1600" dirty="0"/>
              <a:t>Students enrolled in basic skills programs </a:t>
            </a:r>
          </a:p>
          <a:p>
            <a:pPr lvl="0"/>
            <a:endParaRPr lang="en-US" dirty="0"/>
          </a:p>
        </p:txBody>
      </p:sp>
      <p:sp>
        <p:nvSpPr>
          <p:cNvPr id="244" name="Google Shape;244;gda0b1f4bd8_0_169"/>
          <p:cNvSpPr txBox="1">
            <a:spLocks noGrp="1"/>
          </p:cNvSpPr>
          <p:nvPr>
            <p:ph type="body" idx="13"/>
          </p:nvPr>
        </p:nvSpPr>
        <p:spPr>
          <a:xfrm>
            <a:off x="4667250" y="2267025"/>
            <a:ext cx="3821113" cy="3448050"/>
          </a:xfrm>
          <a:noFill/>
          <a:ln>
            <a:noFill/>
          </a:ln>
        </p:spPr>
        <p:txBody>
          <a:bodyPr spcFirstLastPara="1" wrap="square" lIns="91425" tIns="91425" rIns="91425" bIns="91425" anchor="t" anchorCtr="0">
            <a:noAutofit/>
          </a:bodyPr>
          <a:lstStyle/>
          <a:p>
            <a:pPr lvl="0">
              <a:spcBef>
                <a:spcPts val="0"/>
              </a:spcBef>
            </a:pPr>
            <a:r>
              <a:rPr lang="en-US" sz="1600" dirty="0"/>
              <a:t>Students from racial/ethnic groups historically excluded from higher education</a:t>
            </a:r>
          </a:p>
          <a:p>
            <a:pPr lvl="0">
              <a:spcBef>
                <a:spcPts val="0"/>
              </a:spcBef>
            </a:pPr>
            <a:r>
              <a:rPr lang="en-US" sz="1600" dirty="0"/>
              <a:t>English learners</a:t>
            </a:r>
          </a:p>
          <a:p>
            <a:pPr lvl="0">
              <a:spcBef>
                <a:spcPts val="0"/>
              </a:spcBef>
            </a:pPr>
            <a:r>
              <a:rPr lang="en-US" sz="1600" dirty="0"/>
              <a:t>Military students</a:t>
            </a:r>
          </a:p>
          <a:p>
            <a:pPr lvl="0">
              <a:spcBef>
                <a:spcPts val="0"/>
              </a:spcBef>
            </a:pPr>
            <a:r>
              <a:rPr lang="en-US" sz="1600" dirty="0"/>
              <a:t>International students</a:t>
            </a:r>
          </a:p>
          <a:p>
            <a:pPr lvl="0">
              <a:spcBef>
                <a:spcPts val="0"/>
              </a:spcBef>
            </a:pPr>
            <a:r>
              <a:rPr lang="en-US" sz="1600" dirty="0"/>
              <a:t>Students with disabilities </a:t>
            </a:r>
          </a:p>
          <a:p>
            <a:pPr lvl="0">
              <a:spcBef>
                <a:spcPts val="0"/>
              </a:spcBef>
            </a:pPr>
            <a:r>
              <a:rPr lang="en-US" sz="1600" dirty="0"/>
              <a:t>Additional target populations at our college</a:t>
            </a:r>
          </a:p>
        </p:txBody>
      </p:sp>
      <p:sp>
        <p:nvSpPr>
          <p:cNvPr id="242" name="Google Shape;242;gda0b1f4bd8_0_169"/>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sz="2800" dirty="0"/>
              <a:t>Placing equity at the center of onboarding</a:t>
            </a:r>
          </a:p>
        </p:txBody>
      </p:sp>
      <p:sp>
        <p:nvSpPr>
          <p:cNvPr id="245" name="Google Shape;245;gda0b1f4bd8_0_169"/>
          <p:cNvSpPr txBox="1"/>
          <p:nvPr/>
        </p:nvSpPr>
        <p:spPr>
          <a:xfrm>
            <a:off x="654725" y="1152450"/>
            <a:ext cx="7894200" cy="917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18"/>
              <a:buFont typeface="Arial"/>
              <a:buNone/>
            </a:pPr>
            <a:r>
              <a:rPr lang="en-US" sz="1800" b="0" i="0" u="none" strike="noStrike" cap="none" dirty="0">
                <a:solidFill>
                  <a:schemeClr val="dk1"/>
                </a:solidFill>
                <a:latin typeface="Roboto"/>
                <a:ea typeface="Roboto"/>
                <a:cs typeface="Roboto"/>
                <a:sym typeface="Roboto"/>
              </a:rPr>
              <a:t>In order to achieve </a:t>
            </a:r>
            <a:r>
              <a:rPr lang="en-US" sz="1800" b="1" i="0" u="none" strike="noStrike" cap="none" dirty="0">
                <a:solidFill>
                  <a:schemeClr val="dk1"/>
                </a:solidFill>
                <a:latin typeface="Roboto"/>
                <a:ea typeface="Roboto"/>
                <a:cs typeface="Roboto"/>
                <a:sym typeface="Roboto"/>
              </a:rPr>
              <a:t>equity in outcomes </a:t>
            </a:r>
            <a:r>
              <a:rPr lang="en-US" sz="1800" b="0" i="0" u="none" strike="noStrike" cap="none" dirty="0">
                <a:solidFill>
                  <a:schemeClr val="dk1"/>
                </a:solidFill>
                <a:latin typeface="Roboto"/>
                <a:ea typeface="Roboto"/>
                <a:cs typeface="Roboto"/>
                <a:sym typeface="Roboto"/>
              </a:rPr>
              <a:t>for marginalized and underserved students, it is critical to </a:t>
            </a:r>
            <a:r>
              <a:rPr lang="en-US" sz="1800" b="1" i="0" u="none" strike="noStrike" cap="none" dirty="0">
                <a:solidFill>
                  <a:schemeClr val="dk1"/>
                </a:solidFill>
                <a:latin typeface="Roboto"/>
                <a:ea typeface="Roboto"/>
                <a:cs typeface="Roboto"/>
                <a:sym typeface="Roboto"/>
              </a:rPr>
              <a:t>tailor onboarding support </a:t>
            </a:r>
            <a:r>
              <a:rPr lang="en-US" sz="1800" b="0" i="0" u="none" strike="noStrike" cap="none" dirty="0">
                <a:solidFill>
                  <a:schemeClr val="dk1"/>
                </a:solidFill>
                <a:latin typeface="Roboto"/>
                <a:ea typeface="Roboto"/>
                <a:cs typeface="Roboto"/>
                <a:sym typeface="Roboto"/>
              </a:rPr>
              <a:t>to meet the needs of different student groups, for example:</a:t>
            </a:r>
            <a:endParaRPr sz="1800" b="0" i="0" u="none" strike="noStrike" cap="none" dirty="0">
              <a:solidFill>
                <a:schemeClr val="dk1"/>
              </a:solidFill>
              <a:latin typeface="Roboto"/>
              <a:ea typeface="Roboto"/>
              <a:cs typeface="Roboto"/>
              <a:sym typeface="Roboto"/>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b6873d04f4_1_312"/>
          <p:cNvSpPr txBox="1">
            <a:spLocks noGrp="1"/>
          </p:cNvSpPr>
          <p:nvPr>
            <p:ph type="body" idx="1"/>
          </p:nvPr>
        </p:nvSpPr>
        <p:spPr>
          <a:xfrm>
            <a:off x="644525" y="1425575"/>
            <a:ext cx="7813675" cy="2932112"/>
          </a:xfrm>
          <a:noFill/>
          <a:ln>
            <a:noFill/>
          </a:ln>
        </p:spPr>
        <p:txBody>
          <a:bodyPr spcFirstLastPara="1" wrap="square" lIns="91425" tIns="91425" rIns="91425" bIns="91425" anchor="t" anchorCtr="0">
            <a:noAutofit/>
          </a:bodyPr>
          <a:lstStyle/>
          <a:p>
            <a:pPr lvl="0"/>
            <a:r>
              <a:rPr lang="en-US" dirty="0"/>
              <a:t>Assistance exploring academic and career interests </a:t>
            </a:r>
          </a:p>
          <a:p>
            <a:pPr lvl="0"/>
            <a:r>
              <a:rPr lang="en-US" dirty="0"/>
              <a:t>Information on program options in fields of interest and their connection to career and baccalaureate transfer opportunities</a:t>
            </a:r>
          </a:p>
          <a:p>
            <a:pPr lvl="0"/>
            <a:r>
              <a:rPr lang="en-US" dirty="0"/>
              <a:t>Opportunities to interact with other new and current students, faculty, and others who share similar academic and career interests </a:t>
            </a:r>
          </a:p>
          <a:p>
            <a:pPr lvl="0"/>
            <a:r>
              <a:rPr lang="en-US" dirty="0"/>
              <a:t>The chance to take a course on topics of interest in term 1</a:t>
            </a:r>
          </a:p>
          <a:p>
            <a:pPr lvl="0"/>
            <a:r>
              <a:rPr lang="en-US" dirty="0"/>
              <a:t>Assistance developing a full-program academic and financial plan</a:t>
            </a:r>
          </a:p>
          <a:p>
            <a:pPr lvl="0"/>
            <a:r>
              <a:rPr lang="en-US" dirty="0"/>
              <a:t>Note: Students who have clear career goals need different kinds of support than those who don’t</a:t>
            </a:r>
          </a:p>
        </p:txBody>
      </p:sp>
      <p:sp>
        <p:nvSpPr>
          <p:cNvPr id="211" name="Google Shape;211;gb6873d04f4_1_3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What students say they want during onboarding</a:t>
            </a:r>
          </a:p>
        </p:txBody>
      </p:sp>
      <p:sp>
        <p:nvSpPr>
          <p:cNvPr id="4" name="Google Shape;677;p30">
            <a:extLst>
              <a:ext uri="{FF2B5EF4-FFF2-40B4-BE49-F238E27FC236}">
                <a16:creationId xmlns:a16="http://schemas.microsoft.com/office/drawing/2014/main" id="{7D0F661E-00DD-514B-88F8-FA976D626E2F}"/>
              </a:ext>
            </a:extLst>
          </p:cNvPr>
          <p:cNvSpPr txBox="1"/>
          <p:nvPr/>
        </p:nvSpPr>
        <p:spPr>
          <a:xfrm>
            <a:off x="654725" y="4792613"/>
            <a:ext cx="7601865" cy="196177"/>
          </a:xfrm>
          <a:prstGeom prst="rect">
            <a:avLst/>
          </a:prstGeom>
          <a:noFill/>
          <a:ln>
            <a:noFill/>
          </a:ln>
        </p:spPr>
        <p:txBody>
          <a:bodyPr spcFirstLastPara="1" wrap="square" lIns="68569" tIns="34275" rIns="68569" bIns="34275" anchor="t" anchorCtr="0">
            <a:spAutoFit/>
          </a:bodyPr>
          <a:lstStyle/>
          <a:p>
            <a:pPr defTabSz="685800">
              <a:buSzPts val="900"/>
            </a:pPr>
            <a:r>
              <a:rPr lang="en-US" sz="800" dirty="0">
                <a:latin typeface="Roboto" pitchFamily="2" charset="0"/>
                <a:ea typeface="Roboto" pitchFamily="2" charset="0"/>
              </a:rPr>
              <a:t>Source: </a:t>
            </a:r>
            <a:r>
              <a:rPr lang="en-US" sz="800" dirty="0" err="1">
                <a:latin typeface="Roboto" pitchFamily="2" charset="0"/>
                <a:ea typeface="Roboto" pitchFamily="2" charset="0"/>
              </a:rPr>
              <a:t>Kopko</a:t>
            </a:r>
            <a:r>
              <a:rPr lang="en-US" sz="800" dirty="0">
                <a:latin typeface="Roboto" pitchFamily="2" charset="0"/>
                <a:ea typeface="Roboto" pitchFamily="2" charset="0"/>
              </a:rPr>
              <a:t> and Griffin (2020). https://</a:t>
            </a:r>
            <a:r>
              <a:rPr lang="en-US" sz="800" dirty="0" err="1">
                <a:latin typeface="Roboto" pitchFamily="2" charset="0"/>
                <a:ea typeface="Roboto" pitchFamily="2" charset="0"/>
              </a:rPr>
              <a:t>ccrc.tc.columbia.edu</a:t>
            </a:r>
            <a:r>
              <a:rPr lang="en-US" sz="800" dirty="0">
                <a:latin typeface="Roboto" pitchFamily="2" charset="0"/>
                <a:ea typeface="Roboto" pitchFamily="2" charset="0"/>
              </a:rPr>
              <a:t>/publications/redesigning-community-college-onboarding-guided-</a:t>
            </a:r>
            <a:r>
              <a:rPr lang="en-US" sz="800" dirty="0" err="1">
                <a:latin typeface="Roboto" pitchFamily="2" charset="0"/>
                <a:ea typeface="Roboto" pitchFamily="2" charset="0"/>
              </a:rPr>
              <a:t>pathways.html</a:t>
            </a:r>
            <a:endParaRPr lang="fr-FR" sz="800" dirty="0">
              <a:latin typeface="Roboto" pitchFamily="2" charset="0"/>
              <a:ea typeface="Roboto" pitchFamily="2"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F15306B-AB93-354F-8864-D5CEAB2CF2EB}"/>
              </a:ext>
            </a:extLst>
          </p:cNvPr>
          <p:cNvSpPr>
            <a:spLocks noGrp="1"/>
          </p:cNvSpPr>
          <p:nvPr>
            <p:ph type="body" idx="1"/>
          </p:nvPr>
        </p:nvSpPr>
        <p:spPr/>
        <p:txBody>
          <a:bodyPr/>
          <a:lstStyle/>
          <a:p>
            <a:pPr>
              <a:spcBef>
                <a:spcPts val="0"/>
              </a:spcBef>
            </a:pPr>
            <a:r>
              <a:rPr lang="en-US" dirty="0">
                <a:solidFill>
                  <a:schemeClr val="tx1"/>
                </a:solidFill>
                <a:latin typeface="Roboto" panose="020B0604020202020204" charset="0"/>
                <a:ea typeface="Roboto" panose="020B0604020202020204" charset="0"/>
              </a:rPr>
              <a:t>Instructions: 	Put participants into small groups for the next activity.* 		See the facilitator’s guide for more guidance on breakout</a:t>
            </a:r>
          </a:p>
          <a:p>
            <a:pPr marL="0" indent="0">
              <a:spcBef>
                <a:spcPts val="0"/>
              </a:spcBef>
              <a:buNone/>
            </a:pPr>
            <a:r>
              <a:rPr lang="en-US" dirty="0">
                <a:solidFill>
                  <a:schemeClr val="tx1"/>
                </a:solidFill>
                <a:latin typeface="Roboto" panose="020B0604020202020204" charset="0"/>
                <a:ea typeface="Roboto" panose="020B0604020202020204" charset="0"/>
              </a:rPr>
              <a:t>		facilitation. Prompt them to consider: What is the current</a:t>
            </a:r>
          </a:p>
          <a:p>
            <a:pPr marL="0" indent="0">
              <a:spcBef>
                <a:spcPts val="0"/>
              </a:spcBef>
              <a:buNone/>
            </a:pPr>
            <a:r>
              <a:rPr lang="en-US" dirty="0">
                <a:solidFill>
                  <a:schemeClr val="tx1"/>
                </a:solidFill>
                <a:latin typeface="Roboto" panose="020B0604020202020204" charset="0"/>
                <a:ea typeface="Roboto" panose="020B0604020202020204" charset="0"/>
              </a:rPr>
              <a:t>		student experience? Does it serve students well? Ask them</a:t>
            </a:r>
          </a:p>
          <a:p>
            <a:pPr marL="0" indent="0">
              <a:spcBef>
                <a:spcPts val="0"/>
              </a:spcBef>
              <a:buNone/>
            </a:pPr>
            <a:r>
              <a:rPr lang="en-US" dirty="0">
                <a:solidFill>
                  <a:schemeClr val="tx1"/>
                </a:solidFill>
                <a:latin typeface="Roboto" panose="020B0604020202020204" charset="0"/>
                <a:ea typeface="Roboto" panose="020B0604020202020204" charset="0"/>
              </a:rPr>
              <a:t>		to focus on 1-2 ACIP areas (we suggest Ask and Inspire</a:t>
            </a:r>
          </a:p>
          <a:p>
            <a:pPr marL="0" indent="0">
              <a:spcBef>
                <a:spcPts val="0"/>
              </a:spcBef>
              <a:buNone/>
            </a:pPr>
            <a:r>
              <a:rPr lang="en-US" dirty="0">
                <a:solidFill>
                  <a:schemeClr val="tx1"/>
                </a:solidFill>
                <a:latin typeface="Roboto" panose="020B0604020202020204" charset="0"/>
                <a:ea typeface="Roboto" panose="020B0604020202020204" charset="0"/>
              </a:rPr>
              <a:t>		but leave it up to you to customize as you see fit). </a:t>
            </a:r>
          </a:p>
          <a:p>
            <a:endParaRPr lang="en-US" dirty="0">
              <a:solidFill>
                <a:schemeClr val="tx1"/>
              </a:solidFill>
              <a:latin typeface="Roboto" panose="020B0604020202020204" charset="0"/>
              <a:ea typeface="Roboto" panose="020B0604020202020204" charset="0"/>
            </a:endParaRPr>
          </a:p>
          <a:p>
            <a:r>
              <a:rPr lang="en-US" dirty="0">
                <a:solidFill>
                  <a:schemeClr val="tx1"/>
                </a:solidFill>
                <a:latin typeface="Roboto" panose="020B0604020202020204" charset="0"/>
                <a:ea typeface="Roboto" panose="020B0604020202020204" charset="0"/>
              </a:rPr>
              <a:t>The point: 	Your groups can focus on their department or area, but this 		exercise will help them consider the different experiences 		that students have that shape their academic careers. </a:t>
            </a:r>
          </a:p>
        </p:txBody>
      </p:sp>
      <p:sp>
        <p:nvSpPr>
          <p:cNvPr id="6" name="Title 5">
            <a:extLst>
              <a:ext uri="{FF2B5EF4-FFF2-40B4-BE49-F238E27FC236}">
                <a16:creationId xmlns:a16="http://schemas.microsoft.com/office/drawing/2014/main" id="{3C843B16-D8B6-AE47-914F-8546AD714BC7}"/>
              </a:ext>
            </a:extLst>
          </p:cNvPr>
          <p:cNvSpPr>
            <a:spLocks noGrp="1"/>
          </p:cNvSpPr>
          <p:nvPr>
            <p:ph type="title"/>
          </p:nvPr>
        </p:nvSpPr>
        <p:spPr/>
        <p:txBody>
          <a:bodyPr/>
          <a:lstStyle/>
          <a:p>
            <a:r>
              <a:rPr lang="en-US" dirty="0"/>
              <a:t>Guide slide</a:t>
            </a:r>
          </a:p>
        </p:txBody>
      </p:sp>
    </p:spTree>
    <p:extLst>
      <p:ext uri="{BB962C8B-B14F-4D97-AF65-F5344CB8AC3E}">
        <p14:creationId xmlns:p14="http://schemas.microsoft.com/office/powerpoint/2010/main" val="11270763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e667b4d184_3_1012"/>
          <p:cNvSpPr txBox="1">
            <a:spLocks noGrp="1"/>
          </p:cNvSpPr>
          <p:nvPr>
            <p:ph type="ctrTitle"/>
          </p:nvPr>
        </p:nvSpPr>
        <p:spPr>
          <a:xfrm>
            <a:off x="685800" y="2726342"/>
            <a:ext cx="5822004" cy="1159800"/>
          </a:xfrm>
          <a:noFill/>
          <a:ln>
            <a:noFill/>
          </a:ln>
        </p:spPr>
        <p:txBody>
          <a:bodyPr spcFirstLastPara="1" wrap="square" lIns="91425" tIns="91425" rIns="91425" bIns="91425" anchor="b" anchorCtr="0">
            <a:noAutofit/>
          </a:bodyPr>
          <a:lstStyle/>
          <a:p>
            <a:pPr lvl="0"/>
            <a:r>
              <a:rPr lang="en-US" dirty="0"/>
              <a:t>Mapping the program onboarding experience using ACIP</a:t>
            </a:r>
          </a:p>
        </p:txBody>
      </p:sp>
      <p:sp>
        <p:nvSpPr>
          <p:cNvPr id="346" name="Google Shape;346;ge667b4d184_3_1012"/>
          <p:cNvSpPr txBox="1">
            <a:spLocks noGrp="1"/>
          </p:cNvSpPr>
          <p:nvPr>
            <p:ph type="subTitle" idx="1"/>
          </p:nvPr>
        </p:nvSpPr>
        <p:spPr>
          <a:xfrm>
            <a:off x="685800" y="3830653"/>
            <a:ext cx="5822004" cy="784800"/>
          </a:xfrm>
          <a:noFill/>
          <a:ln>
            <a:noFill/>
          </a:ln>
        </p:spPr>
        <p:txBody>
          <a:bodyPr spcFirstLastPara="1" wrap="square" lIns="91425" tIns="91425" rIns="91425" bIns="91425" anchor="t" anchorCtr="0">
            <a:noAutofit/>
          </a:bodyPr>
          <a:lstStyle/>
          <a:p>
            <a:pPr lvl="0"/>
            <a:r>
              <a:rPr lang="en-US" dirty="0"/>
              <a:t>At what points do students have the opportunity to ask, connect, be inspired, and create a plan during onboarding?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6" name="Title 5">
            <a:extLst>
              <a:ext uri="{FF2B5EF4-FFF2-40B4-BE49-F238E27FC236}">
                <a16:creationId xmlns:a16="http://schemas.microsoft.com/office/drawing/2014/main" id="{DFCD7BE8-B702-2748-8FB9-BE8EEE2A4C63}"/>
              </a:ext>
            </a:extLst>
          </p:cNvPr>
          <p:cNvSpPr>
            <a:spLocks noGrp="1"/>
          </p:cNvSpPr>
          <p:nvPr>
            <p:ph type="title"/>
          </p:nvPr>
        </p:nvSpPr>
        <p:spPr>
          <a:xfrm>
            <a:off x="654724" y="568225"/>
            <a:ext cx="8135707" cy="857400"/>
          </a:xfrm>
        </p:spPr>
        <p:txBody>
          <a:bodyPr/>
          <a:lstStyle/>
          <a:p>
            <a:r>
              <a:rPr lang="en-US" sz="2800" spc="-30" dirty="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Mapping the program onboarding experience</a:t>
            </a:r>
            <a:endParaRPr lang="en-US" sz="2800" spc="-30" dirty="0"/>
          </a:p>
        </p:txBody>
      </p:sp>
      <p:graphicFrame>
        <p:nvGraphicFramePr>
          <p:cNvPr id="7" name="Table 7">
            <a:extLst>
              <a:ext uri="{FF2B5EF4-FFF2-40B4-BE49-F238E27FC236}">
                <a16:creationId xmlns:a16="http://schemas.microsoft.com/office/drawing/2014/main" id="{8FCA37A8-861B-AD42-8256-76F884FA481F}"/>
              </a:ext>
            </a:extLst>
          </p:cNvPr>
          <p:cNvGraphicFramePr>
            <a:graphicFrameLocks noGrp="1"/>
          </p:cNvGraphicFramePr>
          <p:nvPr>
            <p:extLst>
              <p:ext uri="{D42A27DB-BD31-4B8C-83A1-F6EECF244321}">
                <p14:modId xmlns:p14="http://schemas.microsoft.com/office/powerpoint/2010/main" val="1431345738"/>
              </p:ext>
            </p:extLst>
          </p:nvPr>
        </p:nvGraphicFramePr>
        <p:xfrm>
          <a:off x="717507" y="1566798"/>
          <a:ext cx="7708986" cy="2743200"/>
        </p:xfrm>
        <a:graphic>
          <a:graphicData uri="http://schemas.openxmlformats.org/drawingml/2006/table">
            <a:tbl>
              <a:tblPr firstRow="1" bandRow="1">
                <a:tableStyleId>{72833802-FEF1-4C79-8D5D-14CF1EAF98D9}</a:tableStyleId>
              </a:tblPr>
              <a:tblGrid>
                <a:gridCol w="2569662">
                  <a:extLst>
                    <a:ext uri="{9D8B030D-6E8A-4147-A177-3AD203B41FA5}">
                      <a16:colId xmlns:a16="http://schemas.microsoft.com/office/drawing/2014/main" val="4209373747"/>
                    </a:ext>
                  </a:extLst>
                </a:gridCol>
                <a:gridCol w="2310782">
                  <a:extLst>
                    <a:ext uri="{9D8B030D-6E8A-4147-A177-3AD203B41FA5}">
                      <a16:colId xmlns:a16="http://schemas.microsoft.com/office/drawing/2014/main" val="3015769272"/>
                    </a:ext>
                  </a:extLst>
                </a:gridCol>
                <a:gridCol w="2828542">
                  <a:extLst>
                    <a:ext uri="{9D8B030D-6E8A-4147-A177-3AD203B41FA5}">
                      <a16:colId xmlns:a16="http://schemas.microsoft.com/office/drawing/2014/main" val="1095622825"/>
                    </a:ext>
                  </a:extLst>
                </a:gridCol>
              </a:tblGrid>
              <a:tr h="370840">
                <a:tc>
                  <a:txBody>
                    <a:bodyPr/>
                    <a:lstStyle/>
                    <a:p>
                      <a:r>
                        <a:rPr lang="en-US" sz="1000" b="0" i="0" dirty="0">
                          <a:latin typeface="Roboto" pitchFamily="2" charset="0"/>
                        </a:rPr>
                        <a:t>Program onboarding design principle</a:t>
                      </a:r>
                      <a:endParaRPr lang="en-US" sz="1000" dirty="0">
                        <a:latin typeface="Roboto" pitchFamily="2" charset="0"/>
                        <a:ea typeface="Roboto" pitchFamily="2" charset="0"/>
                      </a:endParaRPr>
                    </a:p>
                  </a:txBody>
                  <a:tcPr anchor="b"/>
                </a:tc>
                <a:tc>
                  <a:txBody>
                    <a:bodyPr/>
                    <a:lstStyle/>
                    <a:p>
                      <a:r>
                        <a:rPr lang="en-US" sz="1000" b="0" i="0" dirty="0">
                          <a:latin typeface="Roboto" pitchFamily="2" charset="0"/>
                        </a:rPr>
                        <a:t>What do students currently experience related to this design principle?</a:t>
                      </a:r>
                      <a:endParaRPr lang="en-US" sz="1000" dirty="0">
                        <a:latin typeface="Roboto" pitchFamily="2" charset="0"/>
                        <a:ea typeface="Roboto" pitchFamily="2" charset="0"/>
                      </a:endParaRPr>
                    </a:p>
                  </a:txBody>
                  <a:tcPr anchor="b"/>
                </a:tc>
                <a:tc>
                  <a:txBody>
                    <a:bodyPr/>
                    <a:lstStyle/>
                    <a:p>
                      <a:r>
                        <a:rPr lang="en-US" sz="1000" b="0" i="0" dirty="0">
                          <a:latin typeface="Roboto" pitchFamily="2" charset="0"/>
                        </a:rPr>
                        <a:t>What groups of students do not benefit from such experiences (e.g., transfer students, noncredit student, dual enrollment student, etc.)?</a:t>
                      </a:r>
                      <a:endParaRPr lang="en-US" sz="1000" dirty="0">
                        <a:latin typeface="Roboto" pitchFamily="2" charset="0"/>
                        <a:ea typeface="Roboto" pitchFamily="2" charset="0"/>
                      </a:endParaRPr>
                    </a:p>
                  </a:txBody>
                  <a:tcPr anchor="b"/>
                </a:tc>
                <a:extLst>
                  <a:ext uri="{0D108BD9-81ED-4DB2-BD59-A6C34878D82A}">
                    <a16:rowId xmlns:a16="http://schemas.microsoft.com/office/drawing/2014/main" val="2582482027"/>
                  </a:ext>
                </a:extLst>
              </a:tr>
              <a:tr h="370840">
                <a:tc>
                  <a:txBody>
                    <a:bodyPr/>
                    <a:lstStyle/>
                    <a:p>
                      <a:r>
                        <a:rPr lang="en-US" sz="1000" b="1" dirty="0">
                          <a:latin typeface="Roboto" pitchFamily="2" charset="0"/>
                          <a:ea typeface="Roboto" pitchFamily="2" charset="0"/>
                        </a:rPr>
                        <a:t>ASK</a:t>
                      </a:r>
                      <a:r>
                        <a:rPr lang="en-US" sz="1000" dirty="0">
                          <a:latin typeface="Roboto" pitchFamily="2" charset="0"/>
                          <a:ea typeface="Roboto" pitchFamily="2" charset="0"/>
                        </a:rPr>
                        <a:t> every student about their interests, strengths, aspirations.</a:t>
                      </a:r>
                    </a:p>
                  </a:txBody>
                  <a:tcPr/>
                </a:tc>
                <a:tc>
                  <a:txBody>
                    <a:bodyPr/>
                    <a:lstStyle/>
                    <a:p>
                      <a:endParaRPr lang="en-US" sz="1000">
                        <a:latin typeface="Roboto" pitchFamily="2" charset="0"/>
                        <a:ea typeface="Roboto" pitchFamily="2" charset="0"/>
                      </a:endParaRPr>
                    </a:p>
                  </a:txBody>
                  <a:tcPr/>
                </a:tc>
                <a:tc>
                  <a:txBody>
                    <a:bodyPr/>
                    <a:lstStyle/>
                    <a:p>
                      <a:endParaRPr lang="en-US" sz="1000">
                        <a:latin typeface="Roboto" pitchFamily="2" charset="0"/>
                        <a:ea typeface="Roboto" pitchFamily="2" charset="0"/>
                      </a:endParaRPr>
                    </a:p>
                  </a:txBody>
                  <a:tcPr/>
                </a:tc>
                <a:extLst>
                  <a:ext uri="{0D108BD9-81ED-4DB2-BD59-A6C34878D82A}">
                    <a16:rowId xmlns:a16="http://schemas.microsoft.com/office/drawing/2014/main" val="248691402"/>
                  </a:ext>
                </a:extLst>
              </a:tr>
              <a:tr h="370840">
                <a:tc>
                  <a:txBody>
                    <a:bodyPr/>
                    <a:lstStyle/>
                    <a:p>
                      <a:r>
                        <a:rPr lang="en-US" sz="1000" b="1" dirty="0">
                          <a:latin typeface="Roboto" pitchFamily="2" charset="0"/>
                          <a:ea typeface="Roboto" pitchFamily="2" charset="0"/>
                        </a:rPr>
                        <a:t>CONNECT</a:t>
                      </a:r>
                      <a:r>
                        <a:rPr lang="en-US" sz="1000" dirty="0">
                          <a:latin typeface="Roboto" pitchFamily="2" charset="0"/>
                          <a:ea typeface="Roboto" pitchFamily="2" charset="0"/>
                        </a:rPr>
                        <a:t> them with faculty, students, alumni, others with similar interests.</a:t>
                      </a:r>
                    </a:p>
                  </a:txBody>
                  <a:tcPr/>
                </a:tc>
                <a:tc>
                  <a:txBody>
                    <a:bodyPr/>
                    <a:lstStyle/>
                    <a:p>
                      <a:endParaRPr lang="en-US" sz="1000">
                        <a:latin typeface="Roboto" pitchFamily="2" charset="0"/>
                        <a:ea typeface="Roboto" pitchFamily="2" charset="0"/>
                      </a:endParaRPr>
                    </a:p>
                  </a:txBody>
                  <a:tcPr/>
                </a:tc>
                <a:tc>
                  <a:txBody>
                    <a:bodyPr/>
                    <a:lstStyle/>
                    <a:p>
                      <a:endParaRPr lang="en-US" sz="1000">
                        <a:latin typeface="Roboto" pitchFamily="2" charset="0"/>
                        <a:ea typeface="Roboto" pitchFamily="2" charset="0"/>
                      </a:endParaRPr>
                    </a:p>
                  </a:txBody>
                  <a:tcPr/>
                </a:tc>
                <a:extLst>
                  <a:ext uri="{0D108BD9-81ED-4DB2-BD59-A6C34878D82A}">
                    <a16:rowId xmlns:a16="http://schemas.microsoft.com/office/drawing/2014/main" val="915027487"/>
                  </a:ext>
                </a:extLst>
              </a:tr>
              <a:tr h="370840">
                <a:tc>
                  <a:txBody>
                    <a:bodyPr/>
                    <a:lstStyle/>
                    <a:p>
                      <a:r>
                        <a:rPr lang="en-US" sz="1000" b="1" dirty="0">
                          <a:latin typeface="Roboto" pitchFamily="2" charset="0"/>
                          <a:ea typeface="Roboto" pitchFamily="2" charset="0"/>
                        </a:rPr>
                        <a:t>INSPIRE</a:t>
                      </a:r>
                      <a:r>
                        <a:rPr lang="en-US" sz="1000" dirty="0">
                          <a:latin typeface="Roboto" pitchFamily="2" charset="0"/>
                          <a:ea typeface="Roboto" pitchFamily="2" charset="0"/>
                        </a:rPr>
                        <a:t> learning in term 1 through “light the fire” college-level courses on topics of interest</a:t>
                      </a:r>
                    </a:p>
                  </a:txBody>
                  <a:tcPr/>
                </a:tc>
                <a:tc>
                  <a:txBody>
                    <a:bodyPr/>
                    <a:lstStyle/>
                    <a:p>
                      <a:endParaRPr lang="en-US" sz="1000" dirty="0">
                        <a:latin typeface="Roboto" pitchFamily="2" charset="0"/>
                        <a:ea typeface="Roboto" pitchFamily="2" charset="0"/>
                      </a:endParaRPr>
                    </a:p>
                  </a:txBody>
                  <a:tcPr/>
                </a:tc>
                <a:tc>
                  <a:txBody>
                    <a:bodyPr/>
                    <a:lstStyle/>
                    <a:p>
                      <a:endParaRPr lang="en-US" sz="1000" dirty="0">
                        <a:latin typeface="Roboto" pitchFamily="2" charset="0"/>
                        <a:ea typeface="Roboto" pitchFamily="2" charset="0"/>
                      </a:endParaRPr>
                    </a:p>
                  </a:txBody>
                  <a:tcPr/>
                </a:tc>
                <a:extLst>
                  <a:ext uri="{0D108BD9-81ED-4DB2-BD59-A6C34878D82A}">
                    <a16:rowId xmlns:a16="http://schemas.microsoft.com/office/drawing/2014/main" val="260753799"/>
                  </a:ext>
                </a:extLst>
              </a:tr>
              <a:tr h="370840">
                <a:tc>
                  <a:txBody>
                    <a:bodyPr/>
                    <a:lstStyle/>
                    <a:p>
                      <a:r>
                        <a:rPr lang="en-US" sz="1000" dirty="0">
                          <a:latin typeface="Roboto" pitchFamily="2" charset="0"/>
                          <a:ea typeface="Roboto" pitchFamily="2" charset="0"/>
                        </a:rPr>
                        <a:t>Help every student development an individualized education </a:t>
                      </a:r>
                      <a:r>
                        <a:rPr lang="en-US" sz="1000" b="1" dirty="0">
                          <a:latin typeface="Roboto" pitchFamily="2" charset="0"/>
                          <a:ea typeface="Roboto" pitchFamily="2" charset="0"/>
                        </a:rPr>
                        <a:t>PLAN </a:t>
                      </a:r>
                      <a:r>
                        <a:rPr lang="en-US" sz="1000" b="0" dirty="0">
                          <a:latin typeface="Roboto" pitchFamily="2" charset="0"/>
                          <a:ea typeface="Roboto" pitchFamily="2" charset="0"/>
                        </a:rPr>
                        <a:t>aligned to jobs/transfer in field of interest by end of term 1</a:t>
                      </a:r>
                      <a:endParaRPr lang="en-US" sz="1000" b="1" dirty="0">
                        <a:latin typeface="Roboto" pitchFamily="2" charset="0"/>
                        <a:ea typeface="Roboto" pitchFamily="2" charset="0"/>
                      </a:endParaRPr>
                    </a:p>
                  </a:txBody>
                  <a:tcPr/>
                </a:tc>
                <a:tc>
                  <a:txBody>
                    <a:bodyPr/>
                    <a:lstStyle/>
                    <a:p>
                      <a:endParaRPr lang="en-US" sz="1000">
                        <a:latin typeface="Roboto" pitchFamily="2" charset="0"/>
                        <a:ea typeface="Roboto" pitchFamily="2" charset="0"/>
                      </a:endParaRPr>
                    </a:p>
                  </a:txBody>
                  <a:tcPr/>
                </a:tc>
                <a:tc>
                  <a:txBody>
                    <a:bodyPr/>
                    <a:lstStyle/>
                    <a:p>
                      <a:endParaRPr lang="en-US" sz="1000" dirty="0">
                        <a:latin typeface="Roboto" pitchFamily="2" charset="0"/>
                        <a:ea typeface="Roboto" pitchFamily="2" charset="0"/>
                      </a:endParaRPr>
                    </a:p>
                  </a:txBody>
                  <a:tcPr/>
                </a:tc>
                <a:extLst>
                  <a:ext uri="{0D108BD9-81ED-4DB2-BD59-A6C34878D82A}">
                    <a16:rowId xmlns:a16="http://schemas.microsoft.com/office/drawing/2014/main" val="4037309960"/>
                  </a:ext>
                </a:extLst>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61A7E14-C730-BC4A-9347-FF3AF2F9CDED}"/>
              </a:ext>
            </a:extLst>
          </p:cNvPr>
          <p:cNvSpPr>
            <a:spLocks noGrp="1"/>
          </p:cNvSpPr>
          <p:nvPr>
            <p:ph type="body" idx="1"/>
          </p:nvPr>
        </p:nvSpPr>
        <p:spPr>
          <a:xfrm>
            <a:off x="644433" y="1343439"/>
            <a:ext cx="7814099" cy="3231836"/>
          </a:xfrm>
        </p:spPr>
        <p:txBody>
          <a:bodyPr/>
          <a:lstStyle/>
          <a:p>
            <a:r>
              <a:rPr lang="en-US" dirty="0"/>
              <a:t>Instructions: 	Now that your groups have discussed the current student 		onboarding experience, you want to prompt them to 			reimagine it.</a:t>
            </a:r>
          </a:p>
          <a:p>
            <a:endParaRPr lang="en-US" dirty="0"/>
          </a:p>
          <a:p>
            <a:r>
              <a:rPr lang="en-US" dirty="0"/>
              <a:t>The point: 	The goal of this workshop is not to focus exclusively on 		problems at the college. We want to provide room to 			brainstorm about how to improve the student experience. 		This next section focuses on what is possible.</a:t>
            </a:r>
          </a:p>
          <a:p>
            <a:endParaRPr lang="en-US" dirty="0"/>
          </a:p>
        </p:txBody>
      </p:sp>
      <p:sp>
        <p:nvSpPr>
          <p:cNvPr id="2" name="Title 1">
            <a:extLst>
              <a:ext uri="{FF2B5EF4-FFF2-40B4-BE49-F238E27FC236}">
                <a16:creationId xmlns:a16="http://schemas.microsoft.com/office/drawing/2014/main" id="{C89BEA76-CDF4-AC4F-9E7D-A46B3299AAE4}"/>
              </a:ext>
            </a:extLst>
          </p:cNvPr>
          <p:cNvSpPr>
            <a:spLocks noGrp="1"/>
          </p:cNvSpPr>
          <p:nvPr>
            <p:ph type="title"/>
          </p:nvPr>
        </p:nvSpPr>
        <p:spPr>
          <a:xfrm>
            <a:off x="654725" y="568225"/>
            <a:ext cx="7814100" cy="857400"/>
          </a:xfrm>
        </p:spPr>
        <p:txBody>
          <a:bodyPr/>
          <a:lstStyle/>
          <a:p>
            <a:r>
              <a:rPr lang="en-US" dirty="0"/>
              <a:t>Guide slide</a:t>
            </a:r>
          </a:p>
        </p:txBody>
      </p:sp>
    </p:spTree>
    <p:extLst>
      <p:ext uri="{BB962C8B-B14F-4D97-AF65-F5344CB8AC3E}">
        <p14:creationId xmlns:p14="http://schemas.microsoft.com/office/powerpoint/2010/main" val="33493170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gda0b1f4bd8_0_146"/>
          <p:cNvSpPr txBox="1">
            <a:spLocks noGrp="1"/>
          </p:cNvSpPr>
          <p:nvPr>
            <p:ph type="ctrTitle"/>
          </p:nvPr>
        </p:nvSpPr>
        <p:spPr>
          <a:xfrm>
            <a:off x="685800" y="2726342"/>
            <a:ext cx="5822004" cy="1159800"/>
          </a:xfrm>
          <a:noFill/>
          <a:ln>
            <a:noFill/>
          </a:ln>
        </p:spPr>
        <p:txBody>
          <a:bodyPr spcFirstLastPara="1" wrap="square" lIns="91425" tIns="91425" rIns="91425" bIns="91425" anchor="b" anchorCtr="0">
            <a:noAutofit/>
          </a:bodyPr>
          <a:lstStyle/>
          <a:p>
            <a:pPr lvl="0"/>
            <a:r>
              <a:rPr lang="en-US"/>
              <a:t>Reimagining the program onboarding experience</a:t>
            </a:r>
            <a:endParaRPr lang="en-US" dirty="0"/>
          </a:p>
        </p:txBody>
      </p:sp>
      <p:sp>
        <p:nvSpPr>
          <p:cNvPr id="358" name="Google Shape;358;gda0b1f4bd8_0_146"/>
          <p:cNvSpPr txBox="1">
            <a:spLocks noGrp="1"/>
          </p:cNvSpPr>
          <p:nvPr>
            <p:ph type="subTitle" idx="1"/>
          </p:nvPr>
        </p:nvSpPr>
        <p:spPr>
          <a:xfrm>
            <a:off x="685800" y="3830653"/>
            <a:ext cx="6148754" cy="784800"/>
          </a:xfrm>
          <a:noFill/>
          <a:ln>
            <a:noFill/>
          </a:ln>
        </p:spPr>
        <p:txBody>
          <a:bodyPr spcFirstLastPara="1" wrap="square" lIns="91425" tIns="91425" rIns="91425" bIns="91425" anchor="t" anchorCtr="0">
            <a:noAutofit/>
          </a:bodyPr>
          <a:lstStyle/>
          <a:p>
            <a:pPr lvl="0"/>
            <a:r>
              <a:rPr lang="en-US"/>
              <a:t>How can we enrich the onboarding experience for all students while tailoring it for specific underserved groups?</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gda0b1f4bd8_0_311"/>
          <p:cNvSpPr txBox="1">
            <a:spLocks noGrp="1"/>
          </p:cNvSpPr>
          <p:nvPr>
            <p:ph type="title"/>
          </p:nvPr>
        </p:nvSpPr>
        <p:spPr>
          <a:xfrm>
            <a:off x="654724" y="568225"/>
            <a:ext cx="8489275" cy="857400"/>
          </a:xfrm>
          <a:noFill/>
          <a:ln>
            <a:noFill/>
          </a:ln>
        </p:spPr>
        <p:txBody>
          <a:bodyPr spcFirstLastPara="1" wrap="square" lIns="91425" tIns="91425" rIns="91425" bIns="91425" anchor="t" anchorCtr="0">
            <a:noAutofit/>
          </a:bodyPr>
          <a:lstStyle/>
          <a:p>
            <a:pPr lvl="0"/>
            <a:r>
              <a:rPr lang="en-US" sz="2800" dirty="0"/>
              <a:t>Case study: adult students and onboarding </a:t>
            </a:r>
          </a:p>
        </p:txBody>
      </p:sp>
      <p:pic>
        <p:nvPicPr>
          <p:cNvPr id="386" name="Google Shape;386;gda0b1f4bd8_0_311" descr="Books outline"/>
          <p:cNvPicPr preferRelativeResize="0"/>
          <p:nvPr/>
        </p:nvPicPr>
        <p:blipFill rotWithShape="1">
          <a:blip r:embed="rId3">
            <a:alphaModFix/>
          </a:blip>
          <a:srcRect/>
          <a:stretch/>
        </p:blipFill>
        <p:spPr>
          <a:xfrm>
            <a:off x="998645" y="2549600"/>
            <a:ext cx="639459" cy="639438"/>
          </a:xfrm>
          <a:prstGeom prst="rect">
            <a:avLst/>
          </a:prstGeom>
          <a:noFill/>
          <a:ln>
            <a:noFill/>
          </a:ln>
        </p:spPr>
      </p:pic>
      <p:pic>
        <p:nvPicPr>
          <p:cNvPr id="387" name="Google Shape;387;gda0b1f4bd8_0_311"/>
          <p:cNvPicPr preferRelativeResize="0"/>
          <p:nvPr/>
        </p:nvPicPr>
        <p:blipFill rotWithShape="1">
          <a:blip r:embed="rId4">
            <a:alphaModFix/>
          </a:blip>
          <a:srcRect/>
          <a:stretch/>
        </p:blipFill>
        <p:spPr>
          <a:xfrm>
            <a:off x="979599" y="1881775"/>
            <a:ext cx="677550" cy="677526"/>
          </a:xfrm>
          <a:prstGeom prst="rect">
            <a:avLst/>
          </a:prstGeom>
          <a:noFill/>
          <a:ln>
            <a:noFill/>
          </a:ln>
        </p:spPr>
      </p:pic>
      <p:pic>
        <p:nvPicPr>
          <p:cNvPr id="388" name="Google Shape;388;gda0b1f4bd8_0_311"/>
          <p:cNvPicPr preferRelativeResize="0"/>
          <p:nvPr/>
        </p:nvPicPr>
        <p:blipFill rotWithShape="1">
          <a:blip r:embed="rId5">
            <a:alphaModFix/>
          </a:blip>
          <a:srcRect/>
          <a:stretch/>
        </p:blipFill>
        <p:spPr>
          <a:xfrm>
            <a:off x="967212" y="1189150"/>
            <a:ext cx="702325" cy="702325"/>
          </a:xfrm>
          <a:prstGeom prst="rect">
            <a:avLst/>
          </a:prstGeom>
          <a:noFill/>
          <a:ln>
            <a:noFill/>
          </a:ln>
        </p:spPr>
      </p:pic>
      <p:pic>
        <p:nvPicPr>
          <p:cNvPr id="389" name="Google Shape;389;gda0b1f4bd8_0_311"/>
          <p:cNvPicPr preferRelativeResize="0"/>
          <p:nvPr/>
        </p:nvPicPr>
        <p:blipFill rotWithShape="1">
          <a:blip r:embed="rId6">
            <a:alphaModFix/>
          </a:blip>
          <a:srcRect/>
          <a:stretch/>
        </p:blipFill>
        <p:spPr>
          <a:xfrm>
            <a:off x="942449" y="3185825"/>
            <a:ext cx="751850" cy="751850"/>
          </a:xfrm>
          <a:prstGeom prst="rect">
            <a:avLst/>
          </a:prstGeom>
          <a:noFill/>
          <a:ln>
            <a:noFill/>
          </a:ln>
        </p:spPr>
      </p:pic>
      <p:pic>
        <p:nvPicPr>
          <p:cNvPr id="390" name="Google Shape;390;gda0b1f4bd8_0_311"/>
          <p:cNvPicPr preferRelativeResize="0"/>
          <p:nvPr/>
        </p:nvPicPr>
        <p:blipFill rotWithShape="1">
          <a:blip r:embed="rId7">
            <a:alphaModFix/>
          </a:blip>
          <a:srcRect/>
          <a:stretch/>
        </p:blipFill>
        <p:spPr>
          <a:xfrm>
            <a:off x="942449" y="3847175"/>
            <a:ext cx="751850" cy="751850"/>
          </a:xfrm>
          <a:prstGeom prst="rect">
            <a:avLst/>
          </a:prstGeom>
          <a:noFill/>
          <a:ln>
            <a:noFill/>
          </a:ln>
        </p:spPr>
      </p:pic>
      <p:sp>
        <p:nvSpPr>
          <p:cNvPr id="391" name="Google Shape;391;gda0b1f4bd8_0_311"/>
          <p:cNvSpPr txBox="1"/>
          <p:nvPr/>
        </p:nvSpPr>
        <p:spPr>
          <a:xfrm>
            <a:off x="1811253" y="1276325"/>
            <a:ext cx="4663800"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dirty="0">
                <a:ln>
                  <a:noFill/>
                </a:ln>
                <a:solidFill>
                  <a:srgbClr val="000000"/>
                </a:solidFill>
                <a:effectLst/>
                <a:uLnTx/>
                <a:uFillTx/>
                <a:latin typeface="Roboto"/>
                <a:ea typeface="Roboto"/>
                <a:cs typeface="Roboto"/>
                <a:sym typeface="Roboto"/>
              </a:rPr>
              <a:t>Varying amounts of time out of education</a:t>
            </a:r>
            <a:endParaRPr kumimoji="0" sz="1800" b="0" i="0" u="none" strike="noStrike" kern="0" cap="none" spc="0" normalizeH="0" baseline="0" noProof="0" dirty="0">
              <a:ln>
                <a:noFill/>
              </a:ln>
              <a:solidFill>
                <a:srgbClr val="000000"/>
              </a:solidFill>
              <a:effectLst/>
              <a:uLnTx/>
              <a:uFillTx/>
              <a:latin typeface="Roboto"/>
              <a:ea typeface="Roboto"/>
              <a:cs typeface="Roboto"/>
              <a:sym typeface="Roboto"/>
            </a:endParaRPr>
          </a:p>
        </p:txBody>
      </p:sp>
      <p:sp>
        <p:nvSpPr>
          <p:cNvPr id="392" name="Google Shape;392;gda0b1f4bd8_0_311"/>
          <p:cNvSpPr txBox="1"/>
          <p:nvPr/>
        </p:nvSpPr>
        <p:spPr>
          <a:xfrm>
            <a:off x="1811253" y="1989688"/>
            <a:ext cx="4663800"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dirty="0">
                <a:ln>
                  <a:noFill/>
                </a:ln>
                <a:solidFill>
                  <a:srgbClr val="000000"/>
                </a:solidFill>
                <a:effectLst/>
                <a:uLnTx/>
                <a:uFillTx/>
                <a:latin typeface="Roboto"/>
                <a:ea typeface="Roboto"/>
                <a:cs typeface="Roboto"/>
                <a:sym typeface="Roboto"/>
              </a:rPr>
              <a:t>Varying prior college experience</a:t>
            </a:r>
            <a:endParaRPr kumimoji="0" sz="1800" b="0" i="0" u="none" strike="noStrike" kern="0" cap="none" spc="0" normalizeH="0" baseline="0" noProof="0" dirty="0">
              <a:ln>
                <a:noFill/>
              </a:ln>
              <a:solidFill>
                <a:srgbClr val="000000"/>
              </a:solidFill>
              <a:effectLst/>
              <a:uLnTx/>
              <a:uFillTx/>
              <a:latin typeface="Roboto"/>
              <a:ea typeface="Roboto"/>
              <a:cs typeface="Roboto"/>
              <a:sym typeface="Roboto"/>
            </a:endParaRPr>
          </a:p>
        </p:txBody>
      </p:sp>
      <p:sp>
        <p:nvSpPr>
          <p:cNvPr id="393" name="Google Shape;393;gda0b1f4bd8_0_311"/>
          <p:cNvSpPr txBox="1"/>
          <p:nvPr/>
        </p:nvSpPr>
        <p:spPr>
          <a:xfrm>
            <a:off x="1811253" y="2638475"/>
            <a:ext cx="4663800"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Different life experiences</a:t>
            </a: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p:txBody>
      </p:sp>
      <p:sp>
        <p:nvSpPr>
          <p:cNvPr id="394" name="Google Shape;394;gda0b1f4bd8_0_311"/>
          <p:cNvSpPr txBox="1"/>
          <p:nvPr/>
        </p:nvSpPr>
        <p:spPr>
          <a:xfrm>
            <a:off x="1811253" y="3330900"/>
            <a:ext cx="4663800"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Different career experiences</a:t>
            </a: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p:txBody>
      </p:sp>
      <p:sp>
        <p:nvSpPr>
          <p:cNvPr id="395" name="Google Shape;395;gda0b1f4bd8_0_311"/>
          <p:cNvSpPr txBox="1"/>
          <p:nvPr/>
        </p:nvSpPr>
        <p:spPr>
          <a:xfrm>
            <a:off x="1811253" y="4023325"/>
            <a:ext cx="5878200"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No clear institutionalized supports for college planning</a:t>
            </a: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ge2a8fec5bc_1_19"/>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Your own case study</a:t>
            </a:r>
          </a:p>
        </p:txBody>
      </p:sp>
      <p:sp>
        <p:nvSpPr>
          <p:cNvPr id="6" name="Picture Placeholder 5">
            <a:extLst>
              <a:ext uri="{FF2B5EF4-FFF2-40B4-BE49-F238E27FC236}">
                <a16:creationId xmlns:a16="http://schemas.microsoft.com/office/drawing/2014/main" id="{4825A699-F10D-444B-9349-892C25052B1A}"/>
              </a:ext>
            </a:extLst>
          </p:cNvPr>
          <p:cNvSpPr>
            <a:spLocks noGrp="1"/>
          </p:cNvSpPr>
          <p:nvPr>
            <p:ph type="pic" sz="quarter" idx="10"/>
          </p:nvPr>
        </p:nvSpPr>
        <p:spPr/>
      </p:sp>
      <p:pic>
        <p:nvPicPr>
          <p:cNvPr id="401" name="Google Shape;401;ge2a8fec5bc_1_19" descr="Books outline"/>
          <p:cNvPicPr preferRelativeResize="0"/>
          <p:nvPr/>
        </p:nvPicPr>
        <p:blipFill rotWithShape="1">
          <a:blip r:embed="rId3">
            <a:alphaModFix/>
          </a:blip>
          <a:srcRect/>
          <a:stretch/>
        </p:blipFill>
        <p:spPr>
          <a:xfrm>
            <a:off x="998645" y="2549600"/>
            <a:ext cx="639459" cy="639438"/>
          </a:xfrm>
          <a:prstGeom prst="rect">
            <a:avLst/>
          </a:prstGeom>
          <a:noFill/>
          <a:ln>
            <a:noFill/>
          </a:ln>
        </p:spPr>
      </p:pic>
      <p:pic>
        <p:nvPicPr>
          <p:cNvPr id="402" name="Google Shape;402;ge2a8fec5bc_1_19"/>
          <p:cNvPicPr preferRelativeResize="0"/>
          <p:nvPr/>
        </p:nvPicPr>
        <p:blipFill rotWithShape="1">
          <a:blip r:embed="rId4">
            <a:alphaModFix/>
          </a:blip>
          <a:srcRect/>
          <a:stretch/>
        </p:blipFill>
        <p:spPr>
          <a:xfrm>
            <a:off x="979599" y="1881775"/>
            <a:ext cx="677550" cy="677526"/>
          </a:xfrm>
          <a:prstGeom prst="rect">
            <a:avLst/>
          </a:prstGeom>
          <a:noFill/>
          <a:ln>
            <a:noFill/>
          </a:ln>
        </p:spPr>
      </p:pic>
      <p:pic>
        <p:nvPicPr>
          <p:cNvPr id="403" name="Google Shape;403;ge2a8fec5bc_1_19"/>
          <p:cNvPicPr preferRelativeResize="0"/>
          <p:nvPr/>
        </p:nvPicPr>
        <p:blipFill rotWithShape="1">
          <a:blip r:embed="rId5">
            <a:alphaModFix/>
          </a:blip>
          <a:srcRect/>
          <a:stretch/>
        </p:blipFill>
        <p:spPr>
          <a:xfrm>
            <a:off x="967212" y="1189150"/>
            <a:ext cx="702325" cy="702325"/>
          </a:xfrm>
          <a:prstGeom prst="rect">
            <a:avLst/>
          </a:prstGeom>
          <a:noFill/>
          <a:ln>
            <a:noFill/>
          </a:ln>
        </p:spPr>
      </p:pic>
      <p:pic>
        <p:nvPicPr>
          <p:cNvPr id="404" name="Google Shape;404;ge2a8fec5bc_1_19"/>
          <p:cNvPicPr preferRelativeResize="0"/>
          <p:nvPr/>
        </p:nvPicPr>
        <p:blipFill rotWithShape="1">
          <a:blip r:embed="rId6">
            <a:alphaModFix/>
          </a:blip>
          <a:srcRect/>
          <a:stretch/>
        </p:blipFill>
        <p:spPr>
          <a:xfrm>
            <a:off x="942449" y="3185825"/>
            <a:ext cx="751850" cy="751850"/>
          </a:xfrm>
          <a:prstGeom prst="rect">
            <a:avLst/>
          </a:prstGeom>
          <a:noFill/>
          <a:ln>
            <a:noFill/>
          </a:ln>
        </p:spPr>
      </p:pic>
      <p:pic>
        <p:nvPicPr>
          <p:cNvPr id="405" name="Google Shape;405;ge2a8fec5bc_1_19"/>
          <p:cNvPicPr preferRelativeResize="0"/>
          <p:nvPr/>
        </p:nvPicPr>
        <p:blipFill rotWithShape="1">
          <a:blip r:embed="rId7">
            <a:alphaModFix/>
          </a:blip>
          <a:srcRect/>
          <a:stretch/>
        </p:blipFill>
        <p:spPr>
          <a:xfrm>
            <a:off x="942449" y="3847175"/>
            <a:ext cx="751850" cy="751850"/>
          </a:xfrm>
          <a:prstGeom prst="rect">
            <a:avLst/>
          </a:prstGeom>
          <a:noFill/>
          <a:ln>
            <a:noFill/>
          </a:ln>
        </p:spPr>
      </p:pic>
      <p:sp>
        <p:nvSpPr>
          <p:cNvPr id="406" name="Google Shape;406;ge2a8fec5bc_1_19"/>
          <p:cNvSpPr txBox="1"/>
          <p:nvPr/>
        </p:nvSpPr>
        <p:spPr>
          <a:xfrm>
            <a:off x="1824203" y="1276325"/>
            <a:ext cx="4663800"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dirty="0">
                <a:ln>
                  <a:noFill/>
                </a:ln>
                <a:solidFill>
                  <a:srgbClr val="000000"/>
                </a:solidFill>
                <a:effectLst/>
                <a:uLnTx/>
                <a:uFillTx/>
                <a:latin typeface="Roboto"/>
                <a:ea typeface="Roboto"/>
                <a:cs typeface="Roboto"/>
                <a:sym typeface="Roboto"/>
              </a:rPr>
              <a:t>Insert content here</a:t>
            </a:r>
            <a:endParaRPr kumimoji="0" sz="1800" b="0" i="0" u="none" strike="noStrike" kern="0" cap="none" spc="0" normalizeH="0" baseline="0" noProof="0" dirty="0">
              <a:ln>
                <a:noFill/>
              </a:ln>
              <a:solidFill>
                <a:srgbClr val="000000"/>
              </a:solidFill>
              <a:effectLst/>
              <a:uLnTx/>
              <a:uFillTx/>
              <a:latin typeface="Roboto"/>
              <a:ea typeface="Roboto"/>
              <a:cs typeface="Roboto"/>
              <a:sym typeface="Roboto"/>
            </a:endParaRPr>
          </a:p>
        </p:txBody>
      </p:sp>
      <p:sp>
        <p:nvSpPr>
          <p:cNvPr id="407" name="Google Shape;407;ge2a8fec5bc_1_19"/>
          <p:cNvSpPr txBox="1"/>
          <p:nvPr/>
        </p:nvSpPr>
        <p:spPr>
          <a:xfrm>
            <a:off x="1824203" y="1989688"/>
            <a:ext cx="4663800"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Insert content here</a:t>
            </a: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p:txBody>
      </p:sp>
      <p:sp>
        <p:nvSpPr>
          <p:cNvPr id="408" name="Google Shape;408;ge2a8fec5bc_1_19"/>
          <p:cNvSpPr txBox="1"/>
          <p:nvPr/>
        </p:nvSpPr>
        <p:spPr>
          <a:xfrm>
            <a:off x="1824203" y="2638475"/>
            <a:ext cx="4663800"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Insert content here</a:t>
            </a: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p:txBody>
      </p:sp>
      <p:sp>
        <p:nvSpPr>
          <p:cNvPr id="409" name="Google Shape;409;ge2a8fec5bc_1_19"/>
          <p:cNvSpPr txBox="1"/>
          <p:nvPr/>
        </p:nvSpPr>
        <p:spPr>
          <a:xfrm>
            <a:off x="1824203" y="3330900"/>
            <a:ext cx="4663800"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Insert content here</a:t>
            </a: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p:txBody>
      </p:sp>
      <p:sp>
        <p:nvSpPr>
          <p:cNvPr id="410" name="Google Shape;410;ge2a8fec5bc_1_19"/>
          <p:cNvSpPr txBox="1"/>
          <p:nvPr/>
        </p:nvSpPr>
        <p:spPr>
          <a:xfrm>
            <a:off x="1824203" y="4023325"/>
            <a:ext cx="4462297" cy="461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dirty="0">
                <a:ln>
                  <a:noFill/>
                </a:ln>
                <a:solidFill>
                  <a:srgbClr val="000000"/>
                </a:solidFill>
                <a:effectLst/>
                <a:uLnTx/>
                <a:uFillTx/>
                <a:latin typeface="Roboto"/>
                <a:ea typeface="Roboto"/>
                <a:cs typeface="Roboto"/>
                <a:sym typeface="Roboto"/>
              </a:rPr>
              <a:t>Insert content here</a:t>
            </a:r>
            <a:endParaRPr kumimoji="0" sz="1800" b="0" i="0" u="none" strike="noStrike" kern="0" cap="none" spc="0" normalizeH="0" baseline="0" noProof="0" dirty="0">
              <a:ln>
                <a:noFill/>
              </a:ln>
              <a:solidFill>
                <a:srgbClr val="000000"/>
              </a:solidFill>
              <a:effectLst/>
              <a:uLnTx/>
              <a:uFillTx/>
              <a:latin typeface="Roboto"/>
              <a:ea typeface="Roboto"/>
              <a:cs typeface="Roboto"/>
              <a:sym typeface="Roboto"/>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gda0b1f4bd8_0_316"/>
          <p:cNvSpPr txBox="1">
            <a:spLocks noGrp="1"/>
          </p:cNvSpPr>
          <p:nvPr>
            <p:ph type="title"/>
          </p:nvPr>
        </p:nvSpPr>
        <p:spPr>
          <a:xfrm>
            <a:off x="654725" y="568225"/>
            <a:ext cx="7708311" cy="857400"/>
          </a:xfrm>
          <a:noFill/>
          <a:ln>
            <a:noFill/>
          </a:ln>
        </p:spPr>
        <p:txBody>
          <a:bodyPr spcFirstLastPara="1" wrap="square" lIns="91425" tIns="91425" rIns="91425" bIns="91425" anchor="t" anchorCtr="0">
            <a:noAutofit/>
          </a:bodyPr>
          <a:lstStyle/>
          <a:p>
            <a:pPr lvl="0"/>
            <a:r>
              <a:rPr lang="en-US" sz="2800" dirty="0"/>
              <a:t>Reimagining the program onboarding experience</a:t>
            </a:r>
          </a:p>
        </p:txBody>
      </p:sp>
      <p:graphicFrame>
        <p:nvGraphicFramePr>
          <p:cNvPr id="4" name="Table 7">
            <a:extLst>
              <a:ext uri="{FF2B5EF4-FFF2-40B4-BE49-F238E27FC236}">
                <a16:creationId xmlns:a16="http://schemas.microsoft.com/office/drawing/2014/main" id="{DDCE26B8-2B84-4A43-BB9C-5DF1AFF8D83D}"/>
              </a:ext>
            </a:extLst>
          </p:cNvPr>
          <p:cNvGraphicFramePr>
            <a:graphicFrameLocks noGrp="1"/>
          </p:cNvGraphicFramePr>
          <p:nvPr>
            <p:extLst>
              <p:ext uri="{D42A27DB-BD31-4B8C-83A1-F6EECF244321}">
                <p14:modId xmlns:p14="http://schemas.microsoft.com/office/powerpoint/2010/main" val="1659367209"/>
              </p:ext>
            </p:extLst>
          </p:nvPr>
        </p:nvGraphicFramePr>
        <p:xfrm>
          <a:off x="717507" y="1729613"/>
          <a:ext cx="7708986" cy="2743200"/>
        </p:xfrm>
        <a:graphic>
          <a:graphicData uri="http://schemas.openxmlformats.org/drawingml/2006/table">
            <a:tbl>
              <a:tblPr firstRow="1" bandRow="1">
                <a:tableStyleId>{72833802-FEF1-4C79-8D5D-14CF1EAF98D9}</a:tableStyleId>
              </a:tblPr>
              <a:tblGrid>
                <a:gridCol w="2569662">
                  <a:extLst>
                    <a:ext uri="{9D8B030D-6E8A-4147-A177-3AD203B41FA5}">
                      <a16:colId xmlns:a16="http://schemas.microsoft.com/office/drawing/2014/main" val="4209373747"/>
                    </a:ext>
                  </a:extLst>
                </a:gridCol>
                <a:gridCol w="2310782">
                  <a:extLst>
                    <a:ext uri="{9D8B030D-6E8A-4147-A177-3AD203B41FA5}">
                      <a16:colId xmlns:a16="http://schemas.microsoft.com/office/drawing/2014/main" val="3015769272"/>
                    </a:ext>
                  </a:extLst>
                </a:gridCol>
                <a:gridCol w="2828542">
                  <a:extLst>
                    <a:ext uri="{9D8B030D-6E8A-4147-A177-3AD203B41FA5}">
                      <a16:colId xmlns:a16="http://schemas.microsoft.com/office/drawing/2014/main" val="1095622825"/>
                    </a:ext>
                  </a:extLst>
                </a:gridCol>
              </a:tblGrid>
              <a:tr h="370840">
                <a:tc>
                  <a:txBody>
                    <a:bodyPr/>
                    <a:lstStyle/>
                    <a:p>
                      <a:r>
                        <a:rPr lang="en-US" sz="1000" b="0" i="0" dirty="0">
                          <a:latin typeface="Roboto" pitchFamily="2" charset="0"/>
                        </a:rPr>
                        <a:t>Program onboarding design principle</a:t>
                      </a:r>
                      <a:endParaRPr lang="en-US" sz="1000" dirty="0">
                        <a:latin typeface="Roboto" pitchFamily="2" charset="0"/>
                        <a:ea typeface="Roboto" pitchFamily="2" charset="0"/>
                      </a:endParaRPr>
                    </a:p>
                  </a:txBody>
                  <a:tcPr anchor="b"/>
                </a:tc>
                <a:tc>
                  <a:txBody>
                    <a:bodyPr/>
                    <a:lstStyle/>
                    <a:p>
                      <a:r>
                        <a:rPr lang="en-US" sz="1000" b="0" i="0" dirty="0">
                          <a:latin typeface="Roboto" pitchFamily="2" charset="0"/>
                        </a:rPr>
                        <a:t>What do students currently experience related to this design principle?</a:t>
                      </a:r>
                      <a:endParaRPr lang="en-US" sz="1000" dirty="0">
                        <a:latin typeface="Roboto" pitchFamily="2" charset="0"/>
                        <a:ea typeface="Roboto" pitchFamily="2" charset="0"/>
                      </a:endParaRPr>
                    </a:p>
                  </a:txBody>
                  <a:tcPr anchor="b"/>
                </a:tc>
                <a:tc>
                  <a:txBody>
                    <a:bodyPr/>
                    <a:lstStyle/>
                    <a:p>
                      <a:r>
                        <a:rPr lang="en-US" sz="1000" b="0" i="0" dirty="0">
                          <a:latin typeface="Roboto" pitchFamily="2" charset="0"/>
                        </a:rPr>
                        <a:t>What groups of students do not benefit from such experiences (e.g., transfer students, noncredit students, dual enrollment students, etc.)?</a:t>
                      </a:r>
                      <a:endParaRPr lang="en-US" sz="1000" dirty="0">
                        <a:latin typeface="Roboto" pitchFamily="2" charset="0"/>
                        <a:ea typeface="Roboto" pitchFamily="2" charset="0"/>
                      </a:endParaRPr>
                    </a:p>
                  </a:txBody>
                  <a:tcPr anchor="b"/>
                </a:tc>
                <a:extLst>
                  <a:ext uri="{0D108BD9-81ED-4DB2-BD59-A6C34878D82A}">
                    <a16:rowId xmlns:a16="http://schemas.microsoft.com/office/drawing/2014/main" val="2582482027"/>
                  </a:ext>
                </a:extLst>
              </a:tr>
              <a:tr h="370840">
                <a:tc>
                  <a:txBody>
                    <a:bodyPr/>
                    <a:lstStyle/>
                    <a:p>
                      <a:r>
                        <a:rPr lang="en-US" sz="1000" b="1" dirty="0">
                          <a:latin typeface="Roboto" pitchFamily="2" charset="0"/>
                          <a:ea typeface="Roboto" pitchFamily="2" charset="0"/>
                        </a:rPr>
                        <a:t>ASK</a:t>
                      </a:r>
                      <a:r>
                        <a:rPr lang="en-US" sz="1000" dirty="0">
                          <a:latin typeface="Roboto" pitchFamily="2" charset="0"/>
                          <a:ea typeface="Roboto" pitchFamily="2" charset="0"/>
                        </a:rPr>
                        <a:t> every student about their interests, strengths, aspirations.</a:t>
                      </a:r>
                    </a:p>
                  </a:txBody>
                  <a:tcPr/>
                </a:tc>
                <a:tc>
                  <a:txBody>
                    <a:bodyPr/>
                    <a:lstStyle/>
                    <a:p>
                      <a:pPr marL="171450" indent="-171450">
                        <a:buFont typeface="Arial" panose="020B0604020202020204" pitchFamily="34" charset="0"/>
                        <a:buChar char="•"/>
                      </a:pPr>
                      <a:endParaRPr lang="en-US" sz="1000" dirty="0">
                        <a:latin typeface="Roboto" pitchFamily="2" charset="0"/>
                        <a:ea typeface="Roboto" pitchFamily="2" charset="0"/>
                      </a:endParaRPr>
                    </a:p>
                  </a:txBody>
                  <a:tcPr/>
                </a:tc>
                <a:tc>
                  <a:txBody>
                    <a:bodyPr/>
                    <a:lstStyle/>
                    <a:p>
                      <a:pPr marL="171450" indent="-171450">
                        <a:buFont typeface="Arial" panose="020B0604020202020204" pitchFamily="34" charset="0"/>
                        <a:buChar char="•"/>
                      </a:pPr>
                      <a:endParaRPr lang="en-US" sz="1000">
                        <a:latin typeface="Roboto" pitchFamily="2" charset="0"/>
                        <a:ea typeface="Roboto" pitchFamily="2" charset="0"/>
                      </a:endParaRPr>
                    </a:p>
                  </a:txBody>
                  <a:tcPr/>
                </a:tc>
                <a:extLst>
                  <a:ext uri="{0D108BD9-81ED-4DB2-BD59-A6C34878D82A}">
                    <a16:rowId xmlns:a16="http://schemas.microsoft.com/office/drawing/2014/main" val="248691402"/>
                  </a:ext>
                </a:extLst>
              </a:tr>
              <a:tr h="370840">
                <a:tc>
                  <a:txBody>
                    <a:bodyPr/>
                    <a:lstStyle/>
                    <a:p>
                      <a:r>
                        <a:rPr lang="en-US" sz="1000" b="1" dirty="0">
                          <a:latin typeface="Roboto" pitchFamily="2" charset="0"/>
                          <a:ea typeface="Roboto" pitchFamily="2" charset="0"/>
                        </a:rPr>
                        <a:t>CONNECT</a:t>
                      </a:r>
                      <a:r>
                        <a:rPr lang="en-US" sz="1000" dirty="0">
                          <a:latin typeface="Roboto" pitchFamily="2" charset="0"/>
                          <a:ea typeface="Roboto" pitchFamily="2" charset="0"/>
                        </a:rPr>
                        <a:t> them with faculty, students., alumni, others with similar interests</a:t>
                      </a:r>
                    </a:p>
                  </a:txBody>
                  <a:tcPr/>
                </a:tc>
                <a:tc>
                  <a:txBody>
                    <a:bodyPr/>
                    <a:lstStyle/>
                    <a:p>
                      <a:pPr marL="171450" indent="-171450">
                        <a:buFont typeface="Arial" panose="020B0604020202020204" pitchFamily="34" charset="0"/>
                        <a:buChar char="•"/>
                      </a:pPr>
                      <a:endParaRPr lang="en-US" sz="1000" dirty="0">
                        <a:latin typeface="Roboto" pitchFamily="2" charset="0"/>
                        <a:ea typeface="Roboto" pitchFamily="2" charset="0"/>
                      </a:endParaRPr>
                    </a:p>
                  </a:txBody>
                  <a:tcPr/>
                </a:tc>
                <a:tc>
                  <a:txBody>
                    <a:bodyPr/>
                    <a:lstStyle/>
                    <a:p>
                      <a:pPr marL="171450" indent="-171450">
                        <a:buFont typeface="Arial" panose="020B0604020202020204" pitchFamily="34" charset="0"/>
                        <a:buChar char="•"/>
                      </a:pPr>
                      <a:endParaRPr lang="en-US" sz="1000">
                        <a:latin typeface="Roboto" pitchFamily="2" charset="0"/>
                        <a:ea typeface="Roboto" pitchFamily="2" charset="0"/>
                      </a:endParaRPr>
                    </a:p>
                  </a:txBody>
                  <a:tcPr/>
                </a:tc>
                <a:extLst>
                  <a:ext uri="{0D108BD9-81ED-4DB2-BD59-A6C34878D82A}">
                    <a16:rowId xmlns:a16="http://schemas.microsoft.com/office/drawing/2014/main" val="915027487"/>
                  </a:ext>
                </a:extLst>
              </a:tr>
              <a:tr h="370840">
                <a:tc>
                  <a:txBody>
                    <a:bodyPr/>
                    <a:lstStyle/>
                    <a:p>
                      <a:r>
                        <a:rPr lang="en-US" sz="1000" b="1" dirty="0">
                          <a:latin typeface="Roboto" pitchFamily="2" charset="0"/>
                          <a:ea typeface="Roboto" pitchFamily="2" charset="0"/>
                        </a:rPr>
                        <a:t>INSPIRE</a:t>
                      </a:r>
                      <a:r>
                        <a:rPr lang="en-US" sz="1000" dirty="0">
                          <a:latin typeface="Roboto" pitchFamily="2" charset="0"/>
                          <a:ea typeface="Roboto" pitchFamily="2" charset="0"/>
                        </a:rPr>
                        <a:t> learning in term 1 through “light the fire” college-level courses on topics of interest.</a:t>
                      </a:r>
                    </a:p>
                  </a:txBody>
                  <a:tcPr/>
                </a:tc>
                <a:tc>
                  <a:txBody>
                    <a:bodyPr/>
                    <a:lstStyle/>
                    <a:p>
                      <a:pPr marL="171450" indent="-171450">
                        <a:buFont typeface="Arial" panose="020B0604020202020204" pitchFamily="34" charset="0"/>
                        <a:buChar char="•"/>
                      </a:pPr>
                      <a:endParaRPr lang="en-US" sz="1000" dirty="0">
                        <a:latin typeface="Roboto" pitchFamily="2" charset="0"/>
                        <a:ea typeface="Roboto" pitchFamily="2" charset="0"/>
                      </a:endParaRPr>
                    </a:p>
                  </a:txBody>
                  <a:tcPr/>
                </a:tc>
                <a:tc>
                  <a:txBody>
                    <a:bodyPr/>
                    <a:lstStyle/>
                    <a:p>
                      <a:pPr marL="171450" indent="-171450">
                        <a:buFont typeface="Arial" panose="020B0604020202020204" pitchFamily="34" charset="0"/>
                        <a:buChar char="•"/>
                      </a:pPr>
                      <a:endParaRPr lang="en-US" sz="1000" dirty="0">
                        <a:latin typeface="Roboto" pitchFamily="2" charset="0"/>
                        <a:ea typeface="Roboto" pitchFamily="2" charset="0"/>
                      </a:endParaRPr>
                    </a:p>
                  </a:txBody>
                  <a:tcPr/>
                </a:tc>
                <a:extLst>
                  <a:ext uri="{0D108BD9-81ED-4DB2-BD59-A6C34878D82A}">
                    <a16:rowId xmlns:a16="http://schemas.microsoft.com/office/drawing/2014/main" val="260753799"/>
                  </a:ext>
                </a:extLst>
              </a:tr>
              <a:tr h="370840">
                <a:tc>
                  <a:txBody>
                    <a:bodyPr/>
                    <a:lstStyle/>
                    <a:p>
                      <a:r>
                        <a:rPr lang="en-US" sz="1000" dirty="0">
                          <a:latin typeface="Roboto" pitchFamily="2" charset="0"/>
                          <a:ea typeface="Roboto" pitchFamily="2" charset="0"/>
                        </a:rPr>
                        <a:t>Help every student development an individualized education </a:t>
                      </a:r>
                      <a:r>
                        <a:rPr lang="en-US" sz="1000" b="1" dirty="0">
                          <a:latin typeface="Roboto" pitchFamily="2" charset="0"/>
                          <a:ea typeface="Roboto" pitchFamily="2" charset="0"/>
                        </a:rPr>
                        <a:t>PLAN </a:t>
                      </a:r>
                      <a:r>
                        <a:rPr lang="en-US" sz="1000" b="0" dirty="0">
                          <a:latin typeface="Roboto" pitchFamily="2" charset="0"/>
                          <a:ea typeface="Roboto" pitchFamily="2" charset="0"/>
                        </a:rPr>
                        <a:t>aligned to jobs/transfer in field of interest by end of term 1</a:t>
                      </a:r>
                      <a:endParaRPr lang="en-US" sz="1000" b="1" dirty="0">
                        <a:latin typeface="Roboto" pitchFamily="2" charset="0"/>
                        <a:ea typeface="Roboto" pitchFamily="2" charset="0"/>
                      </a:endParaRPr>
                    </a:p>
                  </a:txBody>
                  <a:tcPr/>
                </a:tc>
                <a:tc>
                  <a:txBody>
                    <a:bodyPr/>
                    <a:lstStyle/>
                    <a:p>
                      <a:pPr marL="171450" indent="-171450">
                        <a:buFont typeface="Arial" panose="020B0604020202020204" pitchFamily="34" charset="0"/>
                        <a:buChar char="•"/>
                      </a:pPr>
                      <a:endParaRPr lang="en-US" sz="1000">
                        <a:latin typeface="Roboto" pitchFamily="2" charset="0"/>
                        <a:ea typeface="Roboto" pitchFamily="2" charset="0"/>
                      </a:endParaRPr>
                    </a:p>
                  </a:txBody>
                  <a:tcPr/>
                </a:tc>
                <a:tc>
                  <a:txBody>
                    <a:bodyPr/>
                    <a:lstStyle/>
                    <a:p>
                      <a:pPr marL="171450" indent="-171450">
                        <a:buFont typeface="Arial" panose="020B0604020202020204" pitchFamily="34" charset="0"/>
                        <a:buChar char="•"/>
                      </a:pPr>
                      <a:endParaRPr lang="en-US" sz="1000" dirty="0">
                        <a:latin typeface="Roboto" pitchFamily="2" charset="0"/>
                        <a:ea typeface="Roboto" pitchFamily="2" charset="0"/>
                      </a:endParaRPr>
                    </a:p>
                  </a:txBody>
                  <a:tcPr/>
                </a:tc>
                <a:extLst>
                  <a:ext uri="{0D108BD9-81ED-4DB2-BD59-A6C34878D82A}">
                    <a16:rowId xmlns:a16="http://schemas.microsoft.com/office/drawing/2014/main" val="403730996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F5E7725-AECB-4A45-9CB5-B1F48E4827BE}"/>
              </a:ext>
            </a:extLst>
          </p:cNvPr>
          <p:cNvSpPr>
            <a:spLocks noGrp="1"/>
          </p:cNvSpPr>
          <p:nvPr>
            <p:ph type="body" idx="1"/>
          </p:nvPr>
        </p:nvSpPr>
        <p:spPr>
          <a:xfrm>
            <a:off x="644433" y="1343439"/>
            <a:ext cx="7814099" cy="3231836"/>
          </a:xfrm>
        </p:spPr>
        <p:txBody>
          <a:bodyPr/>
          <a:lstStyle/>
          <a:p>
            <a:r>
              <a:rPr lang="en-US" dirty="0"/>
              <a:t>Program of study: A program of study prepares students for transfer in a major or entry into the workforce. </a:t>
            </a:r>
          </a:p>
          <a:p>
            <a:r>
              <a:rPr lang="en-US" dirty="0"/>
              <a:t>Onboarding: Onboarding is the process of helping students select, enter, and gain experience in a program of study. This process starts as soon as students apply and is not complete until students have chosen a program, built an educational plan, and taken and passed program gateway courses, which can take up to a year. </a:t>
            </a:r>
          </a:p>
        </p:txBody>
      </p:sp>
      <p:sp>
        <p:nvSpPr>
          <p:cNvPr id="2" name="Title 1">
            <a:extLst>
              <a:ext uri="{FF2B5EF4-FFF2-40B4-BE49-F238E27FC236}">
                <a16:creationId xmlns:a16="http://schemas.microsoft.com/office/drawing/2014/main" id="{D65E1A2B-C103-41D7-BDCF-E26F8FD2F53E}"/>
              </a:ext>
            </a:extLst>
          </p:cNvPr>
          <p:cNvSpPr>
            <a:spLocks noGrp="1"/>
          </p:cNvSpPr>
          <p:nvPr>
            <p:ph type="title"/>
          </p:nvPr>
        </p:nvSpPr>
        <p:spPr>
          <a:xfrm>
            <a:off x="654725" y="568225"/>
            <a:ext cx="7814100" cy="857400"/>
          </a:xfrm>
        </p:spPr>
        <p:txBody>
          <a:bodyPr/>
          <a:lstStyle/>
          <a:p>
            <a:r>
              <a:rPr lang="en-US" dirty="0"/>
              <a:t>A few definitions</a:t>
            </a:r>
          </a:p>
        </p:txBody>
      </p:sp>
    </p:spTree>
    <p:extLst>
      <p:ext uri="{BB962C8B-B14F-4D97-AF65-F5344CB8AC3E}">
        <p14:creationId xmlns:p14="http://schemas.microsoft.com/office/powerpoint/2010/main" val="40389513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gdb8260cb5c_1_8"/>
          <p:cNvSpPr txBox="1">
            <a:spLocks noGrp="1"/>
          </p:cNvSpPr>
          <p:nvPr>
            <p:ph type="ctrTitle"/>
          </p:nvPr>
        </p:nvSpPr>
        <p:spPr>
          <a:xfrm>
            <a:off x="685800" y="2726342"/>
            <a:ext cx="5822004" cy="1159800"/>
          </a:xfrm>
          <a:noFill/>
          <a:ln>
            <a:noFill/>
          </a:ln>
        </p:spPr>
        <p:txBody>
          <a:bodyPr spcFirstLastPara="1" wrap="square" lIns="91425" tIns="91425" rIns="91425" bIns="91425" anchor="b" anchorCtr="0">
            <a:noAutofit/>
          </a:bodyPr>
          <a:lstStyle/>
          <a:p>
            <a:pPr lvl="0"/>
            <a:r>
              <a:rPr lang="en-US" dirty="0"/>
              <a:t>What are your boldest ideas for reimagining program onboarding?</a:t>
            </a:r>
          </a:p>
        </p:txBody>
      </p:sp>
      <p:sp>
        <p:nvSpPr>
          <p:cNvPr id="3" name="Subtitle 2">
            <a:extLst>
              <a:ext uri="{FF2B5EF4-FFF2-40B4-BE49-F238E27FC236}">
                <a16:creationId xmlns:a16="http://schemas.microsoft.com/office/drawing/2014/main" id="{6CA56B85-D463-714D-8B00-28E34F508D04}"/>
              </a:ext>
            </a:extLst>
          </p:cNvPr>
          <p:cNvSpPr>
            <a:spLocks noGrp="1"/>
          </p:cNvSpPr>
          <p:nvPr>
            <p:ph type="subTitle" idx="1"/>
          </p:nvPr>
        </p:nvSpPr>
        <p:spPr/>
        <p:txBody>
          <a:bodyPr/>
          <a:lstStyle/>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gdc1455ec96_0_0"/>
          <p:cNvSpPr txBox="1">
            <a:spLocks noGrp="1"/>
          </p:cNvSpPr>
          <p:nvPr>
            <p:ph type="ctrTitle"/>
          </p:nvPr>
        </p:nvSpPr>
        <p:spPr>
          <a:xfrm>
            <a:off x="685800" y="2726342"/>
            <a:ext cx="5822004" cy="1159800"/>
          </a:xfrm>
          <a:noFill/>
          <a:ln>
            <a:noFill/>
          </a:ln>
        </p:spPr>
        <p:txBody>
          <a:bodyPr spcFirstLastPara="1" wrap="square" lIns="91425" tIns="91425" rIns="91425" bIns="91425" anchor="b" anchorCtr="0">
            <a:noAutofit/>
          </a:bodyPr>
          <a:lstStyle/>
          <a:p>
            <a:pPr lvl="0"/>
            <a:r>
              <a:rPr lang="en-US" dirty="0"/>
              <a:t>Next steps</a:t>
            </a:r>
          </a:p>
        </p:txBody>
      </p:sp>
      <p:sp>
        <p:nvSpPr>
          <p:cNvPr id="3" name="Subtitle 2">
            <a:extLst>
              <a:ext uri="{FF2B5EF4-FFF2-40B4-BE49-F238E27FC236}">
                <a16:creationId xmlns:a16="http://schemas.microsoft.com/office/drawing/2014/main" id="{427265D9-DCA9-5B44-85F5-27E196686D8F}"/>
              </a:ext>
            </a:extLst>
          </p:cNvPr>
          <p:cNvSpPr>
            <a:spLocks noGrp="1"/>
          </p:cNvSpPr>
          <p:nvPr>
            <p:ph type="subTitle" idx="1"/>
          </p:nvPr>
        </p:nvSpPr>
        <p:spPr>
          <a:xfrm>
            <a:off x="685800" y="3830653"/>
            <a:ext cx="6056376" cy="784800"/>
          </a:xfrm>
        </p:spPr>
        <p:txBody>
          <a:bodyPr/>
          <a:lstStyle/>
          <a:p>
            <a:r>
              <a:rPr lang="en-US" dirty="0"/>
              <a:t>Reflect on your major takeaways from the workshop. </a:t>
            </a:r>
            <a:br>
              <a:rPr lang="en-US" dirty="0"/>
            </a:br>
            <a:r>
              <a:rPr lang="en-US" dirty="0"/>
              <a:t>How do these ideas connect with your role at the college?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16"/>
          <p:cNvSpPr txBox="1">
            <a:spLocks noGrp="1"/>
          </p:cNvSpPr>
          <p:nvPr>
            <p:ph type="ctrTitle"/>
          </p:nvPr>
        </p:nvSpPr>
        <p:spPr>
          <a:xfrm>
            <a:off x="685800" y="2280243"/>
            <a:ext cx="5486400" cy="1159800"/>
          </a:xfrm>
          <a:noFill/>
          <a:ln>
            <a:noFill/>
          </a:ln>
        </p:spPr>
        <p:txBody>
          <a:bodyPr spcFirstLastPara="1" wrap="square" lIns="91425" tIns="91425" rIns="91425" bIns="91425" anchor="t" anchorCtr="0">
            <a:noAutofit/>
          </a:bodyPr>
          <a:lstStyle/>
          <a:p>
            <a:pPr lvl="0"/>
            <a:r>
              <a:rPr lang="en-US" dirty="0">
                <a:sym typeface="Roboto"/>
              </a:rPr>
              <a:t>Thanks for participating!</a:t>
            </a:r>
          </a:p>
        </p:txBody>
      </p:sp>
      <p:sp>
        <p:nvSpPr>
          <p:cNvPr id="5" name="Subtitle 4">
            <a:extLst>
              <a:ext uri="{FF2B5EF4-FFF2-40B4-BE49-F238E27FC236}">
                <a16:creationId xmlns:a16="http://schemas.microsoft.com/office/drawing/2014/main" id="{941615B8-E680-8848-8F3C-46A154849198}"/>
              </a:ext>
            </a:extLst>
          </p:cNvPr>
          <p:cNvSpPr>
            <a:spLocks noGrp="1"/>
          </p:cNvSpPr>
          <p:nvPr>
            <p:ph type="subTitle" idx="1"/>
          </p:nvPr>
        </p:nvSpPr>
        <p:spPr>
          <a:xfrm>
            <a:off x="685800" y="3658977"/>
            <a:ext cx="5486400" cy="1159800"/>
          </a:xfrm>
        </p:spPr>
        <p:txBody>
          <a:bodyPr/>
          <a:lstStyle/>
          <a:p>
            <a:r>
              <a:rPr lang="en-US" dirty="0"/>
              <a:t>[insert presenter/s names and contact information]</a:t>
            </a:r>
          </a:p>
        </p:txBody>
      </p:sp>
      <p:sp>
        <p:nvSpPr>
          <p:cNvPr id="4" name="Picture Placeholder 3">
            <a:extLst>
              <a:ext uri="{FF2B5EF4-FFF2-40B4-BE49-F238E27FC236}">
                <a16:creationId xmlns:a16="http://schemas.microsoft.com/office/drawing/2014/main" id="{AAEDFC6E-17F5-C04B-8E4C-B2F2D47BBCA9}"/>
              </a:ext>
            </a:extLst>
          </p:cNvPr>
          <p:cNvSpPr>
            <a:spLocks noGrp="1"/>
          </p:cNvSpPr>
          <p:nvPr>
            <p:ph type="pic" sz="quarter" idx="10"/>
          </p:nvPr>
        </p:nvSpPr>
        <p:spPr/>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61A7E14-C730-BC4A-9347-FF3AF2F9CDED}"/>
              </a:ext>
            </a:extLst>
          </p:cNvPr>
          <p:cNvSpPr>
            <a:spLocks noGrp="1"/>
          </p:cNvSpPr>
          <p:nvPr>
            <p:ph type="body" idx="1"/>
          </p:nvPr>
        </p:nvSpPr>
        <p:spPr>
          <a:xfrm>
            <a:off x="654725" y="1337079"/>
            <a:ext cx="8073725" cy="3231836"/>
          </a:xfrm>
        </p:spPr>
        <p:txBody>
          <a:bodyPr/>
          <a:lstStyle/>
          <a:p>
            <a:pPr>
              <a:spcBef>
                <a:spcPts val="0"/>
              </a:spcBef>
            </a:pPr>
            <a:r>
              <a:rPr lang="en-US" dirty="0">
                <a:solidFill>
                  <a:schemeClr val="tx1"/>
                </a:solidFill>
                <a:latin typeface="Roboto" panose="020B0604020202020204" charset="0"/>
                <a:ea typeface="Roboto" panose="020B0604020202020204" charset="0"/>
              </a:rPr>
              <a:t>Instructions: 	The following slides are optional, but may help make the case 		for using ACIP to redesign onboarding. Select the most</a:t>
            </a:r>
          </a:p>
          <a:p>
            <a:pPr marL="0" indent="0">
              <a:spcBef>
                <a:spcPts val="0"/>
              </a:spcBef>
              <a:buNone/>
            </a:pPr>
            <a:r>
              <a:rPr lang="en-US" dirty="0">
                <a:solidFill>
                  <a:schemeClr val="tx1"/>
                </a:solidFill>
                <a:latin typeface="Roboto" panose="020B0604020202020204" charset="0"/>
                <a:ea typeface="Roboto" panose="020B0604020202020204" charset="0"/>
              </a:rPr>
              <a:t>		relevant slides to present to your audience. Think about the 		issues your college faces, or the areas that you are most</a:t>
            </a:r>
          </a:p>
          <a:p>
            <a:pPr marL="0" indent="0">
              <a:spcBef>
                <a:spcPts val="0"/>
              </a:spcBef>
              <a:buNone/>
            </a:pPr>
            <a:r>
              <a:rPr lang="en-US" dirty="0">
                <a:solidFill>
                  <a:schemeClr val="tx1"/>
                </a:solidFill>
                <a:latin typeface="Roboto" panose="020B0604020202020204" charset="0"/>
                <a:ea typeface="Roboto" panose="020B0604020202020204" charset="0"/>
              </a:rPr>
              <a:t>		excited to work on, and select case studies that best</a:t>
            </a:r>
          </a:p>
          <a:p>
            <a:pPr marL="0" indent="0">
              <a:spcBef>
                <a:spcPts val="0"/>
              </a:spcBef>
              <a:buNone/>
            </a:pPr>
            <a:r>
              <a:rPr lang="en-US" dirty="0">
                <a:solidFill>
                  <a:schemeClr val="tx1"/>
                </a:solidFill>
                <a:latin typeface="Roboto" panose="020B0604020202020204" charset="0"/>
                <a:ea typeface="Roboto" panose="020B0604020202020204" charset="0"/>
              </a:rPr>
              <a:t>		support your efforts.</a:t>
            </a:r>
          </a:p>
          <a:p>
            <a:pPr marL="0" indent="0">
              <a:buNone/>
            </a:pPr>
            <a:endParaRPr lang="en-US" dirty="0">
              <a:solidFill>
                <a:schemeClr val="tx1"/>
              </a:solidFill>
              <a:latin typeface="Roboto" panose="020B0604020202020204" charset="0"/>
              <a:ea typeface="Roboto" panose="020B0604020202020204" charset="0"/>
            </a:endParaRPr>
          </a:p>
          <a:p>
            <a:pPr>
              <a:spcBef>
                <a:spcPts val="0"/>
              </a:spcBef>
            </a:pPr>
            <a:r>
              <a:rPr lang="en-US" dirty="0">
                <a:solidFill>
                  <a:schemeClr val="tx1"/>
                </a:solidFill>
                <a:latin typeface="Roboto" panose="020B0604020202020204" charset="0"/>
                <a:ea typeface="Roboto" panose="020B0604020202020204" charset="0"/>
              </a:rPr>
              <a:t>The point: 	It is important to showcase examples of successful guided</a:t>
            </a:r>
          </a:p>
          <a:p>
            <a:pPr marL="0" indent="0">
              <a:spcBef>
                <a:spcPts val="0"/>
              </a:spcBef>
              <a:buNone/>
            </a:pPr>
            <a:r>
              <a:rPr lang="en-US" dirty="0">
                <a:solidFill>
                  <a:schemeClr val="tx1"/>
                </a:solidFill>
                <a:latin typeface="Roboto" panose="020B0604020202020204" charset="0"/>
                <a:ea typeface="Roboto" panose="020B0604020202020204" charset="0"/>
              </a:rPr>
              <a:t>		pathways reform implementation to remind everyone what</a:t>
            </a:r>
          </a:p>
          <a:p>
            <a:pPr marL="0" indent="0">
              <a:spcBef>
                <a:spcPts val="0"/>
              </a:spcBef>
              <a:buNone/>
            </a:pPr>
            <a:r>
              <a:rPr lang="en-US" dirty="0">
                <a:solidFill>
                  <a:schemeClr val="tx1"/>
                </a:solidFill>
                <a:latin typeface="Roboto" panose="020B0604020202020204" charset="0"/>
                <a:ea typeface="Roboto" panose="020B0604020202020204" charset="0"/>
              </a:rPr>
              <a:t>		you are working toward. It helps remind everyone of the</a:t>
            </a:r>
          </a:p>
          <a:p>
            <a:pPr marL="0" indent="0">
              <a:spcBef>
                <a:spcPts val="0"/>
              </a:spcBef>
              <a:buNone/>
            </a:pPr>
            <a:r>
              <a:rPr lang="en-US" dirty="0">
                <a:solidFill>
                  <a:schemeClr val="tx1"/>
                </a:solidFill>
                <a:latin typeface="Roboto" panose="020B0604020202020204" charset="0"/>
                <a:ea typeface="Roboto" panose="020B0604020202020204" charset="0"/>
              </a:rPr>
              <a:t>		kind of impact that is possible. By selecting relevant case</a:t>
            </a:r>
          </a:p>
          <a:p>
            <a:pPr marL="0" indent="0">
              <a:spcBef>
                <a:spcPts val="0"/>
              </a:spcBef>
              <a:buNone/>
            </a:pPr>
            <a:r>
              <a:rPr lang="en-US" dirty="0">
                <a:solidFill>
                  <a:schemeClr val="tx1"/>
                </a:solidFill>
                <a:latin typeface="Roboto" panose="020B0604020202020204" charset="0"/>
                <a:ea typeface="Roboto" panose="020B0604020202020204" charset="0"/>
              </a:rPr>
              <a:t>		studies to share (as many or as few as you prefer!), you</a:t>
            </a:r>
          </a:p>
          <a:p>
            <a:pPr marL="0" indent="0">
              <a:spcBef>
                <a:spcPts val="0"/>
              </a:spcBef>
              <a:buNone/>
            </a:pPr>
            <a:r>
              <a:rPr lang="en-US" dirty="0">
                <a:solidFill>
                  <a:schemeClr val="tx1"/>
                </a:solidFill>
                <a:latin typeface="Roboto" panose="020B0604020202020204" charset="0"/>
                <a:ea typeface="Roboto" panose="020B0604020202020204" charset="0"/>
              </a:rPr>
              <a:t>		can support your college’s reform efforts.</a:t>
            </a:r>
          </a:p>
          <a:p>
            <a:pPr marL="0" indent="0">
              <a:buNone/>
            </a:pPr>
            <a:endParaRPr lang="en-US" dirty="0">
              <a:solidFill>
                <a:schemeClr val="tx1"/>
              </a:solidFill>
            </a:endParaRPr>
          </a:p>
        </p:txBody>
      </p:sp>
      <p:sp>
        <p:nvSpPr>
          <p:cNvPr id="2" name="Title 1">
            <a:extLst>
              <a:ext uri="{FF2B5EF4-FFF2-40B4-BE49-F238E27FC236}">
                <a16:creationId xmlns:a16="http://schemas.microsoft.com/office/drawing/2014/main" id="{C89BEA76-CDF4-AC4F-9E7D-A46B3299AAE4}"/>
              </a:ext>
            </a:extLst>
          </p:cNvPr>
          <p:cNvSpPr>
            <a:spLocks noGrp="1"/>
          </p:cNvSpPr>
          <p:nvPr>
            <p:ph type="title"/>
          </p:nvPr>
        </p:nvSpPr>
        <p:spPr/>
        <p:txBody>
          <a:bodyPr/>
          <a:lstStyle/>
          <a:p>
            <a:r>
              <a:rPr lang="en-US" dirty="0"/>
              <a:t>Guide slide</a:t>
            </a:r>
          </a:p>
        </p:txBody>
      </p:sp>
      <p:sp>
        <p:nvSpPr>
          <p:cNvPr id="5" name="TextBox 4">
            <a:extLst>
              <a:ext uri="{FF2B5EF4-FFF2-40B4-BE49-F238E27FC236}">
                <a16:creationId xmlns:a16="http://schemas.microsoft.com/office/drawing/2014/main" id="{EF03F927-61E1-F548-888D-D0BAE494D866}"/>
              </a:ext>
            </a:extLst>
          </p:cNvPr>
          <p:cNvSpPr txBox="1"/>
          <p:nvPr/>
        </p:nvSpPr>
        <p:spPr>
          <a:xfrm>
            <a:off x="2286000" y="2417033"/>
            <a:ext cx="4572000" cy="307777"/>
          </a:xfrm>
          <a:prstGeom prst="rect">
            <a:avLst/>
          </a:prstGeom>
          <a:noFill/>
        </p:spPr>
        <p:txBody>
          <a:bodyPr wrap="square">
            <a:spAutoFit/>
          </a:bodyPr>
          <a:lstStyle/>
          <a:p>
            <a:r>
              <a:rPr lang="en-US" dirty="0">
                <a:effectLst/>
                <a:latin typeface="Roboto" pitchFamily="2" charset="0"/>
                <a:ea typeface="Roboto" pitchFamily="2" charset="0"/>
              </a:rPr>
              <a:t> </a:t>
            </a:r>
            <a:endParaRPr lang="en-US" dirty="0">
              <a:latin typeface="Roboto" pitchFamily="2" charset="0"/>
              <a:ea typeface="Roboto" pitchFamily="2" charset="0"/>
            </a:endParaRPr>
          </a:p>
        </p:txBody>
      </p:sp>
    </p:spTree>
    <p:extLst>
      <p:ext uri="{BB962C8B-B14F-4D97-AF65-F5344CB8AC3E}">
        <p14:creationId xmlns:p14="http://schemas.microsoft.com/office/powerpoint/2010/main" val="32490182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16"/>
          <p:cNvSpPr txBox="1">
            <a:spLocks noGrp="1"/>
          </p:cNvSpPr>
          <p:nvPr>
            <p:ph type="ctrTitle"/>
          </p:nvPr>
        </p:nvSpPr>
        <p:spPr>
          <a:xfrm>
            <a:off x="685800" y="2280243"/>
            <a:ext cx="5486400" cy="1159800"/>
          </a:xfrm>
          <a:noFill/>
          <a:ln>
            <a:noFill/>
          </a:ln>
        </p:spPr>
        <p:txBody>
          <a:bodyPr spcFirstLastPara="1" wrap="square" lIns="91425" tIns="91425" rIns="91425" bIns="91425" anchor="b" anchorCtr="0">
            <a:noAutofit/>
          </a:bodyPr>
          <a:lstStyle/>
          <a:p>
            <a:pPr lvl="0"/>
            <a:r>
              <a:rPr lang="en-US" dirty="0">
                <a:sym typeface="Roboto"/>
              </a:rPr>
              <a:t>College example slides</a:t>
            </a:r>
          </a:p>
        </p:txBody>
      </p:sp>
      <p:sp>
        <p:nvSpPr>
          <p:cNvPr id="5" name="Subtitle 4">
            <a:extLst>
              <a:ext uri="{FF2B5EF4-FFF2-40B4-BE49-F238E27FC236}">
                <a16:creationId xmlns:a16="http://schemas.microsoft.com/office/drawing/2014/main" id="{941615B8-E680-8848-8F3C-46A154849198}"/>
              </a:ext>
            </a:extLst>
          </p:cNvPr>
          <p:cNvSpPr>
            <a:spLocks noGrp="1"/>
          </p:cNvSpPr>
          <p:nvPr>
            <p:ph type="subTitle" idx="1"/>
          </p:nvPr>
        </p:nvSpPr>
        <p:spPr>
          <a:xfrm>
            <a:off x="685800" y="3658977"/>
            <a:ext cx="5486400" cy="1159800"/>
          </a:xfrm>
        </p:spPr>
        <p:txBody>
          <a:bodyPr/>
          <a:lstStyle/>
          <a:p>
            <a:r>
              <a:rPr lang="en-US" dirty="0"/>
              <a:t>Success Stories from Colleges Doing Ask-Connect-Inspire-Plan and Guided Pathways</a:t>
            </a:r>
          </a:p>
        </p:txBody>
      </p:sp>
      <p:sp>
        <p:nvSpPr>
          <p:cNvPr id="6" name="Picture Placeholder 5">
            <a:extLst>
              <a:ext uri="{FF2B5EF4-FFF2-40B4-BE49-F238E27FC236}">
                <a16:creationId xmlns:a16="http://schemas.microsoft.com/office/drawing/2014/main" id="{E8B6C994-DD69-7B46-B0AA-9BCDA7BE2283}"/>
              </a:ext>
            </a:extLst>
          </p:cNvPr>
          <p:cNvSpPr>
            <a:spLocks noGrp="1"/>
          </p:cNvSpPr>
          <p:nvPr>
            <p:ph type="pic" sz="quarter" idx="10"/>
          </p:nvPr>
        </p:nvSpPr>
        <p:spPr/>
      </p:sp>
    </p:spTree>
    <p:extLst>
      <p:ext uri="{BB962C8B-B14F-4D97-AF65-F5344CB8AC3E}">
        <p14:creationId xmlns:p14="http://schemas.microsoft.com/office/powerpoint/2010/main" val="41486875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gdb8260cb5c_1_8"/>
          <p:cNvSpPr txBox="1">
            <a:spLocks noGrp="1"/>
          </p:cNvSpPr>
          <p:nvPr>
            <p:ph type="ctrTitle"/>
          </p:nvPr>
        </p:nvSpPr>
        <p:spPr>
          <a:xfrm>
            <a:off x="685799" y="2726342"/>
            <a:ext cx="6289432" cy="1159800"/>
          </a:xfrm>
          <a:noFill/>
          <a:ln>
            <a:noFill/>
          </a:ln>
        </p:spPr>
        <p:txBody>
          <a:bodyPr spcFirstLastPara="1" wrap="square" lIns="91425" tIns="91425" rIns="91425" bIns="91425" anchor="b" anchorCtr="0">
            <a:noAutofit/>
          </a:bodyPr>
          <a:lstStyle/>
          <a:p>
            <a:pPr lvl="0"/>
            <a:r>
              <a:rPr lang="en-US" dirty="0"/>
              <a:t>Increasing Student Success through Guided Pathways and Ask-Connect-Inspire-Plan</a:t>
            </a:r>
          </a:p>
        </p:txBody>
      </p:sp>
      <p:sp>
        <p:nvSpPr>
          <p:cNvPr id="3" name="Subtitle 2">
            <a:extLst>
              <a:ext uri="{FF2B5EF4-FFF2-40B4-BE49-F238E27FC236}">
                <a16:creationId xmlns:a16="http://schemas.microsoft.com/office/drawing/2014/main" id="{6CA56B85-D463-714D-8B00-28E34F508D04}"/>
              </a:ext>
            </a:extLst>
          </p:cNvPr>
          <p:cNvSpPr>
            <a:spLocks noGrp="1"/>
          </p:cNvSpPr>
          <p:nvPr>
            <p:ph type="subTitle" idx="1"/>
          </p:nvPr>
        </p:nvSpPr>
        <p:spPr/>
        <p:txBody>
          <a:bodyPr/>
          <a:lstStyle/>
          <a:p>
            <a:r>
              <a:rPr lang="en-US" dirty="0"/>
              <a:t>Evidence from Three Colleges</a:t>
            </a:r>
          </a:p>
        </p:txBody>
      </p:sp>
    </p:spTree>
    <p:extLst>
      <p:ext uri="{BB962C8B-B14F-4D97-AF65-F5344CB8AC3E}">
        <p14:creationId xmlns:p14="http://schemas.microsoft.com/office/powerpoint/2010/main" val="31919517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b6873d04f4_1_312"/>
          <p:cNvSpPr txBox="1">
            <a:spLocks noGrp="1"/>
          </p:cNvSpPr>
          <p:nvPr>
            <p:ph type="body" idx="1"/>
          </p:nvPr>
        </p:nvSpPr>
        <p:spPr>
          <a:xfrm>
            <a:off x="654725" y="1105694"/>
            <a:ext cx="7938290" cy="2932112"/>
          </a:xfrm>
          <a:noFill/>
          <a:ln>
            <a:noFill/>
          </a:ln>
        </p:spPr>
        <p:txBody>
          <a:bodyPr spcFirstLastPara="1" wrap="square" lIns="91425" tIns="91425" rIns="91425" bIns="91425" anchor="t" anchorCtr="0">
            <a:noAutofit/>
          </a:bodyPr>
          <a:lstStyle/>
          <a:p>
            <a:r>
              <a:rPr lang="en-US" dirty="0"/>
              <a:t>Guided pathways is a comprehensive framework encompassing multiple college-wide reforms intended to be implemented at scale for all new students. </a:t>
            </a:r>
          </a:p>
          <a:p>
            <a:r>
              <a:rPr lang="en-US" dirty="0"/>
              <a:t>The cumulative effect of implementing multiple core components at scale is what is likely to have the biggest influence on student outcomes. </a:t>
            </a:r>
          </a:p>
          <a:p>
            <a:r>
              <a:rPr lang="en-US" dirty="0"/>
              <a:t>The following case studies are not an exhaustive representation of the colleges’ work, but rather serve to illustrate key examples of how pathways practices support ACIP strategies. </a:t>
            </a:r>
          </a:p>
          <a:p>
            <a:r>
              <a:rPr lang="en-US" dirty="0"/>
              <a:t>While it would be extremely difficult to attribute changes in student outcomes to any one single component, it is likely that these practices played a significant role in contributing to the improvements in student outcomes presented in the data. </a:t>
            </a:r>
          </a:p>
        </p:txBody>
      </p:sp>
      <p:sp>
        <p:nvSpPr>
          <p:cNvPr id="211" name="Google Shape;211;gb6873d04f4_1_3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Making sense of the data</a:t>
            </a:r>
          </a:p>
        </p:txBody>
      </p:sp>
    </p:spTree>
    <p:extLst>
      <p:ext uri="{BB962C8B-B14F-4D97-AF65-F5344CB8AC3E}">
        <p14:creationId xmlns:p14="http://schemas.microsoft.com/office/powerpoint/2010/main" val="31225541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gda0b1f4bd8_0_316"/>
          <p:cNvSpPr txBox="1">
            <a:spLocks noGrp="1"/>
          </p:cNvSpPr>
          <p:nvPr>
            <p:ph type="title"/>
          </p:nvPr>
        </p:nvSpPr>
        <p:spPr>
          <a:xfrm>
            <a:off x="654725" y="568225"/>
            <a:ext cx="7708311" cy="857400"/>
          </a:xfrm>
          <a:noFill/>
          <a:ln>
            <a:noFill/>
          </a:ln>
        </p:spPr>
        <p:txBody>
          <a:bodyPr spcFirstLastPara="1" wrap="square" lIns="91425" tIns="91425" rIns="91425" bIns="91425" anchor="t" anchorCtr="0">
            <a:noAutofit/>
          </a:bodyPr>
          <a:lstStyle/>
          <a:p>
            <a:pPr lvl="0"/>
            <a:r>
              <a:rPr lang="en-US" dirty="0"/>
              <a:t>About the colleges</a:t>
            </a:r>
          </a:p>
        </p:txBody>
      </p:sp>
      <p:graphicFrame>
        <p:nvGraphicFramePr>
          <p:cNvPr id="4" name="Table 7">
            <a:extLst>
              <a:ext uri="{FF2B5EF4-FFF2-40B4-BE49-F238E27FC236}">
                <a16:creationId xmlns:a16="http://schemas.microsoft.com/office/drawing/2014/main" id="{DDCE26B8-2B84-4A43-BB9C-5DF1AFF8D83D}"/>
              </a:ext>
            </a:extLst>
          </p:cNvPr>
          <p:cNvGraphicFramePr>
            <a:graphicFrameLocks noGrp="1"/>
          </p:cNvGraphicFramePr>
          <p:nvPr>
            <p:extLst>
              <p:ext uri="{D42A27DB-BD31-4B8C-83A1-F6EECF244321}">
                <p14:modId xmlns:p14="http://schemas.microsoft.com/office/powerpoint/2010/main" val="2272480561"/>
              </p:ext>
            </p:extLst>
          </p:nvPr>
        </p:nvGraphicFramePr>
        <p:xfrm>
          <a:off x="717506" y="1184774"/>
          <a:ext cx="6255326" cy="3308440"/>
        </p:xfrm>
        <a:graphic>
          <a:graphicData uri="http://schemas.openxmlformats.org/drawingml/2006/table">
            <a:tbl>
              <a:tblPr firstRow="1" bandRow="1">
                <a:tableStyleId>{72833802-FEF1-4C79-8D5D-14CF1EAF98D9}</a:tableStyleId>
              </a:tblPr>
              <a:tblGrid>
                <a:gridCol w="1978801">
                  <a:extLst>
                    <a:ext uri="{9D8B030D-6E8A-4147-A177-3AD203B41FA5}">
                      <a16:colId xmlns:a16="http://schemas.microsoft.com/office/drawing/2014/main" val="4209373747"/>
                    </a:ext>
                  </a:extLst>
                </a:gridCol>
                <a:gridCol w="1512277">
                  <a:extLst>
                    <a:ext uri="{9D8B030D-6E8A-4147-A177-3AD203B41FA5}">
                      <a16:colId xmlns:a16="http://schemas.microsoft.com/office/drawing/2014/main" val="3015769272"/>
                    </a:ext>
                  </a:extLst>
                </a:gridCol>
                <a:gridCol w="1371600">
                  <a:extLst>
                    <a:ext uri="{9D8B030D-6E8A-4147-A177-3AD203B41FA5}">
                      <a16:colId xmlns:a16="http://schemas.microsoft.com/office/drawing/2014/main" val="1095622825"/>
                    </a:ext>
                  </a:extLst>
                </a:gridCol>
                <a:gridCol w="1392648">
                  <a:extLst>
                    <a:ext uri="{9D8B030D-6E8A-4147-A177-3AD203B41FA5}">
                      <a16:colId xmlns:a16="http://schemas.microsoft.com/office/drawing/2014/main" val="2442678542"/>
                    </a:ext>
                  </a:extLst>
                </a:gridCol>
              </a:tblGrid>
              <a:tr h="370840">
                <a:tc>
                  <a:txBody>
                    <a:bodyPr/>
                    <a:lstStyle/>
                    <a:p>
                      <a:endParaRPr lang="en-US" sz="1000" dirty="0">
                        <a:latin typeface="Roboto" pitchFamily="2" charset="0"/>
                        <a:ea typeface="Roboto" pitchFamily="2" charset="0"/>
                      </a:endParaRPr>
                    </a:p>
                  </a:txBody>
                  <a:tcPr anchor="b"/>
                </a:tc>
                <a:tc>
                  <a:txBody>
                    <a:bodyPr/>
                    <a:lstStyle/>
                    <a:p>
                      <a:pPr rtl="0" fontAlgn="t">
                        <a:spcBef>
                          <a:spcPts val="0"/>
                        </a:spcBef>
                        <a:spcAft>
                          <a:spcPts val="0"/>
                        </a:spcAft>
                      </a:pPr>
                      <a:r>
                        <a:rPr lang="en-US" sz="1000" b="1" i="0" u="none" strike="noStrike" dirty="0">
                          <a:solidFill>
                            <a:schemeClr val="bg1"/>
                          </a:solidFill>
                          <a:effectLst/>
                          <a:latin typeface="Roboto" panose="02000000000000000000" pitchFamily="2" charset="0"/>
                          <a:ea typeface="Roboto" panose="02000000000000000000" pitchFamily="2" charset="0"/>
                        </a:rPr>
                        <a:t>Alamo Colleges^</a:t>
                      </a:r>
                      <a:endParaRPr lang="en-US" sz="1000" dirty="0">
                        <a:solidFill>
                          <a:schemeClr val="bg1"/>
                        </a:solidFill>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000" b="1" i="0" u="none" strike="noStrike" dirty="0">
                          <a:solidFill>
                            <a:schemeClr val="bg1"/>
                          </a:solidFill>
                          <a:effectLst/>
                          <a:latin typeface="Roboto" panose="02000000000000000000" pitchFamily="2" charset="0"/>
                          <a:ea typeface="Roboto" panose="02000000000000000000" pitchFamily="2" charset="0"/>
                        </a:rPr>
                        <a:t>Sinclair </a:t>
                      </a:r>
                      <a:endParaRPr lang="en-US" sz="1000" dirty="0">
                        <a:solidFill>
                          <a:schemeClr val="bg1"/>
                        </a:solidFill>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000" b="1" i="0" u="none" strike="noStrike" dirty="0">
                          <a:solidFill>
                            <a:schemeClr val="bg1"/>
                          </a:solidFill>
                          <a:effectLst/>
                          <a:latin typeface="Roboto" panose="02000000000000000000" pitchFamily="2" charset="0"/>
                          <a:ea typeface="Roboto" panose="02000000000000000000" pitchFamily="2" charset="0"/>
                        </a:rPr>
                        <a:t>Zane State</a:t>
                      </a:r>
                      <a:endParaRPr lang="en-US" sz="1000" dirty="0">
                        <a:solidFill>
                          <a:schemeClr val="bg1"/>
                        </a:solidFill>
                        <a:effectLst/>
                        <a:latin typeface="Roboto" panose="02000000000000000000" pitchFamily="2" charset="0"/>
                        <a:ea typeface="Roboto" panose="02000000000000000000" pitchFamily="2" charset="0"/>
                      </a:endParaRPr>
                    </a:p>
                  </a:txBody>
                  <a:tcPr marL="72560" marR="72560" marT="72560" marB="72560" anchor="ctr"/>
                </a:tc>
                <a:extLst>
                  <a:ext uri="{0D108BD9-81ED-4DB2-BD59-A6C34878D82A}">
                    <a16:rowId xmlns:a16="http://schemas.microsoft.com/office/drawing/2014/main" val="2582482027"/>
                  </a:ext>
                </a:extLst>
              </a:tr>
              <a:tr h="370840">
                <a:tc>
                  <a:txBody>
                    <a:bodyPr/>
                    <a:lstStyle/>
                    <a:p>
                      <a:pPr rtl="0" fontAlgn="t">
                        <a:spcBef>
                          <a:spcPts val="0"/>
                        </a:spcBef>
                        <a:spcAft>
                          <a:spcPts val="0"/>
                        </a:spcAft>
                      </a:pPr>
                      <a:r>
                        <a:rPr lang="en-US" sz="1100" b="1" i="0" u="none" strike="noStrike" dirty="0">
                          <a:solidFill>
                            <a:srgbClr val="000000"/>
                          </a:solidFill>
                          <a:effectLst/>
                          <a:latin typeface="Roboto" panose="02000000000000000000" pitchFamily="2" charset="0"/>
                          <a:ea typeface="Roboto" panose="02000000000000000000" pitchFamily="2" charset="0"/>
                        </a:rPr>
                        <a:t>Location</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San Antonio, TX</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Dayton, OH</a:t>
                      </a:r>
                      <a:endParaRPr lang="en-US" sz="110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Zanesville, OH</a:t>
                      </a:r>
                      <a:endParaRPr lang="en-US" sz="1100">
                        <a:effectLst/>
                        <a:latin typeface="Roboto" panose="02000000000000000000" pitchFamily="2" charset="0"/>
                        <a:ea typeface="Roboto" panose="02000000000000000000" pitchFamily="2" charset="0"/>
                      </a:endParaRPr>
                    </a:p>
                  </a:txBody>
                  <a:tcPr marL="72560" marR="72560" marT="72560" marB="72560" anchor="ctr"/>
                </a:tc>
                <a:extLst>
                  <a:ext uri="{0D108BD9-81ED-4DB2-BD59-A6C34878D82A}">
                    <a16:rowId xmlns:a16="http://schemas.microsoft.com/office/drawing/2014/main" val="248691402"/>
                  </a:ext>
                </a:extLst>
              </a:tr>
              <a:tr h="370840">
                <a:tc>
                  <a:txBody>
                    <a:bodyPr/>
                    <a:lstStyle/>
                    <a:p>
                      <a:pPr rtl="0" fontAlgn="t">
                        <a:spcBef>
                          <a:spcPts val="0"/>
                        </a:spcBef>
                        <a:spcAft>
                          <a:spcPts val="0"/>
                        </a:spcAft>
                      </a:pPr>
                      <a:r>
                        <a:rPr lang="en-US" sz="1100" b="1" i="0" u="none" strike="noStrike" dirty="0">
                          <a:solidFill>
                            <a:srgbClr val="000000"/>
                          </a:solidFill>
                          <a:effectLst/>
                          <a:latin typeface="Roboto" panose="02000000000000000000" pitchFamily="2" charset="0"/>
                          <a:ea typeface="Roboto" panose="02000000000000000000" pitchFamily="2" charset="0"/>
                        </a:rPr>
                        <a:t>Enrollment </a:t>
                      </a:r>
                      <a:endParaRPr lang="en-US" sz="1100" dirty="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a:t>
                      </a:r>
                      <a:r>
                        <a:rPr lang="en-US" sz="900" b="0" i="0" u="none" strike="noStrike" dirty="0">
                          <a:solidFill>
                            <a:srgbClr val="000000"/>
                          </a:solidFill>
                          <a:effectLst/>
                          <a:latin typeface="Roboto" panose="02000000000000000000" pitchFamily="2" charset="0"/>
                          <a:ea typeface="Roboto" panose="02000000000000000000" pitchFamily="2" charset="0"/>
                        </a:rPr>
                        <a:t>Fall 2020)</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68,319</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18,687</a:t>
                      </a:r>
                      <a:endParaRPr lang="en-US" sz="110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2,223</a:t>
                      </a:r>
                      <a:endParaRPr lang="en-US" sz="1100">
                        <a:effectLst/>
                        <a:latin typeface="Roboto" panose="02000000000000000000" pitchFamily="2" charset="0"/>
                        <a:ea typeface="Roboto" panose="02000000000000000000" pitchFamily="2" charset="0"/>
                      </a:endParaRPr>
                    </a:p>
                  </a:txBody>
                  <a:tcPr marL="72560" marR="72560" marT="72560" marB="72560" anchor="ctr"/>
                </a:tc>
                <a:extLst>
                  <a:ext uri="{0D108BD9-81ED-4DB2-BD59-A6C34878D82A}">
                    <a16:rowId xmlns:a16="http://schemas.microsoft.com/office/drawing/2014/main" val="915027487"/>
                  </a:ext>
                </a:extLst>
              </a:tr>
              <a:tr h="370840">
                <a:tc>
                  <a:txBody>
                    <a:bodyPr/>
                    <a:lstStyle/>
                    <a:p>
                      <a:pPr rtl="0" fontAlgn="t">
                        <a:spcBef>
                          <a:spcPts val="0"/>
                        </a:spcBef>
                        <a:spcAft>
                          <a:spcPts val="0"/>
                        </a:spcAft>
                      </a:pPr>
                      <a:r>
                        <a:rPr lang="en-US" sz="1100" b="1" i="0" u="none" strike="noStrike" dirty="0">
                          <a:solidFill>
                            <a:srgbClr val="000000"/>
                          </a:solidFill>
                          <a:effectLst/>
                          <a:latin typeface="Roboto" panose="02000000000000000000" pitchFamily="2" charset="0"/>
                          <a:ea typeface="Roboto" panose="02000000000000000000" pitchFamily="2" charset="0"/>
                        </a:rPr>
                        <a:t>Percent part-time</a:t>
                      </a:r>
                      <a:endParaRPr lang="en-US" sz="1100" dirty="0">
                        <a:effectLst/>
                        <a:latin typeface="Roboto" panose="02000000000000000000" pitchFamily="2" charset="0"/>
                        <a:ea typeface="Roboto" panose="02000000000000000000" pitchFamily="2" charset="0"/>
                      </a:endParaRPr>
                    </a:p>
                    <a:p>
                      <a:pPr rtl="0" fontAlgn="t">
                        <a:spcBef>
                          <a:spcPts val="0"/>
                        </a:spcBef>
                        <a:spcAft>
                          <a:spcPts val="0"/>
                        </a:spcAft>
                      </a:pPr>
                      <a:r>
                        <a:rPr lang="en-US" sz="900" b="0" i="0" u="none" strike="noStrike" dirty="0">
                          <a:solidFill>
                            <a:srgbClr val="000000"/>
                          </a:solidFill>
                          <a:effectLst/>
                          <a:latin typeface="Roboto" panose="02000000000000000000" pitchFamily="2" charset="0"/>
                          <a:ea typeface="Roboto" panose="02000000000000000000" pitchFamily="2" charset="0"/>
                        </a:rPr>
                        <a:t>(Fall 2020) </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82%</a:t>
                      </a:r>
                      <a:endParaRPr lang="en-US" sz="110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79%</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69%</a:t>
                      </a:r>
                      <a:endParaRPr lang="en-US" sz="1100">
                        <a:effectLst/>
                        <a:latin typeface="Roboto" panose="02000000000000000000" pitchFamily="2" charset="0"/>
                        <a:ea typeface="Roboto" panose="02000000000000000000" pitchFamily="2" charset="0"/>
                      </a:endParaRPr>
                    </a:p>
                  </a:txBody>
                  <a:tcPr marL="72560" marR="72560" marT="72560" marB="72560" anchor="ctr"/>
                </a:tc>
                <a:extLst>
                  <a:ext uri="{0D108BD9-81ED-4DB2-BD59-A6C34878D82A}">
                    <a16:rowId xmlns:a16="http://schemas.microsoft.com/office/drawing/2014/main" val="260753799"/>
                  </a:ext>
                </a:extLst>
              </a:tr>
              <a:tr h="370840">
                <a:tc>
                  <a:txBody>
                    <a:bodyPr/>
                    <a:lstStyle/>
                    <a:p>
                      <a:pPr rtl="0" fontAlgn="t">
                        <a:spcBef>
                          <a:spcPts val="0"/>
                        </a:spcBef>
                        <a:spcAft>
                          <a:spcPts val="0"/>
                        </a:spcAft>
                      </a:pPr>
                      <a:r>
                        <a:rPr lang="en-US" sz="1100" b="1" i="0" u="none" strike="noStrike" dirty="0">
                          <a:solidFill>
                            <a:srgbClr val="000000"/>
                          </a:solidFill>
                          <a:effectLst/>
                          <a:latin typeface="Roboto" panose="02000000000000000000" pitchFamily="2" charset="0"/>
                          <a:ea typeface="Roboto" panose="02000000000000000000" pitchFamily="2" charset="0"/>
                        </a:rPr>
                        <a:t>Race/ethnicity</a:t>
                      </a:r>
                      <a:endParaRPr lang="en-US" sz="1100" dirty="0">
                        <a:effectLst/>
                        <a:latin typeface="Roboto" panose="02000000000000000000" pitchFamily="2" charset="0"/>
                        <a:ea typeface="Roboto" panose="02000000000000000000" pitchFamily="2" charset="0"/>
                      </a:endParaRPr>
                    </a:p>
                    <a:p>
                      <a:pPr rtl="0" fontAlgn="t">
                        <a:spcBef>
                          <a:spcPts val="0"/>
                        </a:spcBef>
                        <a:spcAft>
                          <a:spcPts val="0"/>
                        </a:spcAft>
                      </a:pPr>
                      <a:r>
                        <a:rPr lang="en-US" sz="900" b="0" i="0" u="none" strike="noStrike" dirty="0">
                          <a:solidFill>
                            <a:srgbClr val="000000"/>
                          </a:solidFill>
                          <a:effectLst/>
                          <a:latin typeface="Roboto" panose="02000000000000000000" pitchFamily="2" charset="0"/>
                          <a:ea typeface="Roboto" panose="02000000000000000000" pitchFamily="2" charset="0"/>
                        </a:rPr>
                        <a:t>(Fall 2020)</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Asian: 2%</a:t>
                      </a:r>
                      <a:endParaRPr lang="en-US" sz="110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Black: 7%</a:t>
                      </a:r>
                      <a:endParaRPr lang="en-US" sz="110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Hispanic: 63%</a:t>
                      </a:r>
                      <a:endParaRPr lang="en-US" sz="110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White: 21%</a:t>
                      </a:r>
                      <a:endParaRPr lang="en-US" sz="110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Asian: 2%</a:t>
                      </a:r>
                      <a:endParaRPr lang="en-US" sz="110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Black: 14%</a:t>
                      </a:r>
                      <a:endParaRPr lang="en-US" sz="110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Hispanic: 4%</a:t>
                      </a:r>
                      <a:endParaRPr lang="en-US" sz="110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White: 66%</a:t>
                      </a:r>
                      <a:endParaRPr lang="en-US" sz="110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Asian: 1%</a:t>
                      </a:r>
                      <a:endParaRPr lang="en-US" sz="1100" dirty="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Black: 1%</a:t>
                      </a:r>
                      <a:endParaRPr lang="en-US" sz="1100" dirty="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Hispanic: 1%</a:t>
                      </a:r>
                      <a:endParaRPr lang="en-US" sz="1100" dirty="0">
                        <a:effectLst/>
                        <a:latin typeface="Roboto" panose="02000000000000000000" pitchFamily="2" charset="0"/>
                        <a:ea typeface="Roboto" panose="02000000000000000000" pitchFamily="2" charset="0"/>
                      </a:endParaRPr>
                    </a:p>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White: 88%</a:t>
                      </a:r>
                      <a:endParaRPr lang="en-US" sz="1100" dirty="0">
                        <a:effectLst/>
                        <a:latin typeface="Roboto" panose="02000000000000000000" pitchFamily="2" charset="0"/>
                        <a:ea typeface="Roboto" panose="02000000000000000000" pitchFamily="2" charset="0"/>
                      </a:endParaRPr>
                    </a:p>
                  </a:txBody>
                  <a:tcPr marL="72560" marR="72560" marT="72560" marB="72560" anchor="ctr"/>
                </a:tc>
                <a:extLst>
                  <a:ext uri="{0D108BD9-81ED-4DB2-BD59-A6C34878D82A}">
                    <a16:rowId xmlns:a16="http://schemas.microsoft.com/office/drawing/2014/main" val="2349532547"/>
                  </a:ext>
                </a:extLst>
              </a:tr>
              <a:tr h="370840">
                <a:tc>
                  <a:txBody>
                    <a:bodyPr/>
                    <a:lstStyle/>
                    <a:p>
                      <a:pPr rtl="0" fontAlgn="t">
                        <a:spcBef>
                          <a:spcPts val="0"/>
                        </a:spcBef>
                        <a:spcAft>
                          <a:spcPts val="0"/>
                        </a:spcAft>
                      </a:pPr>
                      <a:r>
                        <a:rPr lang="en-US" sz="1100" b="1" i="0" u="none" strike="noStrike" dirty="0">
                          <a:solidFill>
                            <a:srgbClr val="000000"/>
                          </a:solidFill>
                          <a:effectLst/>
                          <a:latin typeface="Roboto" panose="02000000000000000000" pitchFamily="2" charset="0"/>
                          <a:ea typeface="Roboto" panose="02000000000000000000" pitchFamily="2" charset="0"/>
                        </a:rPr>
                        <a:t>Pell grants </a:t>
                      </a:r>
                      <a:endParaRPr lang="en-US" sz="1100" dirty="0">
                        <a:effectLst/>
                        <a:latin typeface="Roboto" panose="02000000000000000000" pitchFamily="2" charset="0"/>
                        <a:ea typeface="Roboto" panose="02000000000000000000" pitchFamily="2" charset="0"/>
                      </a:endParaRPr>
                    </a:p>
                    <a:p>
                      <a:pPr rtl="0" fontAlgn="t">
                        <a:spcBef>
                          <a:spcPts val="0"/>
                        </a:spcBef>
                        <a:spcAft>
                          <a:spcPts val="0"/>
                        </a:spcAft>
                      </a:pPr>
                      <a:r>
                        <a:rPr lang="en-US" sz="900" b="0" i="0" u="none" strike="noStrike" dirty="0">
                          <a:solidFill>
                            <a:srgbClr val="000000"/>
                          </a:solidFill>
                          <a:effectLst/>
                          <a:latin typeface="Roboto" panose="02000000000000000000" pitchFamily="2" charset="0"/>
                          <a:ea typeface="Roboto" panose="02000000000000000000" pitchFamily="2" charset="0"/>
                        </a:rPr>
                        <a:t>(2019-2020)</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57%</a:t>
                      </a:r>
                      <a:endParaRPr lang="en-US" sz="110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40%</a:t>
                      </a:r>
                      <a:endParaRPr lang="en-US" sz="110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a:solidFill>
                            <a:srgbClr val="000000"/>
                          </a:solidFill>
                          <a:effectLst/>
                          <a:latin typeface="Roboto" panose="02000000000000000000" pitchFamily="2" charset="0"/>
                          <a:ea typeface="Roboto" panose="02000000000000000000" pitchFamily="2" charset="0"/>
                        </a:rPr>
                        <a:t>54%</a:t>
                      </a:r>
                      <a:endParaRPr lang="en-US" sz="1100">
                        <a:effectLst/>
                        <a:latin typeface="Roboto" panose="02000000000000000000" pitchFamily="2" charset="0"/>
                        <a:ea typeface="Roboto" panose="02000000000000000000" pitchFamily="2" charset="0"/>
                      </a:endParaRPr>
                    </a:p>
                  </a:txBody>
                  <a:tcPr marL="72560" marR="72560" marT="72560" marB="72560" anchor="ctr"/>
                </a:tc>
                <a:extLst>
                  <a:ext uri="{0D108BD9-81ED-4DB2-BD59-A6C34878D82A}">
                    <a16:rowId xmlns:a16="http://schemas.microsoft.com/office/drawing/2014/main" val="2778246623"/>
                  </a:ext>
                </a:extLst>
              </a:tr>
              <a:tr h="370840">
                <a:tc>
                  <a:txBody>
                    <a:bodyPr/>
                    <a:lstStyle/>
                    <a:p>
                      <a:pPr rtl="0" fontAlgn="t">
                        <a:spcBef>
                          <a:spcPts val="0"/>
                        </a:spcBef>
                        <a:spcAft>
                          <a:spcPts val="0"/>
                        </a:spcAft>
                      </a:pPr>
                      <a:r>
                        <a:rPr lang="en-US" sz="1100" b="1" i="0" u="none" strike="noStrike" dirty="0">
                          <a:solidFill>
                            <a:srgbClr val="000000"/>
                          </a:solidFill>
                          <a:effectLst/>
                          <a:latin typeface="Roboto" panose="02000000000000000000" pitchFamily="2" charset="0"/>
                          <a:ea typeface="Roboto" panose="02000000000000000000" pitchFamily="2" charset="0"/>
                        </a:rPr>
                        <a:t>Three-year graduation rate</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29%#</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26%*</a:t>
                      </a:r>
                      <a:endParaRPr lang="en-US" sz="1100" dirty="0">
                        <a:effectLst/>
                        <a:latin typeface="Roboto" panose="02000000000000000000" pitchFamily="2" charset="0"/>
                        <a:ea typeface="Roboto" panose="02000000000000000000" pitchFamily="2" charset="0"/>
                      </a:endParaRPr>
                    </a:p>
                  </a:txBody>
                  <a:tcPr marL="72560" marR="72560" marT="72560" marB="72560" anchor="ctr"/>
                </a:tc>
                <a:tc>
                  <a:txBody>
                    <a:bodyPr/>
                    <a:lstStyle/>
                    <a:p>
                      <a:pPr rtl="0" fontAlgn="t">
                        <a:spcBef>
                          <a:spcPts val="0"/>
                        </a:spcBef>
                        <a:spcAft>
                          <a:spcPts val="0"/>
                        </a:spcAft>
                      </a:pPr>
                      <a:r>
                        <a:rPr lang="en-US" sz="1100" b="0" i="0" u="none" strike="noStrike" dirty="0">
                          <a:solidFill>
                            <a:srgbClr val="000000"/>
                          </a:solidFill>
                          <a:effectLst/>
                          <a:latin typeface="Roboto" panose="02000000000000000000" pitchFamily="2" charset="0"/>
                          <a:ea typeface="Roboto" panose="02000000000000000000" pitchFamily="2" charset="0"/>
                        </a:rPr>
                        <a:t>39%*</a:t>
                      </a:r>
                      <a:endParaRPr lang="en-US" sz="1100" dirty="0">
                        <a:effectLst/>
                        <a:latin typeface="Roboto" panose="02000000000000000000" pitchFamily="2" charset="0"/>
                        <a:ea typeface="Roboto" panose="02000000000000000000" pitchFamily="2" charset="0"/>
                      </a:endParaRPr>
                    </a:p>
                  </a:txBody>
                  <a:tcPr marL="72560" marR="72560" marT="72560" marB="72560" anchor="ctr"/>
                </a:tc>
                <a:extLst>
                  <a:ext uri="{0D108BD9-81ED-4DB2-BD59-A6C34878D82A}">
                    <a16:rowId xmlns:a16="http://schemas.microsoft.com/office/drawing/2014/main" val="4037309960"/>
                  </a:ext>
                </a:extLst>
              </a:tr>
            </a:tbl>
          </a:graphicData>
        </a:graphic>
      </p:graphicFrame>
      <p:sp>
        <p:nvSpPr>
          <p:cNvPr id="6" name="TextBox 5">
            <a:extLst>
              <a:ext uri="{FF2B5EF4-FFF2-40B4-BE49-F238E27FC236}">
                <a16:creationId xmlns:a16="http://schemas.microsoft.com/office/drawing/2014/main" id="{5D0B2E91-88E7-5D4A-9BD5-59B1566D6D0C}"/>
              </a:ext>
            </a:extLst>
          </p:cNvPr>
          <p:cNvSpPr txBox="1"/>
          <p:nvPr/>
        </p:nvSpPr>
        <p:spPr>
          <a:xfrm>
            <a:off x="654725" y="4575175"/>
            <a:ext cx="4812030" cy="215444"/>
          </a:xfrm>
          <a:prstGeom prst="rect">
            <a:avLst/>
          </a:prstGeom>
          <a:noFill/>
        </p:spPr>
        <p:txBody>
          <a:bodyPr wrap="square" rtlCol="0">
            <a:spAutoFit/>
          </a:bodyPr>
          <a:lstStyle/>
          <a:p>
            <a:r>
              <a:rPr lang="en-US" sz="800" dirty="0">
                <a:latin typeface="Roboto" pitchFamily="2" charset="0"/>
                <a:ea typeface="Roboto" pitchFamily="2" charset="0"/>
              </a:rPr>
              <a:t>Source: https://</a:t>
            </a:r>
            <a:r>
              <a:rPr lang="en-US" sz="800" dirty="0" err="1">
                <a:latin typeface="Roboto" pitchFamily="2" charset="0"/>
                <a:ea typeface="Roboto" pitchFamily="2" charset="0"/>
              </a:rPr>
              <a:t>nces.ed.gov</a:t>
            </a:r>
            <a:r>
              <a:rPr lang="en-US" sz="800" dirty="0">
                <a:latin typeface="Roboto" pitchFamily="2" charset="0"/>
                <a:ea typeface="Roboto" pitchFamily="2" charset="0"/>
              </a:rPr>
              <a:t>/</a:t>
            </a:r>
            <a:r>
              <a:rPr lang="en-US" sz="800" dirty="0" err="1">
                <a:latin typeface="Roboto" pitchFamily="2" charset="0"/>
                <a:ea typeface="Roboto" pitchFamily="2" charset="0"/>
              </a:rPr>
              <a:t>collegenavigator</a:t>
            </a:r>
            <a:r>
              <a:rPr lang="en-US" sz="800" dirty="0">
                <a:latin typeface="Roboto" pitchFamily="2" charset="0"/>
                <a:ea typeface="Roboto" pitchFamily="2" charset="0"/>
              </a:rPr>
              <a:t>/</a:t>
            </a:r>
          </a:p>
        </p:txBody>
      </p:sp>
    </p:spTree>
    <p:extLst>
      <p:ext uri="{BB962C8B-B14F-4D97-AF65-F5344CB8AC3E}">
        <p14:creationId xmlns:p14="http://schemas.microsoft.com/office/powerpoint/2010/main" val="17671104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b6873d04f4_1_312"/>
          <p:cNvSpPr txBox="1">
            <a:spLocks noGrp="1"/>
          </p:cNvSpPr>
          <p:nvPr>
            <p:ph type="body" idx="1"/>
          </p:nvPr>
        </p:nvSpPr>
        <p:spPr>
          <a:xfrm>
            <a:off x="654725" y="1105694"/>
            <a:ext cx="7813675" cy="2932112"/>
          </a:xfrm>
          <a:noFill/>
          <a:ln>
            <a:noFill/>
          </a:ln>
        </p:spPr>
        <p:txBody>
          <a:bodyPr spcFirstLastPara="1" wrap="square" lIns="91425" tIns="91425" rIns="91425" bIns="91425" anchor="t" anchorCtr="0">
            <a:noAutofit/>
          </a:bodyPr>
          <a:lstStyle/>
          <a:p>
            <a:r>
              <a:rPr lang="en-US" dirty="0"/>
              <a:t>Transfer and career-technical education programs organized into six Institutes (meta-majors) </a:t>
            </a:r>
          </a:p>
          <a:p>
            <a:pPr marL="731520" lvl="1" indent="-182880">
              <a:spcBef>
                <a:spcPts val="0"/>
              </a:spcBef>
            </a:pPr>
            <a:r>
              <a:rPr lang="en-US" dirty="0"/>
              <a:t>Ask: During orientation sessions organized by Institute, students participate in group advising  </a:t>
            </a:r>
          </a:p>
          <a:p>
            <a:pPr marL="731520" lvl="1" indent="-182880">
              <a:spcBef>
                <a:spcPts val="0"/>
              </a:spcBef>
            </a:pPr>
            <a:r>
              <a:rPr lang="en-US" dirty="0"/>
              <a:t>Ask: Enrollment coaches help students select an Institute that will be a good fit</a:t>
            </a:r>
          </a:p>
          <a:p>
            <a:pPr marL="731520" lvl="1" indent="-182880">
              <a:spcBef>
                <a:spcPts val="0"/>
              </a:spcBef>
            </a:pPr>
            <a:r>
              <a:rPr lang="en-US" dirty="0"/>
              <a:t>Connect: Advisors assigned based on Institute </a:t>
            </a:r>
          </a:p>
          <a:p>
            <a:r>
              <a:rPr lang="en-US" dirty="0"/>
              <a:t>Active and experiential learning opportunities</a:t>
            </a:r>
          </a:p>
          <a:p>
            <a:pPr marL="731520" lvl="1" indent="-182880">
              <a:spcBef>
                <a:spcPts val="0"/>
              </a:spcBef>
            </a:pPr>
            <a:r>
              <a:rPr lang="en-US" dirty="0"/>
              <a:t>Inspire: The colleges are developing an initiative to guarantee all students have the chance to take part in experiential learning</a:t>
            </a:r>
          </a:p>
          <a:p>
            <a:r>
              <a:rPr lang="en-US" dirty="0"/>
              <a:t>Full-program education plans</a:t>
            </a:r>
          </a:p>
          <a:p>
            <a:pPr marL="731520" lvl="1" indent="-182880">
              <a:spcBef>
                <a:spcPts val="0"/>
              </a:spcBef>
            </a:pPr>
            <a:r>
              <a:rPr lang="en-US" dirty="0"/>
              <a:t>Plan: Students meet with their advisor and develop a full-program education plan as part of a required first-year experience course</a:t>
            </a:r>
          </a:p>
        </p:txBody>
      </p:sp>
      <p:sp>
        <p:nvSpPr>
          <p:cNvPr id="211" name="Google Shape;211;gb6873d04f4_1_3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ACIP practices | The Alamo Colleges</a:t>
            </a:r>
          </a:p>
        </p:txBody>
      </p:sp>
    </p:spTree>
    <p:extLst>
      <p:ext uri="{BB962C8B-B14F-4D97-AF65-F5344CB8AC3E}">
        <p14:creationId xmlns:p14="http://schemas.microsoft.com/office/powerpoint/2010/main" val="42840580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b6873d04f4_1_312"/>
          <p:cNvSpPr txBox="1">
            <a:spLocks noGrp="1"/>
          </p:cNvSpPr>
          <p:nvPr>
            <p:ph type="body" idx="1"/>
          </p:nvPr>
        </p:nvSpPr>
        <p:spPr>
          <a:xfrm>
            <a:off x="644433" y="1643063"/>
            <a:ext cx="7814099" cy="2932212"/>
          </a:xfrm>
          <a:noFill/>
          <a:ln>
            <a:noFill/>
          </a:ln>
        </p:spPr>
        <p:txBody>
          <a:bodyPr spcFirstLastPara="1" wrap="square" lIns="91425" tIns="91425" rIns="91425" bIns="91425" anchor="t" anchorCtr="0">
            <a:noAutofit/>
          </a:bodyPr>
          <a:lstStyle/>
          <a:p>
            <a:r>
              <a:rPr lang="en-US" dirty="0"/>
              <a:t>Time and credits to an associate degree: Decreased from 4.6 years and 94 credits in 2016 to 3.8 years and 82 credits (66 for students who began at the Alamo Colleges) in 2019.</a:t>
            </a:r>
          </a:p>
          <a:p>
            <a:r>
              <a:rPr lang="en-US" dirty="0"/>
              <a:t>Three-year graduation rate: Increased from 9% for the 2010 cohort to 30% for the 2016 cohort.</a:t>
            </a:r>
          </a:p>
        </p:txBody>
      </p:sp>
      <p:sp>
        <p:nvSpPr>
          <p:cNvPr id="211" name="Google Shape;211;gb6873d04f4_1_3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Student outcomes | The Alamo Colleges</a:t>
            </a:r>
          </a:p>
        </p:txBody>
      </p:sp>
      <p:sp>
        <p:nvSpPr>
          <p:cNvPr id="4" name="TextBox 3">
            <a:extLst>
              <a:ext uri="{FF2B5EF4-FFF2-40B4-BE49-F238E27FC236}">
                <a16:creationId xmlns:a16="http://schemas.microsoft.com/office/drawing/2014/main" id="{CF72AA9D-C1CC-1942-9E95-8A6F8F73DADE}"/>
              </a:ext>
            </a:extLst>
          </p:cNvPr>
          <p:cNvSpPr txBox="1"/>
          <p:nvPr/>
        </p:nvSpPr>
        <p:spPr>
          <a:xfrm>
            <a:off x="685800" y="4575175"/>
            <a:ext cx="4812030" cy="215444"/>
          </a:xfrm>
          <a:prstGeom prst="rect">
            <a:avLst/>
          </a:prstGeom>
          <a:noFill/>
        </p:spPr>
        <p:txBody>
          <a:bodyPr wrap="square" rtlCol="0">
            <a:spAutoFit/>
          </a:bodyPr>
          <a:lstStyle/>
          <a:p>
            <a:pPr marL="0" indent="0">
              <a:buNone/>
            </a:pPr>
            <a:r>
              <a:rPr lang="en-US" sz="800" dirty="0">
                <a:latin typeface="Roboto" pitchFamily="2" charset="0"/>
                <a:ea typeface="Roboto" pitchFamily="2" charset="0"/>
              </a:rPr>
              <a:t>Source: Funding Guided Pathways: A Guide for Community College Leaders</a:t>
            </a:r>
          </a:p>
        </p:txBody>
      </p:sp>
    </p:spTree>
    <p:extLst>
      <p:ext uri="{BB962C8B-B14F-4D97-AF65-F5344CB8AC3E}">
        <p14:creationId xmlns:p14="http://schemas.microsoft.com/office/powerpoint/2010/main" val="1645889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782A1-7259-0141-916F-5D6CC7775B15}"/>
              </a:ext>
            </a:extLst>
          </p:cNvPr>
          <p:cNvSpPr>
            <a:spLocks noGrp="1"/>
          </p:cNvSpPr>
          <p:nvPr>
            <p:ph type="title"/>
          </p:nvPr>
        </p:nvSpPr>
        <p:spPr>
          <a:xfrm>
            <a:off x="654725" y="568225"/>
            <a:ext cx="7814100" cy="857400"/>
          </a:xfrm>
          <a:prstGeom prst="rect">
            <a:avLst/>
          </a:prstGeom>
        </p:spPr>
        <p:txBody>
          <a:bodyPr/>
          <a:lstStyle/>
          <a:p>
            <a:r>
              <a:rPr lang="en-US" dirty="0"/>
              <a:t>Guide slide</a:t>
            </a:r>
          </a:p>
        </p:txBody>
      </p:sp>
      <p:sp>
        <p:nvSpPr>
          <p:cNvPr id="3" name="Text Placeholder 2">
            <a:extLst>
              <a:ext uri="{FF2B5EF4-FFF2-40B4-BE49-F238E27FC236}">
                <a16:creationId xmlns:a16="http://schemas.microsoft.com/office/drawing/2014/main" id="{C6BED993-1102-6F45-9A2F-9D5FE5B519A1}"/>
              </a:ext>
            </a:extLst>
          </p:cNvPr>
          <p:cNvSpPr>
            <a:spLocks noGrp="1"/>
          </p:cNvSpPr>
          <p:nvPr>
            <p:ph type="body" idx="1"/>
          </p:nvPr>
        </p:nvSpPr>
        <p:spPr/>
        <p:txBody>
          <a:bodyPr/>
          <a:lstStyle/>
          <a:p>
            <a:r>
              <a:rPr lang="en-US" dirty="0">
                <a:solidFill>
                  <a:schemeClr val="tx1"/>
                </a:solidFill>
                <a:latin typeface="Roboto" panose="020B0604020202020204" charset="0"/>
                <a:ea typeface="Roboto" panose="020B0604020202020204" charset="0"/>
              </a:rPr>
              <a:t>Instructions: 	In the next slide, you’re going to ask participants to </a:t>
            </a:r>
          </a:p>
          <a:p>
            <a:pPr marL="0" indent="0">
              <a:buNone/>
            </a:pPr>
            <a:r>
              <a:rPr lang="en-US" dirty="0">
                <a:solidFill>
                  <a:schemeClr val="tx1"/>
                </a:solidFill>
                <a:latin typeface="Roboto" panose="020B0604020202020204" charset="0"/>
                <a:ea typeface="Roboto" panose="020B0604020202020204" charset="0"/>
              </a:rPr>
              <a:t>		think about their own college experience and what </a:t>
            </a:r>
          </a:p>
          <a:p>
            <a:pPr marL="0" indent="0">
              <a:buNone/>
            </a:pPr>
            <a:r>
              <a:rPr lang="en-US" dirty="0">
                <a:solidFill>
                  <a:schemeClr val="tx1"/>
                </a:solidFill>
                <a:latin typeface="Roboto" panose="020B0604020202020204" charset="0"/>
                <a:ea typeface="Roboto" panose="020B0604020202020204" charset="0"/>
              </a:rPr>
              <a:t>		experiences or people helped them pick a major.  </a:t>
            </a:r>
          </a:p>
          <a:p>
            <a:endParaRPr lang="en-US" dirty="0">
              <a:solidFill>
                <a:schemeClr val="tx1"/>
              </a:solidFill>
              <a:latin typeface="Roboto" panose="020B0604020202020204" charset="0"/>
              <a:ea typeface="Roboto" panose="020B0604020202020204" charset="0"/>
            </a:endParaRPr>
          </a:p>
          <a:p>
            <a:r>
              <a:rPr lang="en-US" dirty="0">
                <a:solidFill>
                  <a:schemeClr val="tx1"/>
                </a:solidFill>
                <a:latin typeface="Roboto" panose="020B0604020202020204" charset="0"/>
                <a:ea typeface="Roboto" panose="020B0604020202020204" charset="0"/>
              </a:rPr>
              <a:t>The point: 	The main point you want to make is that many of us</a:t>
            </a:r>
          </a:p>
          <a:p>
            <a:pPr marL="0" indent="0">
              <a:buNone/>
            </a:pPr>
            <a:r>
              <a:rPr lang="en-US" dirty="0">
                <a:solidFill>
                  <a:schemeClr val="tx1"/>
                </a:solidFill>
                <a:latin typeface="Roboto" panose="020B0604020202020204" charset="0"/>
                <a:ea typeface="Roboto" panose="020B0604020202020204" charset="0"/>
              </a:rPr>
              <a:t>		 had someone or some experience that helped us,</a:t>
            </a:r>
          </a:p>
          <a:p>
            <a:pPr marL="0" indent="0">
              <a:buNone/>
            </a:pPr>
            <a:r>
              <a:rPr lang="en-US" dirty="0">
                <a:solidFill>
                  <a:schemeClr val="tx1"/>
                </a:solidFill>
                <a:latin typeface="Roboto" panose="020B0604020202020204" charset="0"/>
                <a:ea typeface="Roboto" panose="020B0604020202020204" charset="0"/>
              </a:rPr>
              <a:t>		 but many community college students don't have</a:t>
            </a:r>
          </a:p>
          <a:p>
            <a:pPr marL="0" indent="0">
              <a:buNone/>
            </a:pPr>
            <a:r>
              <a:rPr lang="en-US" dirty="0">
                <a:solidFill>
                  <a:schemeClr val="tx1"/>
                </a:solidFill>
                <a:latin typeface="Roboto" panose="020B0604020202020204" charset="0"/>
                <a:ea typeface="Roboto" panose="020B0604020202020204" charset="0"/>
              </a:rPr>
              <a:t>		 the same kinds of opportunities or experiences.</a:t>
            </a:r>
          </a:p>
          <a:p>
            <a:endParaRPr lang="en-US" dirty="0">
              <a:solidFill>
                <a:schemeClr val="tx1"/>
              </a:solidFill>
            </a:endParaRPr>
          </a:p>
        </p:txBody>
      </p:sp>
    </p:spTree>
    <p:extLst>
      <p:ext uri="{BB962C8B-B14F-4D97-AF65-F5344CB8AC3E}">
        <p14:creationId xmlns:p14="http://schemas.microsoft.com/office/powerpoint/2010/main" val="30238155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b6873d04f4_1_312"/>
          <p:cNvSpPr txBox="1">
            <a:spLocks noGrp="1"/>
          </p:cNvSpPr>
          <p:nvPr>
            <p:ph type="body" idx="1"/>
          </p:nvPr>
        </p:nvSpPr>
        <p:spPr>
          <a:xfrm>
            <a:off x="644433" y="1643063"/>
            <a:ext cx="7814099" cy="2932212"/>
          </a:xfrm>
          <a:noFill/>
          <a:ln>
            <a:noFill/>
          </a:ln>
        </p:spPr>
        <p:txBody>
          <a:bodyPr spcFirstLastPara="1" wrap="square" lIns="91425" tIns="91425" rIns="91425" bIns="91425" anchor="t" anchorCtr="0">
            <a:noAutofit/>
          </a:bodyPr>
          <a:lstStyle/>
          <a:p>
            <a:r>
              <a:rPr lang="en-US" dirty="0"/>
              <a:t>Programs organized into six “career communities” (meta-majors)</a:t>
            </a:r>
          </a:p>
          <a:p>
            <a:pPr lvl="1"/>
            <a:r>
              <a:rPr lang="en-US" dirty="0"/>
              <a:t>Ask: Recruiting events and campus tours organized by career community </a:t>
            </a:r>
          </a:p>
          <a:p>
            <a:pPr lvl="1"/>
            <a:r>
              <a:rPr lang="en-US" dirty="0"/>
              <a:t>Ask: Career assessments aligned with career communities </a:t>
            </a:r>
          </a:p>
          <a:p>
            <a:pPr lvl="1"/>
            <a:r>
              <a:rPr lang="en-US" dirty="0"/>
              <a:t>Connect: Advisors assigned based on career community </a:t>
            </a:r>
          </a:p>
          <a:p>
            <a:pPr lvl="1"/>
            <a:r>
              <a:rPr lang="en-US" dirty="0"/>
              <a:t>Connect: In addition to a college-wide orientation that includes an overview of career communities, students attend a program-specific orientation to build more direct connections to their program </a:t>
            </a:r>
          </a:p>
          <a:p>
            <a:pPr lvl="1"/>
            <a:r>
              <a:rPr lang="en-US" dirty="0"/>
              <a:t>Connect: “Conversations with Experts” career events organized by program or career community </a:t>
            </a:r>
          </a:p>
          <a:p>
            <a:endParaRPr lang="en-US" dirty="0"/>
          </a:p>
        </p:txBody>
      </p:sp>
      <p:sp>
        <p:nvSpPr>
          <p:cNvPr id="211" name="Google Shape;211;gb6873d04f4_1_3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ACIP practices | Sinclair Community College </a:t>
            </a:r>
            <a:r>
              <a:rPr lang="en-US" sz="1800" dirty="0"/>
              <a:t>(1/2)</a:t>
            </a:r>
          </a:p>
        </p:txBody>
      </p:sp>
    </p:spTree>
    <p:extLst>
      <p:ext uri="{BB962C8B-B14F-4D97-AF65-F5344CB8AC3E}">
        <p14:creationId xmlns:p14="http://schemas.microsoft.com/office/powerpoint/2010/main" val="35099305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b6873d04f4_1_312"/>
          <p:cNvSpPr txBox="1">
            <a:spLocks noGrp="1"/>
          </p:cNvSpPr>
          <p:nvPr>
            <p:ph type="body" idx="1"/>
          </p:nvPr>
        </p:nvSpPr>
        <p:spPr>
          <a:xfrm>
            <a:off x="644433" y="1643063"/>
            <a:ext cx="7814099" cy="2932212"/>
          </a:xfrm>
          <a:noFill/>
          <a:ln>
            <a:noFill/>
          </a:ln>
        </p:spPr>
        <p:txBody>
          <a:bodyPr spcFirstLastPara="1" wrap="square" lIns="91425" tIns="91425" rIns="91425" bIns="91425" anchor="t" anchorCtr="0">
            <a:noAutofit/>
          </a:bodyPr>
          <a:lstStyle/>
          <a:p>
            <a:r>
              <a:rPr lang="en-US" dirty="0"/>
              <a:t>Active and experiential learning opportunities </a:t>
            </a:r>
          </a:p>
          <a:p>
            <a:pPr lvl="1"/>
            <a:r>
              <a:rPr lang="en-US" dirty="0"/>
              <a:t>Connect: Work-based learning department for apprenticeships, pre-apprenticeships, internships, and career development </a:t>
            </a:r>
          </a:p>
          <a:p>
            <a:pPr lvl="1"/>
            <a:r>
              <a:rPr lang="en-US" dirty="0"/>
              <a:t>Inspire: Service learning aligned with career communities </a:t>
            </a:r>
          </a:p>
          <a:p>
            <a:r>
              <a:rPr lang="en-US" dirty="0"/>
              <a:t>Full-program education plans</a:t>
            </a:r>
          </a:p>
          <a:p>
            <a:pPr lvl="1"/>
            <a:r>
              <a:rPr lang="en-US" dirty="0"/>
              <a:t>Plan: Advisors create full plans with students within the first or second term using Student Success Planning</a:t>
            </a:r>
          </a:p>
          <a:p>
            <a:endParaRPr lang="en-US" dirty="0"/>
          </a:p>
        </p:txBody>
      </p:sp>
      <p:sp>
        <p:nvSpPr>
          <p:cNvPr id="211" name="Google Shape;211;gb6873d04f4_1_3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ACIP practices | Sinclair Community College </a:t>
            </a:r>
            <a:r>
              <a:rPr lang="en-US" sz="1800" dirty="0"/>
              <a:t>(2/2)</a:t>
            </a:r>
          </a:p>
        </p:txBody>
      </p:sp>
    </p:spTree>
    <p:extLst>
      <p:ext uri="{BB962C8B-B14F-4D97-AF65-F5344CB8AC3E}">
        <p14:creationId xmlns:p14="http://schemas.microsoft.com/office/powerpoint/2010/main" val="121168725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b6873d04f4_1_312"/>
          <p:cNvSpPr txBox="1">
            <a:spLocks noGrp="1"/>
          </p:cNvSpPr>
          <p:nvPr>
            <p:ph type="body" idx="1"/>
          </p:nvPr>
        </p:nvSpPr>
        <p:spPr>
          <a:xfrm>
            <a:off x="654725" y="1425625"/>
            <a:ext cx="7813675" cy="2932112"/>
          </a:xfrm>
          <a:noFill/>
          <a:ln>
            <a:noFill/>
          </a:ln>
        </p:spPr>
        <p:txBody>
          <a:bodyPr spcFirstLastPara="1" wrap="square" lIns="91425" tIns="91425" rIns="91425" bIns="91425" anchor="t" anchorCtr="0">
            <a:noAutofit/>
          </a:bodyPr>
          <a:lstStyle/>
          <a:p>
            <a:r>
              <a:rPr lang="en-US" dirty="0">
                <a:cs typeface="Times New Roman" panose="02020603050405020304" pitchFamily="18" charset="0"/>
              </a:rPr>
              <a:t>Course success rates: Increased from 70% in FY 2013 to 79% in FY 2021. </a:t>
            </a:r>
          </a:p>
          <a:p>
            <a:pPr lvl="1"/>
            <a:r>
              <a:rPr lang="en-US" dirty="0">
                <a:cs typeface="Times New Roman" panose="02020603050405020304" pitchFamily="18" charset="0"/>
              </a:rPr>
              <a:t>Among minoritized students, course success rates increased from 58% to 72%. </a:t>
            </a:r>
          </a:p>
          <a:p>
            <a:r>
              <a:rPr lang="en-US" dirty="0">
                <a:cs typeface="Times New Roman" panose="02020603050405020304" pitchFamily="18" charset="0"/>
              </a:rPr>
              <a:t>Three-year graduation rate: Increased from 6% in 2005 to 30% in 2020. </a:t>
            </a:r>
          </a:p>
          <a:p>
            <a:pPr lvl="1"/>
            <a:r>
              <a:rPr lang="en-US" dirty="0">
                <a:cs typeface="Times New Roman" panose="02020603050405020304" pitchFamily="18" charset="0"/>
              </a:rPr>
              <a:t>Among minoritized students, the graduation rate increased from 1% to 23%.</a:t>
            </a:r>
          </a:p>
          <a:p>
            <a:r>
              <a:rPr lang="en-US" dirty="0">
                <a:cs typeface="Times New Roman" panose="02020603050405020304" pitchFamily="18" charset="0"/>
              </a:rPr>
              <a:t>Average credit hours completed by associate degree graduates: Decreased from 84 in FY 2010 to 72 in FY 2021. </a:t>
            </a:r>
          </a:p>
          <a:p>
            <a:endParaRPr lang="en-US" sz="1600" dirty="0">
              <a:cs typeface="Times New Roman" panose="02020603050405020304" pitchFamily="18" charset="0"/>
            </a:endParaRPr>
          </a:p>
        </p:txBody>
      </p:sp>
      <p:sp>
        <p:nvSpPr>
          <p:cNvPr id="211" name="Google Shape;211;gb6873d04f4_1_3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Student outcomes | Sinclair CC</a:t>
            </a:r>
          </a:p>
        </p:txBody>
      </p:sp>
      <p:sp>
        <p:nvSpPr>
          <p:cNvPr id="4" name="TextBox 3">
            <a:extLst>
              <a:ext uri="{FF2B5EF4-FFF2-40B4-BE49-F238E27FC236}">
                <a16:creationId xmlns:a16="http://schemas.microsoft.com/office/drawing/2014/main" id="{2D6E7ADD-DDF4-764C-A7B0-8617E9432762}"/>
              </a:ext>
            </a:extLst>
          </p:cNvPr>
          <p:cNvSpPr txBox="1"/>
          <p:nvPr/>
        </p:nvSpPr>
        <p:spPr>
          <a:xfrm>
            <a:off x="654725" y="4575175"/>
            <a:ext cx="4812030" cy="215444"/>
          </a:xfrm>
          <a:prstGeom prst="rect">
            <a:avLst/>
          </a:prstGeom>
          <a:noFill/>
        </p:spPr>
        <p:txBody>
          <a:bodyPr wrap="square" rtlCol="0">
            <a:spAutoFit/>
          </a:bodyPr>
          <a:lstStyle/>
          <a:p>
            <a:pPr marL="0" indent="0">
              <a:buNone/>
            </a:pPr>
            <a:r>
              <a:rPr lang="en-US" sz="800" dirty="0">
                <a:latin typeface="Roboto" pitchFamily="2" charset="0"/>
                <a:ea typeface="Roboto" pitchFamily="2" charset="0"/>
                <a:cs typeface="Times New Roman" panose="02020603050405020304" pitchFamily="18" charset="0"/>
              </a:rPr>
              <a:t>Source: </a:t>
            </a:r>
            <a:r>
              <a:rPr lang="en-US" sz="800" i="1" dirty="0">
                <a:latin typeface="Roboto" pitchFamily="2" charset="0"/>
                <a:ea typeface="Roboto" pitchFamily="2" charset="0"/>
                <a:cs typeface="Times New Roman" panose="02020603050405020304" pitchFamily="18" charset="0"/>
              </a:rPr>
              <a:t>Sinclair College Strategic Plan for Student Completion 2020 - 2025</a:t>
            </a:r>
            <a:endParaRPr lang="en-US" sz="800" dirty="0">
              <a:latin typeface="Roboto" pitchFamily="2" charset="0"/>
              <a:ea typeface="Roboto" pitchFamily="2" charset="0"/>
            </a:endParaRPr>
          </a:p>
        </p:txBody>
      </p:sp>
    </p:spTree>
    <p:extLst>
      <p:ext uri="{BB962C8B-B14F-4D97-AF65-F5344CB8AC3E}">
        <p14:creationId xmlns:p14="http://schemas.microsoft.com/office/powerpoint/2010/main" val="37783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b6873d04f4_1_312"/>
          <p:cNvSpPr txBox="1">
            <a:spLocks noGrp="1"/>
          </p:cNvSpPr>
          <p:nvPr>
            <p:ph type="body" idx="1"/>
          </p:nvPr>
        </p:nvSpPr>
        <p:spPr>
          <a:xfrm>
            <a:off x="654725" y="1237735"/>
            <a:ext cx="7813675" cy="2932112"/>
          </a:xfrm>
          <a:noFill/>
          <a:ln>
            <a:noFill/>
          </a:ln>
        </p:spPr>
        <p:txBody>
          <a:bodyPr spcFirstLastPara="1" wrap="square" lIns="91425" tIns="91425" rIns="91425" bIns="91425" anchor="t" anchorCtr="0">
            <a:noAutofit/>
          </a:bodyPr>
          <a:lstStyle/>
          <a:p>
            <a:pPr fontAlgn="base"/>
            <a:r>
              <a:rPr lang="en-US" dirty="0"/>
              <a:t>Programs organized into five meta-majors</a:t>
            </a:r>
          </a:p>
          <a:p>
            <a:pPr lvl="1" fontAlgn="base">
              <a:spcBef>
                <a:spcPts val="0"/>
              </a:spcBef>
            </a:pPr>
            <a:r>
              <a:rPr lang="en-US" dirty="0"/>
              <a:t>Ask: Orientation organized by meta-major to facilitate targeted program exploration </a:t>
            </a:r>
          </a:p>
          <a:p>
            <a:pPr lvl="1" fontAlgn="base">
              <a:spcBef>
                <a:spcPts val="0"/>
              </a:spcBef>
            </a:pPr>
            <a:r>
              <a:rPr lang="en-US" dirty="0"/>
              <a:t>Ask: First-year experience course organized by meta-major includes career exploration assignments, such as completing an interest inventory and creating a portfolio that describes how students’ strengths will help them in their program and career. </a:t>
            </a:r>
          </a:p>
          <a:p>
            <a:pPr lvl="1" fontAlgn="base">
              <a:spcBef>
                <a:spcPts val="0"/>
              </a:spcBef>
            </a:pPr>
            <a:r>
              <a:rPr lang="en-US" dirty="0"/>
              <a:t>Connect: Faculty meet with small groups of students during orientation </a:t>
            </a:r>
          </a:p>
          <a:p>
            <a:pPr lvl="1" fontAlgn="base">
              <a:spcBef>
                <a:spcPts val="0"/>
              </a:spcBef>
            </a:pPr>
            <a:r>
              <a:rPr lang="en-US" dirty="0"/>
              <a:t>Connect: Joint advising from success coaches and from faculty advisors (assigned by meta-major)</a:t>
            </a:r>
          </a:p>
          <a:p>
            <a:pPr fontAlgn="base"/>
            <a:r>
              <a:rPr lang="en-US" dirty="0"/>
              <a:t>Full-program education plan</a:t>
            </a:r>
          </a:p>
          <a:p>
            <a:pPr lvl="1" fontAlgn="base">
              <a:spcBef>
                <a:spcPts val="0"/>
              </a:spcBef>
            </a:pPr>
            <a:r>
              <a:rPr lang="en-US" dirty="0"/>
              <a:t>Plan: As part of the mandatory first-year experience course, students are required to meet with their success coach and complete an education plan</a:t>
            </a:r>
          </a:p>
        </p:txBody>
      </p:sp>
      <p:sp>
        <p:nvSpPr>
          <p:cNvPr id="211" name="Google Shape;211;gb6873d04f4_1_3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ACIP practices | Zane State College</a:t>
            </a:r>
          </a:p>
        </p:txBody>
      </p:sp>
    </p:spTree>
    <p:extLst>
      <p:ext uri="{BB962C8B-B14F-4D97-AF65-F5344CB8AC3E}">
        <p14:creationId xmlns:p14="http://schemas.microsoft.com/office/powerpoint/2010/main" val="28382090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b6873d04f4_1_312"/>
          <p:cNvSpPr txBox="1">
            <a:spLocks noGrp="1"/>
          </p:cNvSpPr>
          <p:nvPr>
            <p:ph type="body" idx="1"/>
          </p:nvPr>
        </p:nvSpPr>
        <p:spPr>
          <a:xfrm>
            <a:off x="654725" y="1237735"/>
            <a:ext cx="7813675" cy="2932112"/>
          </a:xfrm>
          <a:noFill/>
          <a:ln>
            <a:noFill/>
          </a:ln>
        </p:spPr>
        <p:txBody>
          <a:bodyPr spcFirstLastPara="1" wrap="square" lIns="91425" tIns="91425" rIns="91425" bIns="91425" anchor="t" anchorCtr="0">
            <a:noAutofit/>
          </a:bodyPr>
          <a:lstStyle/>
          <a:p>
            <a:r>
              <a:rPr lang="en-US" dirty="0"/>
              <a:t>Completion of 12+ credits in the first term: Increased from 15% FTEIC students in 2014 to 38% in 2019. </a:t>
            </a:r>
          </a:p>
          <a:p>
            <a:r>
              <a:rPr lang="en-US" dirty="0"/>
              <a:t>Completion of 24+ credits in the first year: Increased from 15% FTEIC students in 2014 to 32% in 2019. </a:t>
            </a:r>
          </a:p>
          <a:p>
            <a:r>
              <a:rPr lang="en-US" dirty="0"/>
              <a:t>Average credit hours completed by graduates: Decreased from 80 in 2012 to 73 to in 2017. </a:t>
            </a:r>
          </a:p>
          <a:p>
            <a:pPr marL="0" indent="0">
              <a:lnSpc>
                <a:spcPct val="107000"/>
              </a:lnSpc>
              <a:spcBef>
                <a:spcPts val="0"/>
              </a:spcBef>
              <a:spcAft>
                <a:spcPts val="800"/>
              </a:spcAft>
              <a:buNone/>
            </a:pPr>
            <a:endParaRPr lang="en-US" dirty="0">
              <a:cs typeface="Times New Roman" panose="02020603050405020304" pitchFamily="18" charset="0"/>
            </a:endParaRPr>
          </a:p>
        </p:txBody>
      </p:sp>
      <p:sp>
        <p:nvSpPr>
          <p:cNvPr id="211" name="Google Shape;211;gb6873d04f4_1_3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Student outcomes | Zane State College</a:t>
            </a:r>
          </a:p>
        </p:txBody>
      </p:sp>
      <p:sp>
        <p:nvSpPr>
          <p:cNvPr id="4" name="TextBox 3">
            <a:extLst>
              <a:ext uri="{FF2B5EF4-FFF2-40B4-BE49-F238E27FC236}">
                <a16:creationId xmlns:a16="http://schemas.microsoft.com/office/drawing/2014/main" id="{7BB3EE72-FE82-1F4E-9B5D-87AA5191C176}"/>
              </a:ext>
            </a:extLst>
          </p:cNvPr>
          <p:cNvSpPr txBox="1"/>
          <p:nvPr/>
        </p:nvSpPr>
        <p:spPr>
          <a:xfrm>
            <a:off x="654725" y="4575175"/>
            <a:ext cx="4812030" cy="216791"/>
          </a:xfrm>
          <a:prstGeom prst="rect">
            <a:avLst/>
          </a:prstGeom>
          <a:noFill/>
        </p:spPr>
        <p:txBody>
          <a:bodyPr wrap="square" rtlCol="0">
            <a:spAutoFit/>
          </a:bodyPr>
          <a:lstStyle/>
          <a:p>
            <a:pPr>
              <a:lnSpc>
                <a:spcPct val="107000"/>
              </a:lnSpc>
              <a:spcAft>
                <a:spcPts val="800"/>
              </a:spcAft>
            </a:pPr>
            <a:r>
              <a:rPr lang="en-US" sz="800" dirty="0">
                <a:latin typeface="Roboto" pitchFamily="2" charset="0"/>
                <a:ea typeface="Roboto" pitchFamily="2" charset="0"/>
                <a:cs typeface="Times New Roman" panose="02020603050405020304" pitchFamily="18" charset="0"/>
              </a:rPr>
              <a:t>Source:</a:t>
            </a:r>
            <a:r>
              <a:rPr lang="en-US" sz="800" dirty="0">
                <a:latin typeface="Roboto" pitchFamily="2" charset="0"/>
                <a:ea typeface="Roboto" pitchFamily="2" charset="0"/>
              </a:rPr>
              <a:t> Zane State College</a:t>
            </a:r>
            <a:endParaRPr lang="en-US" sz="800" dirty="0">
              <a:latin typeface="Roboto" pitchFamily="2" charset="0"/>
              <a:ea typeface="Roboto" pitchFamily="2" charset="0"/>
              <a:cs typeface="Times New Roman" panose="02020603050405020304" pitchFamily="18" charset="0"/>
            </a:endParaRPr>
          </a:p>
        </p:txBody>
      </p:sp>
    </p:spTree>
    <p:extLst>
      <p:ext uri="{BB962C8B-B14F-4D97-AF65-F5344CB8AC3E}">
        <p14:creationId xmlns:p14="http://schemas.microsoft.com/office/powerpoint/2010/main" val="793625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gb686f42421_0_0"/>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Discuss</a:t>
            </a:r>
            <a:endParaRPr dirty="0"/>
          </a:p>
        </p:txBody>
      </p:sp>
      <p:sp>
        <p:nvSpPr>
          <p:cNvPr id="3" name="Subtitle 2">
            <a:extLst>
              <a:ext uri="{FF2B5EF4-FFF2-40B4-BE49-F238E27FC236}">
                <a16:creationId xmlns:a16="http://schemas.microsoft.com/office/drawing/2014/main" id="{586287D5-08EF-894D-94D6-E42D679FF6E8}"/>
              </a:ext>
            </a:extLst>
          </p:cNvPr>
          <p:cNvSpPr>
            <a:spLocks noGrp="1"/>
          </p:cNvSpPr>
          <p:nvPr>
            <p:ph type="subTitle" idx="1"/>
          </p:nvPr>
        </p:nvSpPr>
        <p:spPr/>
        <p:txBody>
          <a:bodyPr/>
          <a:lstStyle/>
          <a:p>
            <a:r>
              <a:rPr lang="en-US" dirty="0"/>
              <a:t>What experiences in college had the biggest impact on your choice of major?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68EAB75-4ABB-0848-B21F-296365AF14A7}"/>
              </a:ext>
            </a:extLst>
          </p:cNvPr>
          <p:cNvSpPr>
            <a:spLocks noGrp="1"/>
          </p:cNvSpPr>
          <p:nvPr>
            <p:ph type="body" idx="1"/>
          </p:nvPr>
        </p:nvSpPr>
        <p:spPr>
          <a:xfrm>
            <a:off x="644433" y="1343439"/>
            <a:ext cx="7814099" cy="3231836"/>
          </a:xfrm>
        </p:spPr>
        <p:txBody>
          <a:bodyPr/>
          <a:lstStyle/>
          <a:p>
            <a:r>
              <a:rPr lang="en-US" dirty="0"/>
              <a:t>Instructions: 	In the next few slides, you’ll be presenting data on </a:t>
            </a:r>
          </a:p>
          <a:p>
            <a:pPr marL="0" indent="0">
              <a:buNone/>
            </a:pPr>
            <a:r>
              <a:rPr lang="en-US" dirty="0"/>
              <a:t>		retention and completion. We included national data and </a:t>
            </a:r>
          </a:p>
          <a:p>
            <a:pPr marL="0" indent="0">
              <a:buNone/>
            </a:pPr>
            <a:r>
              <a:rPr lang="en-US" dirty="0"/>
              <a:t>		indicated where you can add in your college’s data.</a:t>
            </a:r>
          </a:p>
          <a:p>
            <a:endParaRPr lang="en-US" dirty="0"/>
          </a:p>
          <a:p>
            <a:r>
              <a:rPr lang="en-US" dirty="0"/>
              <a:t>The point: 	Students come to college with goals, but most students </a:t>
            </a:r>
          </a:p>
          <a:p>
            <a:pPr marL="0" indent="0">
              <a:buNone/>
            </a:pPr>
            <a:r>
              <a:rPr lang="en-US" dirty="0"/>
              <a:t>		never complete a credential. In fact, the college </a:t>
            </a:r>
          </a:p>
          <a:p>
            <a:pPr marL="0" indent="0">
              <a:buNone/>
            </a:pPr>
            <a:r>
              <a:rPr lang="en-US" dirty="0"/>
              <a:t>		loses many/most students before and during their first </a:t>
            </a:r>
          </a:p>
          <a:p>
            <a:pPr marL="0" indent="0">
              <a:buNone/>
            </a:pPr>
            <a:r>
              <a:rPr lang="en-US" dirty="0"/>
              <a:t>		year. Therefore, to improve completion, we need to focus </a:t>
            </a:r>
          </a:p>
          <a:p>
            <a:pPr marL="0" indent="0">
              <a:buNone/>
            </a:pPr>
            <a:r>
              <a:rPr lang="en-US" dirty="0"/>
              <a:t>		on improving the first-year experience and retaining 			students to year 2. </a:t>
            </a:r>
          </a:p>
          <a:p>
            <a:endParaRPr lang="en-US" dirty="0"/>
          </a:p>
        </p:txBody>
      </p:sp>
      <p:sp>
        <p:nvSpPr>
          <p:cNvPr id="2" name="Title 1">
            <a:extLst>
              <a:ext uri="{FF2B5EF4-FFF2-40B4-BE49-F238E27FC236}">
                <a16:creationId xmlns:a16="http://schemas.microsoft.com/office/drawing/2014/main" id="{A03A64E2-7DB5-5F44-99DA-8AB16D0697C5}"/>
              </a:ext>
            </a:extLst>
          </p:cNvPr>
          <p:cNvSpPr>
            <a:spLocks noGrp="1"/>
          </p:cNvSpPr>
          <p:nvPr>
            <p:ph type="title"/>
          </p:nvPr>
        </p:nvSpPr>
        <p:spPr>
          <a:xfrm>
            <a:off x="654725" y="568225"/>
            <a:ext cx="7814100" cy="857400"/>
          </a:xfrm>
        </p:spPr>
        <p:txBody>
          <a:bodyPr/>
          <a:lstStyle/>
          <a:p>
            <a:r>
              <a:rPr lang="en-US" dirty="0"/>
              <a:t>Guide slide</a:t>
            </a:r>
          </a:p>
        </p:txBody>
      </p:sp>
    </p:spTree>
    <p:extLst>
      <p:ext uri="{BB962C8B-B14F-4D97-AF65-F5344CB8AC3E}">
        <p14:creationId xmlns:p14="http://schemas.microsoft.com/office/powerpoint/2010/main" val="4171546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da0b1f4bd8_0_128"/>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Why focus on program</a:t>
            </a:r>
            <a:r>
              <a:rPr lang="en-US" dirty="0"/>
              <a:t> onboarding?</a:t>
            </a:r>
            <a:endParaRPr dirty="0"/>
          </a:p>
        </p:txBody>
      </p:sp>
      <p:sp>
        <p:nvSpPr>
          <p:cNvPr id="4" name="Subtitle 3">
            <a:extLst>
              <a:ext uri="{FF2B5EF4-FFF2-40B4-BE49-F238E27FC236}">
                <a16:creationId xmlns:a16="http://schemas.microsoft.com/office/drawing/2014/main" id="{D0F57F30-0F88-934F-B9E5-5448D5DF1573}"/>
              </a:ext>
            </a:extLst>
          </p:cNvPr>
          <p:cNvSpPr>
            <a:spLocks noGrp="1"/>
          </p:cNvSpPr>
          <p:nvPr>
            <p:ph type="subTitle" idx="1"/>
          </p:nvPr>
        </p:nvSpPr>
        <p:spPr/>
        <p:txBody>
          <a:bodyPr/>
          <a:lstStyle/>
          <a:p>
            <a:endParaRPr lang="en-US" dirty="0"/>
          </a:p>
        </p:txBody>
      </p:sp>
    </p:spTree>
  </p:cSld>
  <p:clrMapOvr>
    <a:masterClrMapping/>
  </p:clrMapOvr>
</p:sld>
</file>

<file path=ppt/theme/theme1.xml><?xml version="1.0" encoding="utf-8"?>
<a:theme xmlns:a="http://schemas.openxmlformats.org/drawingml/2006/main" name="CCRC Alternate Template">
  <a:themeElements>
    <a:clrScheme name="CCRC Colors - Alternate Template">
      <a:dk1>
        <a:srgbClr val="000000"/>
      </a:dk1>
      <a:lt1>
        <a:srgbClr val="FFFFFF"/>
      </a:lt1>
      <a:dk2>
        <a:srgbClr val="000000"/>
      </a:dk2>
      <a:lt2>
        <a:srgbClr val="31A2B6"/>
      </a:lt2>
      <a:accent1>
        <a:srgbClr val="30A2B6"/>
      </a:accent1>
      <a:accent2>
        <a:srgbClr val="0065A3"/>
      </a:accent2>
      <a:accent3>
        <a:srgbClr val="CB3B2E"/>
      </a:accent3>
      <a:accent4>
        <a:srgbClr val="F6891F"/>
      </a:accent4>
      <a:accent5>
        <a:srgbClr val="864F83"/>
      </a:accent5>
      <a:accent6>
        <a:srgbClr val="5CA060"/>
      </a:accent6>
      <a:hlink>
        <a:srgbClr val="0065A4"/>
      </a:hlink>
      <a:folHlink>
        <a:srgbClr val="31A2B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30360</TotalTime>
  <Words>8922</Words>
  <Application>Microsoft Office PowerPoint</Application>
  <PresentationFormat>On-screen Show (16:9)</PresentationFormat>
  <Paragraphs>570</Paragraphs>
  <Slides>64</Slides>
  <Notes>61</Notes>
  <HiddenSlides>15</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64</vt:i4>
      </vt:variant>
    </vt:vector>
  </HeadingPairs>
  <TitlesOfParts>
    <vt:vector size="70" baseType="lpstr">
      <vt:lpstr>Calibri</vt:lpstr>
      <vt:lpstr>Roboto</vt:lpstr>
      <vt:lpstr>Arial</vt:lpstr>
      <vt:lpstr>Courier New</vt:lpstr>
      <vt:lpstr>Wingdings</vt:lpstr>
      <vt:lpstr>CCRC Alternate Template</vt:lpstr>
      <vt:lpstr>A note about this workshop</vt:lpstr>
      <vt:lpstr>Information for facilitators</vt:lpstr>
      <vt:lpstr>PowerPoint Presentation</vt:lpstr>
      <vt:lpstr>About this workshop</vt:lpstr>
      <vt:lpstr>A few definitions</vt:lpstr>
      <vt:lpstr>Guide slide</vt:lpstr>
      <vt:lpstr>Discuss</vt:lpstr>
      <vt:lpstr>Guide slide</vt:lpstr>
      <vt:lpstr>Why focus on program onboarding?</vt:lpstr>
      <vt:lpstr>Let’s look at some national and college data</vt:lpstr>
      <vt:lpstr>Many students who apply (and are accepted) to community college never even start classes</vt:lpstr>
      <vt:lpstr>After 6 years of enrollment, most students have not completed a degree or credential</vt:lpstr>
      <vt:lpstr>Six years after enrolling, 41% of students are no longer enrolled, and 19% are still enrolled</vt:lpstr>
      <vt:lpstr>[Customize slide title with an observation about your data]</vt:lpstr>
      <vt:lpstr>One reason why completion rates are so low is fall-to-fall retention rates are also low</vt:lpstr>
      <vt:lpstr>And retention rates are lower for students from underserved groups</vt:lpstr>
      <vt:lpstr>Nationally, community college enrollment has been declining for a decade.</vt:lpstr>
      <vt:lpstr>Nationally, community college enrollment has been declining for a decade.</vt:lpstr>
      <vt:lpstr>Because enrollments are declining, it’s more important than ever to focus on onboarding and retaining the students we have</vt:lpstr>
      <vt:lpstr>Guide slide</vt:lpstr>
      <vt:lpstr>PowerPoint Presentation</vt:lpstr>
      <vt:lpstr>PowerPoint Presentation</vt:lpstr>
      <vt:lpstr>How to reimagine program onboarding through Ask-Connect-Inspire-Plan</vt:lpstr>
      <vt:lpstr>Guide slide</vt:lpstr>
      <vt:lpstr>PowerPoint Presentation</vt:lpstr>
      <vt:lpstr>ACIP provides a framework for scaling and personalizing guided pathways reforms. </vt:lpstr>
      <vt:lpstr>Ask</vt:lpstr>
      <vt:lpstr>Asking students about their interests and aspirations</vt:lpstr>
      <vt:lpstr>Thought questions</vt:lpstr>
      <vt:lpstr>Connect</vt:lpstr>
      <vt:lpstr>Connecting students to academic and career communities (meta-majors)</vt:lpstr>
      <vt:lpstr>Thought questions</vt:lpstr>
      <vt:lpstr>Inspire</vt:lpstr>
      <vt:lpstr>Inspiring students to learn</vt:lpstr>
      <vt:lpstr>Thought questions</vt:lpstr>
      <vt:lpstr>Plan</vt:lpstr>
      <vt:lpstr>Planning a path to help students achieve their goals</vt:lpstr>
      <vt:lpstr>Thought questions</vt:lpstr>
      <vt:lpstr>Discuss</vt:lpstr>
      <vt:lpstr>Placing equity at the center of onboarding</vt:lpstr>
      <vt:lpstr>What students say they want during onboarding</vt:lpstr>
      <vt:lpstr>Guide slide</vt:lpstr>
      <vt:lpstr>Mapping the program onboarding experience using ACIP</vt:lpstr>
      <vt:lpstr>Mapping the program onboarding experience</vt:lpstr>
      <vt:lpstr>Guide slide</vt:lpstr>
      <vt:lpstr>Reimagining the program onboarding experience</vt:lpstr>
      <vt:lpstr>Case study: adult students and onboarding </vt:lpstr>
      <vt:lpstr>Your own case study</vt:lpstr>
      <vt:lpstr>Reimagining the program onboarding experience</vt:lpstr>
      <vt:lpstr>What are your boldest ideas for reimagining program onboarding?</vt:lpstr>
      <vt:lpstr>Next steps</vt:lpstr>
      <vt:lpstr>Thanks for participating!</vt:lpstr>
      <vt:lpstr>Guide slide</vt:lpstr>
      <vt:lpstr>College example slides</vt:lpstr>
      <vt:lpstr>Increasing Student Success through Guided Pathways and Ask-Connect-Inspire-Plan</vt:lpstr>
      <vt:lpstr>Making sense of the data</vt:lpstr>
      <vt:lpstr>About the colleges</vt:lpstr>
      <vt:lpstr>ACIP practices | The Alamo Colleges</vt:lpstr>
      <vt:lpstr>Student outcomes | The Alamo Colleges</vt:lpstr>
      <vt:lpstr>ACIP practices | Sinclair Community College (1/2)</vt:lpstr>
      <vt:lpstr>ACIP practices | Sinclair Community College (2/2)</vt:lpstr>
      <vt:lpstr>Student outcomes | Sinclair CC</vt:lpstr>
      <vt:lpstr>ACIP practices | Zane State College</vt:lpstr>
      <vt:lpstr>Student outcomes | Zane State College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CCRC Guided Pathways Workshop Oh, The Places They'll Go: Goal-Oriented Onboarding Redesign</dc:title>
  <dc:creator>Hana Lahr</dc:creator>
  <cp:lastModifiedBy>Amy Mazzariello</cp:lastModifiedBy>
  <cp:revision>289</cp:revision>
  <dcterms:modified xsi:type="dcterms:W3CDTF">2021-11-09T16:16:00Z</dcterms:modified>
</cp:coreProperties>
</file>