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omments/comment2.xml" ContentType="application/vnd.openxmlformats-officedocument.presentationml.comment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6" r:id="rId1"/>
  </p:sldMasterIdLst>
  <p:notesMasterIdLst>
    <p:notesMasterId r:id="rId5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Lst>
  <p:sldSz cx="9144000" cy="5143500" type="screen16x9"/>
  <p:notesSz cx="6858000" cy="9144000"/>
  <p:embeddedFontLst>
    <p:embeddedFont>
      <p:font typeface="Calibri" panose="020F0502020204030204" pitchFamily="34" charset="0"/>
      <p:regular r:id="rId51"/>
      <p:bold r:id="rId52"/>
      <p:italic r:id="rId53"/>
      <p:boldItalic r:id="rId54"/>
    </p:embeddedFont>
    <p:embeddedFont>
      <p:font typeface="Roboto" panose="02000000000000000000" pitchFamily="2" charset="0"/>
      <p:regular r:id="rId55"/>
      <p:bold r:id="rId56"/>
      <p:italic r:id="rId57"/>
      <p:boldItalic r:id="rId5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3" roundtripDataSignature="AMtx7mjsh3jOHE+lN+tlPJdyVWhAxzc71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na Lahr" initials="" lastIdx="2" clrIdx="0"/>
  <p:cmAuthor id="1" name="Serena Klempin" initials="" lastIdx="1" clrIdx="1"/>
  <p:cmAuthor id="2" name="Paul Bisagni3" initials="PB3" lastIdx="1" clrIdx="2">
    <p:extLst>
      <p:ext uri="{19B8F6BF-5375-455C-9EA6-DF929625EA0E}">
        <p15:presenceInfo xmlns:p15="http://schemas.microsoft.com/office/powerpoint/2012/main" userId="Paul Bisagni3"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EAEB"/>
    <a:srgbClr val="D3EBEB"/>
    <a:srgbClr val="CEF4EE"/>
    <a:srgbClr val="0065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A2B6418-B04B-42A8-B535-99009DFA4E8E}">
  <a:tblStyle styleId="{1A2B6418-B04B-42A8-B535-99009DFA4E8E}"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3196"/>
    <p:restoredTop sz="86432"/>
  </p:normalViewPr>
  <p:slideViewPr>
    <p:cSldViewPr snapToGrid="0">
      <p:cViewPr varScale="1">
        <p:scale>
          <a:sx n="95" d="100"/>
          <a:sy n="95" d="100"/>
        </p:scale>
        <p:origin x="184" y="776"/>
      </p:cViewPr>
      <p:guideLst>
        <p:guide orient="horz" pos="1620"/>
        <p:guide pos="2880"/>
      </p:guideLst>
    </p:cSldViewPr>
  </p:slideViewPr>
  <p:outlineViewPr>
    <p:cViewPr>
      <p:scale>
        <a:sx n="33" d="100"/>
        <a:sy n="33" d="100"/>
      </p:scale>
      <p:origin x="0" y="-2514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font" Target="fonts/font5.fntdata"/><Relationship Id="rId63" Type="http://customschemas.google.com/relationships/presentationmetadata" Target="metadata"/><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3.fntdata"/><Relationship Id="rId58" Type="http://schemas.openxmlformats.org/officeDocument/2006/relationships/font" Target="fonts/font8.fntdata"/><Relationship Id="rId66"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6.fntdata"/><Relationship Id="rId64"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font" Target="fonts/font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7.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2.fntdata"/><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3-03-13T14:18:05.478" idx="1">
    <p:pos x="6000" y="0"/>
    <p:text>Stacie - feel free to come up with some other graphic. We just put these little fires here sort of as a placeholder.</p:text>
    <p:extLst>
      <p:ext uri="{C676402C-5697-4E1C-873F-D02D1690AC5C}">
        <p15:threadingInfo xmlns:p15="http://schemas.microsoft.com/office/powerpoint/2012/main" timeZoneBias="0"/>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AvS1BMOA"/>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0" dt="2023-03-13T14:34:25.692" idx="2">
    <p:pos x="6000" y="0"/>
    <p:text>Stacie - this is a screenshot of Activity A</p:text>
    <p:extLst>
      <p:ext uri="{C676402C-5697-4E1C-873F-D02D1690AC5C}">
        <p15:threadingInfo xmlns:p15="http://schemas.microsoft.com/office/powerpoint/2012/main" timeZoneBias="0"/>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AvS1BMOE"/>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mentimeter.com/"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tgqf.org/all-the-great-questions-texts/"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www.insidehighered.com/blogs/higher-ed-gamma/innovating-scale" TargetMode="Externa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tcpress.com/culturally-relevant-pedagogy-9780807765913" TargetMode="External"/><Relationship Id="rId7" Type="http://schemas.openxmlformats.org/officeDocument/2006/relationships/hyperlink" Target="https://www.press.jhu.edu/books/title/11517/convergent-teaching" TargetMode="External"/><Relationship Id="rId2" Type="http://schemas.openxmlformats.org/officeDocument/2006/relationships/slide" Target="../slides/slide22.xml"/><Relationship Id="rId1" Type="http://schemas.openxmlformats.org/officeDocument/2006/relationships/notesMaster" Target="../notesMasters/notesMaster1.xml"/><Relationship Id="rId6" Type="http://schemas.openxmlformats.org/officeDocument/2006/relationships/hyperlink" Target="https://doi.org/10.1002/tea.20237" TargetMode="External"/><Relationship Id="rId5" Type="http://schemas.openxmlformats.org/officeDocument/2006/relationships/hyperlink" Target="https://doi.org/10.2307/1167322" TargetMode="External"/><Relationship Id="rId4" Type="http://schemas.openxmlformats.org/officeDocument/2006/relationships/hyperlink" Target="https://www.tcpress.com/culturally-sustaining-pedagogies-9780807758335"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sinclair.edu/about/offices/provost/assessment-of-student-learning/service-learning/"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p.wpi.edu/projectbasedlearning/resources/resources-research-briefs/" TargetMode="External"/><Relationship Id="rId2" Type="http://schemas.openxmlformats.org/officeDocument/2006/relationships/slide" Target="../slides/slide25.xml"/><Relationship Id="rId1" Type="http://schemas.openxmlformats.org/officeDocument/2006/relationships/notesMaster" Target="../notesMasters/notesMaster1.xml"/><Relationship Id="rId5" Type="http://schemas.openxmlformats.org/officeDocument/2006/relationships/hyperlink" Target="https://www.newamerica.org/education-policy/reports/what-everyone-should-know-about-designing-equity-minded-paid-work-based-learning-opportunities-for-college-students/" TargetMode="External"/><Relationship Id="rId4" Type="http://schemas.openxmlformats.org/officeDocument/2006/relationships/hyperlink" Target="https://doi.org/10.1177/00915521114061" TargetMode="Externa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wp.wpi.edu/projectbasedlearning/resources/resources-research-briefs/" TargetMode="External"/><Relationship Id="rId2" Type="http://schemas.openxmlformats.org/officeDocument/2006/relationships/slide" Target="../slides/slide26.xml"/><Relationship Id="rId1" Type="http://schemas.openxmlformats.org/officeDocument/2006/relationships/notesMaster" Target="../notesMasters/notesMaster1.xml"/><Relationship Id="rId4" Type="http://schemas.openxmlformats.org/officeDocument/2006/relationships/hyperlink" Target="https://doi.org/10.1177/00915521114061" TargetMode="Externa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dvc.edu/faculty-staff/online-teaching-training.html" TargetMode="External"/><Relationship Id="rId2" Type="http://schemas.openxmlformats.org/officeDocument/2006/relationships/slide" Target="../slides/slide29.xml"/><Relationship Id="rId1" Type="http://schemas.openxmlformats.org/officeDocument/2006/relationships/notesMaster" Target="../notesMasters/notesMaster1.xml"/><Relationship Id="rId6" Type="http://schemas.openxmlformats.org/officeDocument/2006/relationships/hyperlink" Target="https://www.dvc.edu/faculty-staff/Staff-Development-Center.html" TargetMode="External"/><Relationship Id="rId5" Type="http://schemas.openxmlformats.org/officeDocument/2006/relationships/hyperlink" Target="https://www.dvc.edu/instruction/prof-dev/nexus.html" TargetMode="External"/><Relationship Id="rId4" Type="http://schemas.openxmlformats.org/officeDocument/2006/relationships/hyperlink" Target="https://www.dvc.edu/faculty-staff/online-teaching-resources.html"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9" name="Google Shape;239;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1" name="Google Shape;341;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dirty="0"/>
              <a:t>[Speak]</a:t>
            </a:r>
            <a:endParaRPr dirty="0"/>
          </a:p>
          <a:p>
            <a:pPr marL="0" lvl="0" indent="0" algn="l" rtl="0">
              <a:lnSpc>
                <a:spcPct val="100000"/>
              </a:lnSpc>
              <a:spcBef>
                <a:spcPts val="0"/>
              </a:spcBef>
              <a:spcAft>
                <a:spcPts val="0"/>
              </a:spcAft>
              <a:buClr>
                <a:schemeClr val="dk1"/>
              </a:buClr>
              <a:buSzPts val="1100"/>
              <a:buFont typeface="Arial"/>
              <a:buNone/>
            </a:pPr>
            <a:r>
              <a:rPr lang="en" dirty="0"/>
              <a:t>From a guided pathways perspective, the courses students taking during their first terms are part of program onboarding.</a:t>
            </a:r>
            <a:endParaRPr dirty="0"/>
          </a:p>
          <a:p>
            <a:pPr marL="0" lvl="0" indent="0" algn="l" rtl="0">
              <a:lnSpc>
                <a:spcPct val="100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100"/>
              <a:buFont typeface="Arial"/>
              <a:buNone/>
            </a:pPr>
            <a:r>
              <a:rPr lang="en" i="0" dirty="0"/>
              <a:t>Inspire</a:t>
            </a:r>
            <a:r>
              <a:rPr lang="en" dirty="0"/>
              <a:t> courses in the first terms have immense potential to help students learn about a field of interest, clarify their education and career goals, connect with an academic community that shares their interests, and develop a sense of self-efficacy.  </a:t>
            </a:r>
            <a:endParaRPr dirty="0"/>
          </a:p>
          <a:p>
            <a:pPr marL="0" lvl="0" indent="0" algn="l" rtl="0">
              <a:lnSpc>
                <a:spcPct val="100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7" name="Google Shape;34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[Speak]</a:t>
            </a:r>
            <a:endParaRPr dirty="0"/>
          </a:p>
          <a:p>
            <a:pPr marL="0" lvl="0" indent="0" algn="l" rtl="0">
              <a:lnSpc>
                <a:spcPct val="100000"/>
              </a:lnSpc>
              <a:spcBef>
                <a:spcPts val="0"/>
              </a:spcBef>
              <a:spcAft>
                <a:spcPts val="0"/>
              </a:spcAft>
              <a:buSzPts val="1100"/>
              <a:buNone/>
            </a:pPr>
            <a:r>
              <a:rPr lang="en" dirty="0"/>
              <a:t>“Inspire” matters because it is fundamental to the mission of community colleges. </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3" name="Google Shape;353;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dirty="0"/>
              <a:t>[Speak]</a:t>
            </a:r>
            <a:endParaRPr dirty="0"/>
          </a:p>
          <a:p>
            <a:pPr marL="0" lvl="0" indent="0" algn="l" rtl="0">
              <a:lnSpc>
                <a:spcPct val="100000"/>
              </a:lnSpc>
              <a:spcBef>
                <a:spcPts val="0"/>
              </a:spcBef>
              <a:spcAft>
                <a:spcPts val="0"/>
              </a:spcAft>
              <a:buClr>
                <a:schemeClr val="dk1"/>
              </a:buClr>
              <a:buSzPts val="1100"/>
              <a:buFont typeface="Arial"/>
              <a:buNone/>
            </a:pPr>
            <a:r>
              <a:rPr lang="en" dirty="0"/>
              <a:t>First, </a:t>
            </a:r>
            <a:r>
              <a:rPr lang="en" i="0" dirty="0"/>
              <a:t>Inspire</a:t>
            </a:r>
            <a:r>
              <a:rPr lang="en" dirty="0"/>
              <a:t> is a retention strategy - it gives students a powerful motivation to persist. </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4" name="Google Shape;364;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[Speak]</a:t>
            </a:r>
            <a:endParaRPr dirty="0"/>
          </a:p>
          <a:p>
            <a:pPr marL="457200" lvl="0" indent="-298450" algn="l" rtl="0">
              <a:lnSpc>
                <a:spcPct val="100000"/>
              </a:lnSpc>
              <a:spcBef>
                <a:spcPts val="0"/>
              </a:spcBef>
              <a:spcAft>
                <a:spcPts val="0"/>
              </a:spcAft>
              <a:buSzPts val="1100"/>
              <a:buChar char="●"/>
            </a:pPr>
            <a:r>
              <a:rPr lang="en" dirty="0"/>
              <a:t>We are concerned about retention because almost half of all students drop out by the start of year 2, and more than half of Black students drop out. </a:t>
            </a:r>
            <a:endParaRPr dirty="0"/>
          </a:p>
          <a:p>
            <a:pPr marL="457200" lvl="0" indent="-298450" algn="l" rtl="0">
              <a:lnSpc>
                <a:spcPct val="100000"/>
              </a:lnSpc>
              <a:spcBef>
                <a:spcPts val="0"/>
              </a:spcBef>
              <a:spcAft>
                <a:spcPts val="0"/>
              </a:spcAft>
              <a:buSzPts val="1100"/>
              <a:buChar char="●"/>
            </a:pPr>
            <a:r>
              <a:rPr lang="en" dirty="0"/>
              <a:t>This is another reason why it’s so important to focus on students’ first year. If we can improve their first year, then maybe more students will return in year 2. </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1" name="Google Shape;371;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[Instructions]</a:t>
            </a:r>
            <a:endParaRPr dirty="0"/>
          </a:p>
          <a:p>
            <a:pPr marL="457200" lvl="0" indent="-298450" algn="l" rtl="0">
              <a:lnSpc>
                <a:spcPct val="100000"/>
              </a:lnSpc>
              <a:spcBef>
                <a:spcPts val="0"/>
              </a:spcBef>
              <a:spcAft>
                <a:spcPts val="0"/>
              </a:spcAft>
              <a:buSzPts val="1100"/>
              <a:buChar char="●"/>
            </a:pPr>
            <a:r>
              <a:rPr lang="en" dirty="0"/>
              <a:t>To add your college’s data to this slide, right click on the graphs, click “edit data,” and include your college’s most recent retention data. We suggest using the first-time student cohort, and include all new students, including full-time and part-time students.</a:t>
            </a:r>
            <a:endParaRPr dirty="0"/>
          </a:p>
          <a:p>
            <a:pPr marL="457200" lvl="0" indent="-298450" algn="l" rtl="0">
              <a:lnSpc>
                <a:spcPct val="100000"/>
              </a:lnSpc>
              <a:spcBef>
                <a:spcPts val="0"/>
              </a:spcBef>
              <a:spcAft>
                <a:spcPts val="0"/>
              </a:spcAft>
              <a:buSzPts val="1100"/>
              <a:buChar char="●"/>
            </a:pPr>
            <a:r>
              <a:rPr lang="en" dirty="0"/>
              <a:t>Update the slide title with some reflection on your college’s data. </a:t>
            </a: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7" name="Google Shape;377;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dirty="0"/>
              <a:t>[Speak]</a:t>
            </a:r>
            <a:endParaRPr dirty="0"/>
          </a:p>
          <a:p>
            <a:pPr marL="0" lvl="0" indent="0" algn="l" rtl="0">
              <a:lnSpc>
                <a:spcPct val="100000"/>
              </a:lnSpc>
              <a:spcBef>
                <a:spcPts val="0"/>
              </a:spcBef>
              <a:spcAft>
                <a:spcPts val="0"/>
              </a:spcAft>
              <a:buClr>
                <a:schemeClr val="dk1"/>
              </a:buClr>
              <a:buSzPts val="1100"/>
              <a:buFont typeface="Arial"/>
              <a:buNone/>
            </a:pPr>
            <a:r>
              <a:rPr lang="en" dirty="0"/>
              <a:t>The second reason </a:t>
            </a:r>
            <a:r>
              <a:rPr lang="en" i="0" dirty="0"/>
              <a:t>Inspire</a:t>
            </a:r>
            <a:r>
              <a:rPr lang="en" dirty="0"/>
              <a:t> matters is that it is an equity strategy. </a:t>
            </a:r>
            <a:endParaRPr dirty="0"/>
          </a:p>
          <a:p>
            <a:pPr marL="0" lvl="0" indent="0" algn="l" rtl="0">
              <a:lnSpc>
                <a:spcPct val="100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100"/>
              <a:buFont typeface="Arial"/>
              <a:buNone/>
            </a:pPr>
            <a:r>
              <a:rPr lang="en" dirty="0"/>
              <a:t>Fostering an institution-wide commitment to </a:t>
            </a:r>
            <a:r>
              <a:rPr lang="en" i="0" dirty="0"/>
              <a:t>Inspire</a:t>
            </a:r>
            <a:r>
              <a:rPr lang="en" dirty="0"/>
              <a:t> can help colleges move away from an attribution style or mindset that focuses on external causality—a deficit model that sees students as the reason for low success rates. Instead, </a:t>
            </a:r>
            <a:r>
              <a:rPr lang="en" i="0" dirty="0"/>
              <a:t>Inspire </a:t>
            </a:r>
            <a:r>
              <a:rPr lang="en" dirty="0"/>
              <a:t>can refocus colleges on internal causality—what the college can change to better serve and support students. </a:t>
            </a:r>
            <a:endParaRPr dirty="0"/>
          </a:p>
          <a:p>
            <a:pPr marL="0" lvl="0" indent="0" algn="l" rtl="0">
              <a:lnSpc>
                <a:spcPct val="100000"/>
              </a:lnSpc>
              <a:spcBef>
                <a:spcPts val="0"/>
              </a:spcBef>
              <a:spcAft>
                <a:spcPts val="0"/>
              </a:spcAft>
              <a:buClr>
                <a:schemeClr val="dk1"/>
              </a:buClr>
              <a:buSzPts val="1100"/>
              <a:buFont typeface="Arial"/>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p1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8" name="Google Shape;388;p16:notes"/>
          <p:cNvSpPr txBox="1">
            <a:spLocks noGrp="1"/>
          </p:cNvSpPr>
          <p:nvPr>
            <p:ph type="body" idx="1"/>
          </p:nvPr>
        </p:nvSpPr>
        <p:spPr>
          <a:xfrm>
            <a:off x="701040" y="4415790"/>
            <a:ext cx="5608200" cy="4183500"/>
          </a:xfrm>
          <a:prstGeom prst="rect">
            <a:avLst/>
          </a:prstGeom>
          <a:noFill/>
          <a:ln>
            <a:noFill/>
          </a:ln>
        </p:spPr>
        <p:txBody>
          <a:bodyPr spcFirstLastPara="1" wrap="square" lIns="93150" tIns="93150" rIns="93150" bIns="93150" anchor="t" anchorCtr="0">
            <a:noAutofit/>
          </a:bodyPr>
          <a:lstStyle/>
          <a:p>
            <a:pPr marL="0" lvl="0" indent="0" algn="l" rtl="0">
              <a:lnSpc>
                <a:spcPct val="100000"/>
              </a:lnSpc>
              <a:spcBef>
                <a:spcPts val="0"/>
              </a:spcBef>
              <a:spcAft>
                <a:spcPts val="0"/>
              </a:spcAft>
              <a:buSzPts val="1200"/>
              <a:buNone/>
            </a:pPr>
            <a:r>
              <a:rPr lang="en" dirty="0"/>
              <a:t>[Speak]</a:t>
            </a:r>
            <a:endParaRPr dirty="0"/>
          </a:p>
          <a:p>
            <a:pPr marL="0" lvl="0" indent="0" algn="l" rtl="0">
              <a:lnSpc>
                <a:spcPct val="100000"/>
              </a:lnSpc>
              <a:spcBef>
                <a:spcPts val="0"/>
              </a:spcBef>
              <a:spcAft>
                <a:spcPts val="0"/>
              </a:spcAft>
              <a:buSzPts val="1200"/>
              <a:buNone/>
            </a:pPr>
            <a:r>
              <a:rPr lang="en" dirty="0"/>
              <a:t>Hopefully this introduction has given you a good understanding of the importance of </a:t>
            </a:r>
            <a:r>
              <a:rPr lang="en" i="0" dirty="0"/>
              <a:t>Inspire </a:t>
            </a:r>
            <a:r>
              <a:rPr lang="en" dirty="0"/>
              <a:t>for student success. </a:t>
            </a:r>
            <a:endParaRPr dirty="0"/>
          </a:p>
          <a:p>
            <a:pPr marL="0" lvl="0" indent="0" algn="l" rtl="0">
              <a:lnSpc>
                <a:spcPct val="100000"/>
              </a:lnSpc>
              <a:spcBef>
                <a:spcPts val="0"/>
              </a:spcBef>
              <a:spcAft>
                <a:spcPts val="0"/>
              </a:spcAft>
              <a:buSzPts val="1200"/>
              <a:buNone/>
            </a:pPr>
            <a:endParaRPr dirty="0"/>
          </a:p>
          <a:p>
            <a:pPr marL="0" lvl="0" indent="0" algn="l" rtl="0">
              <a:lnSpc>
                <a:spcPct val="100000"/>
              </a:lnSpc>
              <a:spcBef>
                <a:spcPts val="0"/>
              </a:spcBef>
              <a:spcAft>
                <a:spcPts val="0"/>
              </a:spcAft>
              <a:buSzPts val="1200"/>
              <a:buNone/>
            </a:pPr>
            <a:r>
              <a:rPr lang="en" dirty="0"/>
              <a:t>With that understanding in mind, the goal of this workshop is for you to leave with ideas about some practical steps that you can take to ensure first-term courses “light the fire” for learning. </a:t>
            </a:r>
            <a:endParaRPr dirty="0"/>
          </a:p>
          <a:p>
            <a:pPr marL="0" lvl="0" indent="0" algn="l" rtl="0">
              <a:lnSpc>
                <a:spcPct val="100000"/>
              </a:lnSpc>
              <a:spcBef>
                <a:spcPts val="0"/>
              </a:spcBef>
              <a:spcAft>
                <a:spcPts val="0"/>
              </a:spcAft>
              <a:buSzPts val="1200"/>
              <a:buNone/>
            </a:pPr>
            <a:endParaRPr dirty="0"/>
          </a:p>
          <a:p>
            <a:pPr marL="0" lvl="0" indent="0" algn="l" rtl="0">
              <a:lnSpc>
                <a:spcPct val="100000"/>
              </a:lnSpc>
              <a:spcBef>
                <a:spcPts val="0"/>
              </a:spcBef>
              <a:spcAft>
                <a:spcPts val="0"/>
              </a:spcAft>
              <a:buSzPts val="1200"/>
              <a:buNone/>
            </a:pPr>
            <a:r>
              <a:rPr lang="en" dirty="0"/>
              <a:t>*London, R. A., Smith, M., &amp; George, B. (2006). Passing the torch: An evaluation of the Digital Bridge Academy replication. University of California Santa Cruz, Center for Justice, Tolerance, &amp; Community.</a:t>
            </a:r>
            <a:endParaRPr dirty="0"/>
          </a:p>
          <a:p>
            <a:pPr marL="0" lvl="0" indent="0" algn="l" rtl="0">
              <a:lnSpc>
                <a:spcPct val="100000"/>
              </a:lnSpc>
              <a:spcBef>
                <a:spcPts val="0"/>
              </a:spcBef>
              <a:spcAft>
                <a:spcPts val="0"/>
              </a:spcAft>
              <a:buSzPts val="1200"/>
              <a:buNone/>
            </a:pPr>
            <a:endParaRPr dirty="0"/>
          </a:p>
          <a:p>
            <a:pPr marL="0" lvl="0" indent="0" algn="l" rtl="0">
              <a:lnSpc>
                <a:spcPct val="100000"/>
              </a:lnSpc>
              <a:spcBef>
                <a:spcPts val="0"/>
              </a:spcBef>
              <a:spcAft>
                <a:spcPts val="0"/>
              </a:spcAft>
              <a:buSzPts val="1100"/>
              <a:buNone/>
            </a:pPr>
            <a:r>
              <a:rPr lang="en" dirty="0">
                <a:solidFill>
                  <a:schemeClr val="dk1"/>
                </a:solidFill>
              </a:rPr>
              <a:t>[NOTE FOR FACILITATORS] </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dirty="0">
                <a:solidFill>
                  <a:schemeClr val="dk1"/>
                </a:solidFill>
              </a:rPr>
              <a:t>For more information about the original concept of “light the fire” courses and how it relates to </a:t>
            </a:r>
            <a:r>
              <a:rPr lang="en" i="1" dirty="0">
                <a:solidFill>
                  <a:schemeClr val="dk1"/>
                </a:solidFill>
              </a:rPr>
              <a:t>Inspire</a:t>
            </a:r>
            <a:r>
              <a:rPr lang="en" dirty="0">
                <a:solidFill>
                  <a:schemeClr val="dk1"/>
                </a:solidFill>
              </a:rPr>
              <a:t>, please see the “Bonus Resources” at the end of the presentation. </a:t>
            </a:r>
            <a:endParaRPr dirty="0">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4" name="Google Shape;394;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[Speak]</a:t>
            </a:r>
            <a:endParaRPr dirty="0"/>
          </a:p>
          <a:p>
            <a:pPr marL="0" lvl="0" indent="0" algn="l" rtl="0">
              <a:lnSpc>
                <a:spcPct val="100000"/>
              </a:lnSpc>
              <a:spcBef>
                <a:spcPts val="0"/>
              </a:spcBef>
              <a:spcAft>
                <a:spcPts val="0"/>
              </a:spcAft>
              <a:buClr>
                <a:schemeClr val="dk1"/>
              </a:buClr>
              <a:buSzPts val="1100"/>
              <a:buFont typeface="Arial"/>
              <a:buNone/>
            </a:pPr>
            <a:r>
              <a:rPr lang="en" dirty="0">
                <a:solidFill>
                  <a:schemeClr val="dk1"/>
                </a:solidFill>
              </a:rPr>
              <a:t>CCRC created three principles that showcase what </a:t>
            </a:r>
            <a:r>
              <a:rPr lang="en" i="0" dirty="0">
                <a:solidFill>
                  <a:schemeClr val="dk1"/>
                </a:solidFill>
              </a:rPr>
              <a:t>Inspire</a:t>
            </a:r>
            <a:r>
              <a:rPr lang="en" dirty="0">
                <a:solidFill>
                  <a:schemeClr val="dk1"/>
                </a:solidFill>
              </a:rPr>
              <a:t> looks like in practice and what it takes to implement </a:t>
            </a:r>
            <a:r>
              <a:rPr lang="en" i="0" dirty="0">
                <a:solidFill>
                  <a:schemeClr val="dk1"/>
                </a:solidFill>
              </a:rPr>
              <a:t>Inspire</a:t>
            </a:r>
            <a:r>
              <a:rPr lang="en" dirty="0">
                <a:solidFill>
                  <a:schemeClr val="dk1"/>
                </a:solidFill>
              </a:rPr>
              <a:t>. The examples associated with each principle are meant to provide a starting point for imagining what </a:t>
            </a:r>
            <a:r>
              <a:rPr lang="en" i="0" dirty="0">
                <a:solidFill>
                  <a:schemeClr val="dk1"/>
                </a:solidFill>
              </a:rPr>
              <a:t>Inspire </a:t>
            </a:r>
            <a:r>
              <a:rPr lang="en" dirty="0">
                <a:solidFill>
                  <a:schemeClr val="dk1"/>
                </a:solidFill>
              </a:rPr>
              <a:t>can be on campus, rather than a prescriptive model for how to implement it.</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dirty="0">
                <a:solidFill>
                  <a:schemeClr val="dk1"/>
                </a:solidFill>
              </a:rPr>
              <a:t>First, we have a quick icebreaker to reflect on what inspired us as students!</a:t>
            </a:r>
            <a:endParaRPr dirty="0">
              <a:solidFill>
                <a:schemeClr val="dk1"/>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0" name="Google Shape;400;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[Interactive feature]</a:t>
            </a:r>
            <a:endParaRPr dirty="0"/>
          </a:p>
          <a:p>
            <a:pPr marL="457200" lvl="0" indent="-298450" algn="l" rtl="0">
              <a:lnSpc>
                <a:spcPct val="100000"/>
              </a:lnSpc>
              <a:spcBef>
                <a:spcPts val="0"/>
              </a:spcBef>
              <a:spcAft>
                <a:spcPts val="0"/>
              </a:spcAft>
              <a:buSzPts val="1100"/>
              <a:buChar char="●"/>
            </a:pPr>
            <a:r>
              <a:rPr lang="en" dirty="0"/>
              <a:t>Virtual: You can create an interactive poll via a tool like </a:t>
            </a:r>
            <a:r>
              <a:rPr lang="en" dirty="0" err="1"/>
              <a:t>mentimeter</a:t>
            </a:r>
            <a:r>
              <a:rPr lang="en"/>
              <a:t> (</a:t>
            </a:r>
            <a:r>
              <a:rPr lang="en" u="sng">
                <a:solidFill>
                  <a:schemeClr val="hlink"/>
                </a:solidFill>
                <a:hlinkClick r:id="rId3"/>
              </a:rPr>
              <a:t>https://www.mentimeter.com/</a:t>
            </a:r>
            <a:r>
              <a:rPr lang="en"/>
              <a:t>). With a multiple-choice poll, you can have people’s results show up on the screen. To do this, go to their site, make a poll, and then share that screen with your participants.</a:t>
            </a:r>
            <a:endParaRPr/>
          </a:p>
          <a:p>
            <a:pPr marL="457200" lvl="0" indent="-298450" algn="l" rtl="0">
              <a:lnSpc>
                <a:spcPct val="100000"/>
              </a:lnSpc>
              <a:spcBef>
                <a:spcPts val="0"/>
              </a:spcBef>
              <a:spcAft>
                <a:spcPts val="0"/>
              </a:spcAft>
              <a:buSzPts val="1100"/>
              <a:buChar char="●"/>
            </a:pPr>
            <a:r>
              <a:rPr lang="en"/>
              <a:t>Virtual option 2: Have participants raise their hands using the “raise hand” feature on Zoom and share</a:t>
            </a:r>
            <a:r>
              <a:rPr lang="en" baseline="0"/>
              <a:t> </a:t>
            </a:r>
            <a:r>
              <a:rPr lang="en"/>
              <a:t>out or associate an emoji</a:t>
            </a:r>
            <a:r>
              <a:rPr lang="en" baseline="0"/>
              <a:t> </a:t>
            </a:r>
            <a:r>
              <a:rPr lang="en"/>
              <a:t>reaction with each of the five options</a:t>
            </a:r>
            <a:r>
              <a:rPr lang="en" baseline="0"/>
              <a:t> (e</a:t>
            </a:r>
            <a:r>
              <a:rPr lang="en"/>
              <a:t>.g.. a smiley is a course, a thumbs-up is a professor, a fire is an existing passion, etc.)</a:t>
            </a:r>
            <a:endParaRPr/>
          </a:p>
          <a:p>
            <a:pPr marL="457200" lvl="0" indent="-298450" algn="l" rtl="0">
              <a:lnSpc>
                <a:spcPct val="100000"/>
              </a:lnSpc>
              <a:spcBef>
                <a:spcPts val="0"/>
              </a:spcBef>
              <a:spcAft>
                <a:spcPts val="0"/>
              </a:spcAft>
              <a:buSzPts val="1100"/>
              <a:buChar char="●"/>
            </a:pPr>
            <a:r>
              <a:rPr lang="en"/>
              <a:t>In-person: Have people raise their hands and share if there was something “other” that influenced them.</a:t>
            </a:r>
            <a:endParaRPr/>
          </a:p>
          <a:p>
            <a:pPr marL="457200" lvl="0" indent="-298450" algn="l" rtl="0">
              <a:lnSpc>
                <a:spcPct val="100000"/>
              </a:lnSpc>
              <a:spcBef>
                <a:spcPts val="0"/>
              </a:spcBef>
              <a:spcAft>
                <a:spcPts val="0"/>
              </a:spcAft>
              <a:buSzPts val="1100"/>
              <a:buChar char="●"/>
            </a:pPr>
            <a:r>
              <a:rPr lang="en"/>
              <a:t>Activity conclusion: Look for common themes in what participants have shared (e.g., most people have a story about a professor that made a positive difference in their educational journey).</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2" name="Google Shape;412;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
                <a:solidFill>
                  <a:schemeClr val="dk1"/>
                </a:solidFill>
              </a:rPr>
              <a:t>[Speak]</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a:solidFill>
                  <a:schemeClr val="dk1"/>
                </a:solidFill>
              </a:rPr>
              <a:t>Before describing each of the principles, it is important to note that the changes that enable</a:t>
            </a:r>
            <a:r>
              <a:rPr lang="en" i="0">
                <a:solidFill>
                  <a:schemeClr val="dk1"/>
                </a:solidFill>
              </a:rPr>
              <a:t> Inspire </a:t>
            </a:r>
            <a:r>
              <a:rPr lang="en">
                <a:solidFill>
                  <a:schemeClr val="dk1"/>
                </a:solidFill>
              </a:rPr>
              <a:t>on a college campus can occur at many levels—that is, the practices can be at the assignment, course, or program level. To begin implementing </a:t>
            </a:r>
            <a:r>
              <a:rPr lang="en" i="0">
                <a:solidFill>
                  <a:schemeClr val="dk1"/>
                </a:solidFill>
              </a:rPr>
              <a:t>Inspire</a:t>
            </a:r>
            <a:r>
              <a:rPr lang="en" i="1">
                <a:solidFill>
                  <a:schemeClr val="dk1"/>
                </a:solidFill>
              </a:rPr>
              <a:t> </a:t>
            </a:r>
            <a:r>
              <a:rPr lang="en">
                <a:solidFill>
                  <a:schemeClr val="dk1"/>
                </a:solidFill>
              </a:rPr>
              <a:t>practices, it will be critical to identify a place to start. Typically, it will be easiest to start small, by focusing on a single lecture, reading, or assignment. </a:t>
            </a:r>
            <a:endParaRPr>
              <a:solidFill>
                <a:schemeClr val="dk1"/>
              </a:solidFill>
            </a:endParaRPr>
          </a:p>
          <a:p>
            <a:pPr marL="0" lvl="0" indent="0" algn="l" rtl="0">
              <a:lnSpc>
                <a:spcPct val="100000"/>
              </a:lnSpc>
              <a:spcBef>
                <a:spcPts val="0"/>
              </a:spcBef>
              <a:spcAft>
                <a:spcPts val="0"/>
              </a:spcAft>
              <a:buSzPts val="1400"/>
              <a:buNone/>
            </a:pPr>
            <a:endParaRPr>
              <a:solidFill>
                <a:schemeClr val="dk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5" name="Google Shape;24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7" name="Google Shape;417;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[Speak]</a:t>
            </a:r>
            <a:endParaRPr/>
          </a:p>
          <a:p>
            <a:pPr marL="0" lvl="0" indent="0" algn="l" rtl="0">
              <a:lnSpc>
                <a:spcPct val="100000"/>
              </a:lnSpc>
              <a:spcBef>
                <a:spcPts val="0"/>
              </a:spcBef>
              <a:spcAft>
                <a:spcPts val="0"/>
              </a:spcAft>
              <a:buSzPts val="1100"/>
              <a:buNone/>
            </a:pPr>
            <a:r>
              <a:rPr lang="en"/>
              <a:t>The first principle for putting </a:t>
            </a:r>
            <a:r>
              <a:rPr lang="en" i="0"/>
              <a:t>Inspire</a:t>
            </a:r>
            <a:r>
              <a:rPr lang="en"/>
              <a:t> into practice calls for linking course content to students’ lived experiences. </a:t>
            </a:r>
            <a:r>
              <a:rPr lang="en">
                <a:solidFill>
                  <a:schemeClr val="dk1"/>
                </a:solidFill>
              </a:rPr>
              <a:t>Helping students make connections between their own lives and goals and what they are learning in their courses can promote program engagement and retention.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9" name="Google Shape;429;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[Speak]</a:t>
            </a:r>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A recent blog in </a:t>
            </a:r>
            <a:r>
              <a:rPr lang="en" i="1">
                <a:solidFill>
                  <a:schemeClr val="dk1"/>
                </a:solidFill>
              </a:rPr>
              <a:t>Inside Higher Ed </a:t>
            </a:r>
            <a:r>
              <a:rPr lang="en">
                <a:solidFill>
                  <a:schemeClr val="dk1"/>
                </a:solidFill>
              </a:rPr>
              <a:t>showcased how a radical transformation of the student success seminar at Austin Community College is engaging and inspiring students by making the fundamental issues addressed in classic texts relevant to students’ lives today (Mintz, 2022).</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The college had already implemented a number of reforms related to guided pathways, including the introduction of areas of study (meta-majors), orientations based on areas of study, enhanced advising and wraparound support services, embedded tutors in online courses, and corequisite developmental education. While these reforms have been shown to play a critical role in student success, Associate Professor of Government Ted Hadzi-Antich, Jr. realized that what was missing was a focus on what was happening inside the classroom.</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a:solidFill>
                  <a:schemeClr val="dk1"/>
                </a:solidFill>
              </a:rPr>
              <a:t>With the goal of increasing students' sense of belonging, Hadzi-Antich sought to develop a meaningful and compelling course curriculum built around discussing "timeless big questions" pertaining to “the self, identity, justice and other enduring philosophical, theological, moral and political issues.”</a:t>
            </a:r>
            <a:r>
              <a:rPr lang="en">
                <a:solidFill>
                  <a:schemeClr val="dk1"/>
                </a:solidFill>
                <a:uFill>
                  <a:noFill/>
                </a:uFill>
                <a:hlinkClick r:id="rId3">
                  <a:extLst>
                    <a:ext uri="{A12FA001-AC4F-418D-AE19-62706E023703}">
                      <ahyp:hlinkClr xmlns:ahyp="http://schemas.microsoft.com/office/drawing/2018/hyperlinkcolor" val="tx"/>
                    </a:ext>
                  </a:extLst>
                </a:hlinkClick>
              </a:rPr>
              <a:t> </a:t>
            </a:r>
            <a:r>
              <a:rPr lang="en" u="sng">
                <a:solidFill>
                  <a:srgbClr val="1155CC"/>
                </a:solidFill>
                <a:hlinkClick r:id="rId3">
                  <a:extLst>
                    <a:ext uri="{A12FA001-AC4F-418D-AE19-62706E023703}">
                      <ahyp:hlinkClr xmlns:ahyp="http://schemas.microsoft.com/office/drawing/2018/hyperlinkcolor" val="tx"/>
                    </a:ext>
                  </a:extLst>
                </a:hlinkClick>
              </a:rPr>
              <a:t>Authors</a:t>
            </a:r>
            <a:r>
              <a:rPr lang="en">
                <a:solidFill>
                  <a:schemeClr val="dk1"/>
                </a:solidFill>
              </a:rPr>
              <a:t> included on the syllabus range from Plato and Sophocles to John Locke, W. E. B. DuBois, Gabriel García Márquez, Toni Morrison, and Kazuo Ishiguro. Discussions are framed around overarching questions such as, “How do we know what we know?” “What is justice?” “What is beauty?” “Does free will exist?”</a:t>
            </a:r>
            <a:endParaRPr>
              <a:solidFill>
                <a:schemeClr val="dk1"/>
              </a:solidFill>
            </a:endParaRPr>
          </a:p>
          <a:p>
            <a:pPr marL="0" lvl="0" indent="0" algn="l" rtl="0">
              <a:lnSpc>
                <a:spcPct val="115000"/>
              </a:lnSpc>
              <a:spcBef>
                <a:spcPts val="1200"/>
              </a:spcBef>
              <a:spcAft>
                <a:spcPts val="1200"/>
              </a:spcAft>
              <a:buClr>
                <a:schemeClr val="dk1"/>
              </a:buClr>
              <a:buSzPts val="1100"/>
              <a:buFont typeface="Arial"/>
              <a:buNone/>
            </a:pPr>
            <a:r>
              <a:rPr lang="en">
                <a:solidFill>
                  <a:schemeClr val="dk1"/>
                </a:solidFill>
              </a:rPr>
              <a:t>Mintz, S. (2022, August 18). Innovating at scale. </a:t>
            </a:r>
            <a:r>
              <a:rPr lang="en" i="1">
                <a:solidFill>
                  <a:schemeClr val="dk1"/>
                </a:solidFill>
              </a:rPr>
              <a:t>Inside Higher Ed.</a:t>
            </a:r>
            <a:r>
              <a:rPr lang="en" i="1">
                <a:solidFill>
                  <a:schemeClr val="dk1"/>
                </a:solidFill>
                <a:uFill>
                  <a:noFill/>
                </a:uFill>
                <a:hlinkClick r:id="rId4">
                  <a:extLst>
                    <a:ext uri="{A12FA001-AC4F-418D-AE19-62706E023703}">
                      <ahyp:hlinkClr xmlns:ahyp="http://schemas.microsoft.com/office/drawing/2018/hyperlinkcolor" val="tx"/>
                    </a:ext>
                  </a:extLst>
                </a:hlinkClick>
              </a:rPr>
              <a:t> </a:t>
            </a:r>
            <a:r>
              <a:rPr lang="en" u="sng">
                <a:solidFill>
                  <a:srgbClr val="1155CC"/>
                </a:solidFill>
                <a:hlinkClick r:id="rId4">
                  <a:extLst>
                    <a:ext uri="{A12FA001-AC4F-418D-AE19-62706E023703}">
                      <ahyp:hlinkClr xmlns:ahyp="http://schemas.microsoft.com/office/drawing/2018/hyperlinkcolor" val="tx"/>
                    </a:ext>
                  </a:extLst>
                </a:hlinkClick>
              </a:rPr>
              <a:t>https://www.insidehighered.com/blogs/higher-ed-gamma/innovating-scale</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2" name="Google Shape;442;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a:solidFill>
                  <a:schemeClr val="dk1"/>
                </a:solidFill>
              </a:rPr>
              <a:t>[NOTE FOR FACILITATORS] </a:t>
            </a:r>
            <a:endParaRPr/>
          </a:p>
          <a:p>
            <a:pPr marL="0" lvl="0" indent="0" algn="l" rtl="0">
              <a:lnSpc>
                <a:spcPct val="100000"/>
              </a:lnSpc>
              <a:spcBef>
                <a:spcPts val="0"/>
              </a:spcBef>
              <a:spcAft>
                <a:spcPts val="0"/>
              </a:spcAft>
              <a:buSzPts val="1100"/>
              <a:buNone/>
            </a:pPr>
            <a:r>
              <a:rPr lang="en"/>
              <a:t>These examples represent a few strategies for linking course content to students’ lives and experiences. Please click on the links (listed below) or see the reference list included in the “Bonus Resources” at the end of the presentation  to learn more. Based on your audience, you may want to spend more or less time exploring these topics. Feel free to add your own examples or ask participants to share examples.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Links on this slide: </a:t>
            </a:r>
            <a:endParaRPr/>
          </a:p>
          <a:p>
            <a:pPr marL="0" lvl="0" indent="0" algn="l" rtl="0">
              <a:lnSpc>
                <a:spcPct val="100000"/>
              </a:lnSpc>
              <a:spcBef>
                <a:spcPts val="0"/>
              </a:spcBef>
              <a:spcAft>
                <a:spcPts val="0"/>
              </a:spcAft>
              <a:buSzPts val="1100"/>
              <a:buNone/>
            </a:pPr>
            <a:r>
              <a:rPr lang="en" u="sng">
                <a:solidFill>
                  <a:schemeClr val="hlink"/>
                </a:solidFill>
                <a:hlinkClick r:id="rId3"/>
              </a:rPr>
              <a:t>https://www.tcpress.com/culturally-relevant-pedagogy-9780807765913</a:t>
            </a:r>
            <a:endParaRPr/>
          </a:p>
          <a:p>
            <a:pPr marL="0" lvl="0" indent="0" algn="l" rtl="0">
              <a:lnSpc>
                <a:spcPct val="100000"/>
              </a:lnSpc>
              <a:spcBef>
                <a:spcPts val="0"/>
              </a:spcBef>
              <a:spcAft>
                <a:spcPts val="0"/>
              </a:spcAft>
              <a:buSzPts val="1100"/>
              <a:buNone/>
            </a:pPr>
            <a:r>
              <a:rPr lang="en" u="sng">
                <a:solidFill>
                  <a:schemeClr val="hlink"/>
                </a:solidFill>
                <a:hlinkClick r:id="rId4"/>
              </a:rPr>
              <a:t>https://www.tcpress.com/culturally-sustaining-pedagogies-9780807758335</a:t>
            </a:r>
            <a:endParaRPr/>
          </a:p>
          <a:p>
            <a:pPr marL="0" lvl="0" indent="0" algn="l" rtl="0">
              <a:lnSpc>
                <a:spcPct val="100000"/>
              </a:lnSpc>
              <a:spcBef>
                <a:spcPts val="0"/>
              </a:spcBef>
              <a:spcAft>
                <a:spcPts val="0"/>
              </a:spcAft>
              <a:buSzPts val="1100"/>
              <a:buNone/>
            </a:pPr>
            <a:r>
              <a:rPr lang="en" u="sng">
                <a:solidFill>
                  <a:schemeClr val="hlink"/>
                </a:solidFill>
                <a:hlinkClick r:id="rId5"/>
              </a:rPr>
              <a:t>https://doi.org/10.2307/1167322</a:t>
            </a:r>
            <a:endParaRPr/>
          </a:p>
          <a:p>
            <a:pPr marL="0" lvl="0" indent="0" algn="l" rtl="0">
              <a:lnSpc>
                <a:spcPct val="100000"/>
              </a:lnSpc>
              <a:spcBef>
                <a:spcPts val="0"/>
              </a:spcBef>
              <a:spcAft>
                <a:spcPts val="0"/>
              </a:spcAft>
              <a:buSzPts val="1100"/>
              <a:buNone/>
            </a:pPr>
            <a:r>
              <a:rPr lang="en" u="sng">
                <a:solidFill>
                  <a:schemeClr val="hlink"/>
                </a:solidFill>
                <a:hlinkClick r:id="rId6"/>
              </a:rPr>
              <a:t>https://doi.org/10.1002/tea.20237</a:t>
            </a:r>
            <a:endParaRPr/>
          </a:p>
          <a:p>
            <a:pPr marL="0" lvl="0" indent="0" algn="l" rtl="0">
              <a:lnSpc>
                <a:spcPct val="100000"/>
              </a:lnSpc>
              <a:spcBef>
                <a:spcPts val="0"/>
              </a:spcBef>
              <a:spcAft>
                <a:spcPts val="0"/>
              </a:spcAft>
              <a:buSzPts val="1100"/>
              <a:buNone/>
            </a:pPr>
            <a:r>
              <a:rPr lang="en" u="sng">
                <a:solidFill>
                  <a:schemeClr val="hlink"/>
                </a:solidFill>
                <a:hlinkClick r:id="rId7"/>
              </a:rPr>
              <a:t>https://www.press.jhu.edu/books/title/11517/convergent-teaching</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8" name="Google Shape;448;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[Speak]</a:t>
            </a:r>
            <a:endParaRPr/>
          </a:p>
          <a:p>
            <a:pPr marL="0" lvl="0" indent="0" algn="l" rtl="0">
              <a:lnSpc>
                <a:spcPct val="100000"/>
              </a:lnSpc>
              <a:spcBef>
                <a:spcPts val="0"/>
              </a:spcBef>
              <a:spcAft>
                <a:spcPts val="0"/>
              </a:spcAft>
              <a:buSzPts val="1100"/>
              <a:buNone/>
            </a:pPr>
            <a:r>
              <a:rPr lang="en"/>
              <a:t>The second principle for putting </a:t>
            </a:r>
            <a:r>
              <a:rPr lang="en" i="0"/>
              <a:t>Inspire</a:t>
            </a:r>
            <a:r>
              <a:rPr lang="en"/>
              <a:t> into practice focuses on linking course content to academic programs and to students’ career goals.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1" name="Google Shape;461;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[Speak]</a:t>
            </a:r>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At Sinclair Community College in Ohio, learning goes beyond the classroom. In the college’s service learning program, courses combine community needs, engaging projects, and student interests to enable students to apply their interests in the local area. For example, the college’s digital marketing service learning program assigned groups of students to local organizations in need of marketing support. The students provided these organizations with all the elements of a marketing plan and were thus able to see their interest (marketing) in action. These service learning opportunities existed in urban planning, graphic design, civil engineering, and more.</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[Resource]</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You can learn more about Sinclair’s service learning program here: </a:t>
            </a:r>
            <a:r>
              <a:rPr lang="en" u="sng">
                <a:solidFill>
                  <a:schemeClr val="hlink"/>
                </a:solidFill>
                <a:hlinkClick r:id="rId3"/>
              </a:rPr>
              <a:t>https://www.sinclair.edu/about/offices/provost/assessment-of-student-learning/service-learning/</a:t>
            </a:r>
            <a:r>
              <a:rPr lang="en">
                <a:solidFill>
                  <a:schemeClr val="dk1"/>
                </a:solidFill>
              </a:rPr>
              <a:t> </a:t>
            </a:r>
            <a:endParaRPr>
              <a:solidFill>
                <a:schemeClr val="dk1"/>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8" name="Google Shape;468;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a:solidFill>
                  <a:schemeClr val="dk1"/>
                </a:solidFill>
              </a:rPr>
              <a:t>[NOTE FOR FACILITATORS]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a:solidFill>
                  <a:schemeClr val="dk1"/>
                </a:solidFill>
              </a:rPr>
              <a:t>These examples represent a few strategies for linking course content to programs and careers. Please click on the links (listed below) or see the reference list included in the “Bonus Resources” at the end of the presentation  to learn more. Based on your audience, you may want to spend more or less time exploring these topics. Feel free to add your own examples or ask participants to share examples.</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a:solidFill>
                  <a:schemeClr val="dk1"/>
                </a:solidFill>
              </a:rPr>
              <a:t>Links on this slide:</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u="sng">
                <a:solidFill>
                  <a:schemeClr val="hlink"/>
                </a:solidFill>
                <a:hlinkClick r:id="rId3"/>
              </a:rPr>
              <a:t>https://wp.wpi.edu/projectbasedlearning/resources/resources-research-briefs/</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u="sng">
                <a:solidFill>
                  <a:schemeClr val="hlink"/>
                </a:solidFill>
                <a:hlinkClick r:id="rId4"/>
              </a:rPr>
              <a:t>https://doi.org/10.1177/00915521114061</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u="sng">
                <a:solidFill>
                  <a:schemeClr val="hlink"/>
                </a:solidFill>
                <a:hlinkClick r:id="rId5"/>
              </a:rPr>
              <a:t>https://www.newamerica.org/education-policy/reports/what-everyone-should-know-about-designing-equity-minded-paid-work-based-learning-opportunities-for-college-students/</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4" name="Google Shape;474;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a:solidFill>
                  <a:schemeClr val="dk1"/>
                </a:solidFill>
              </a:rPr>
              <a:t>[NOTE FOR FACILITATORS]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a:solidFill>
                  <a:schemeClr val="dk1"/>
                </a:solidFill>
              </a:rPr>
              <a:t>These examples represent a few strategies for linking course content to programs and careers. Based on your audience, you may want to spend more or less time exploring these ideas. Feel free to add your own examples or ask participants to share examples.</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a:solidFill>
                  <a:schemeClr val="dk1"/>
                </a:solidFill>
              </a:rPr>
              <a:t>Links on this slide:</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u="sng">
                <a:solidFill>
                  <a:schemeClr val="hlink"/>
                </a:solidFill>
                <a:hlinkClick r:id="rId3"/>
              </a:rPr>
              <a:t>https://wp.wpi.edu/projectbasedlearning/resources/resources-research-briefs/</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u="sng">
                <a:solidFill>
                  <a:schemeClr val="hlink"/>
                </a:solidFill>
                <a:hlinkClick r:id="rId4"/>
              </a:rPr>
              <a:t>https://doi.org/10.1177/00915521114061</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0" name="Google Shape;480;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[Speak]</a:t>
            </a:r>
            <a:endParaRPr/>
          </a:p>
          <a:p>
            <a:pPr marL="0" lvl="0" indent="0" algn="l" rtl="0">
              <a:lnSpc>
                <a:spcPct val="100000"/>
              </a:lnSpc>
              <a:spcBef>
                <a:spcPts val="0"/>
              </a:spcBef>
              <a:spcAft>
                <a:spcPts val="0"/>
              </a:spcAft>
              <a:buSzPts val="1100"/>
              <a:buNone/>
            </a:pPr>
            <a:r>
              <a:rPr lang="en"/>
              <a:t>The third principle for putting </a:t>
            </a:r>
            <a:r>
              <a:rPr lang="en" i="0"/>
              <a:t>Inspire</a:t>
            </a:r>
            <a:r>
              <a:rPr lang="en"/>
              <a:t> into practice is about creating structures and spaces where faculty can devote the time and energy necessary to create these courses and invest in student learning. </a:t>
            </a:r>
            <a:r>
              <a:rPr lang="en">
                <a:solidFill>
                  <a:schemeClr val="dk1"/>
                </a:solidFill>
              </a:rPr>
              <a:t>This principle goes beyond offering opportunities for professional development. </a:t>
            </a:r>
            <a:r>
              <a:rPr lang="en"/>
              <a:t>Many faculty already have ideas for ways to achieve principles one and two but lack the time and resources necessary to build out those ideas.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
        <p:cNvGrpSpPr/>
        <p:nvPr/>
      </p:nvGrpSpPr>
      <p:grpSpPr>
        <a:xfrm>
          <a:off x="0" y="0"/>
          <a:ext cx="0" cy="0"/>
          <a:chOff x="0" y="0"/>
          <a:chExt cx="0" cy="0"/>
        </a:xfrm>
      </p:grpSpPr>
      <p:sp>
        <p:nvSpPr>
          <p:cNvPr id="491" name="Google Shape;491;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2" name="Google Shape;492;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[Speak]</a:t>
            </a:r>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After realizing that the last three student equity plans did not include interventions that impacted teaching and learning in the classroom, Diablo Valley College developed an inquiry and action framework (FIRE = Faculty Inquiry, Research, &amp; Evaluation) to encourage continuous improvement of classroom student engagement amongst their adjunct and full-time faculty. The FIRE project included four communities of practice (COPs) that faculty across the college could engage in: Developing Equitable Syllabi, Developing Equitable Assessment and Grading, Student Engagement, and STEM.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College administration provided each of the faculty co-leads for the project .40 release time to design, plan, and lead the implementation of FIRE. Faculty participants who engaged in the one-year cycle of inquiry were awarded $800.00 for successfully completing the project. They could also use the project to fulfill their FLEX credit obligations for the academic year.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As part of the project, faculty were provided their own course-section-level diversity and inclusion data to review and analyze for equity gaps. At the conclusion of the project, faculty participants shared their work with the campus community via a poster session. In addition, all the development projects and related research were shared with all campus faculty via Canvas. </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Based on its success, the college is supporting its second cohort of faculty participating in FIRE. </a:t>
            </a:r>
            <a:endParaRPr>
              <a:solidFill>
                <a:schemeClr val="dk1"/>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9" name="Google Shape;499;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[Speak—additional points you can make]</a:t>
            </a:r>
            <a:endParaRPr/>
          </a:p>
          <a:p>
            <a:pPr marL="0" lvl="0" indent="0" algn="l" rtl="0">
              <a:lnSpc>
                <a:spcPct val="100000"/>
              </a:lnSpc>
              <a:spcBef>
                <a:spcPts val="0"/>
              </a:spcBef>
              <a:spcAft>
                <a:spcPts val="0"/>
              </a:spcAft>
              <a:buSzPts val="1100"/>
              <a:buNone/>
            </a:pPr>
            <a:r>
              <a:rPr lang="en"/>
              <a:t>Some examples of faculty-to-faculty support structures include support for building new Canvas shells, developing lesson plans, and braiding program-based lesson plans into the class.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Clr>
                <a:schemeClr val="dk1"/>
              </a:buClr>
              <a:buSzPts val="1100"/>
              <a:buFont typeface="Arial"/>
              <a:buNone/>
            </a:pPr>
            <a:r>
              <a:rPr lang="en">
                <a:solidFill>
                  <a:schemeClr val="dk1"/>
                </a:solidFill>
              </a:rPr>
              <a:t>[NOTE FOR FACILITATORS] </a:t>
            </a:r>
            <a:endParaRPr/>
          </a:p>
          <a:p>
            <a:pPr marL="0" lvl="0" indent="0" algn="l" rtl="0">
              <a:lnSpc>
                <a:spcPct val="100000"/>
              </a:lnSpc>
              <a:spcBef>
                <a:spcPts val="0"/>
              </a:spcBef>
              <a:spcAft>
                <a:spcPts val="0"/>
              </a:spcAft>
              <a:buSzPts val="1100"/>
              <a:buNone/>
            </a:pPr>
            <a:r>
              <a:rPr lang="en"/>
              <a:t>Please see the following pages on Diablo Valley College’s website for more information:</a:t>
            </a:r>
            <a:endParaRPr/>
          </a:p>
          <a:p>
            <a:pPr marL="0" lvl="0" indent="0" algn="l" rtl="0">
              <a:lnSpc>
                <a:spcPct val="115000"/>
              </a:lnSpc>
              <a:spcBef>
                <a:spcPts val="1200"/>
              </a:spcBef>
              <a:spcAft>
                <a:spcPts val="0"/>
              </a:spcAft>
              <a:buClr>
                <a:schemeClr val="dk1"/>
              </a:buClr>
              <a:buSzPts val="1100"/>
              <a:buFont typeface="Arial"/>
              <a:buNone/>
            </a:pPr>
            <a:r>
              <a:rPr lang="en" u="sng">
                <a:solidFill>
                  <a:schemeClr val="hlink"/>
                </a:solidFill>
                <a:hlinkClick r:id="rId3"/>
              </a:rPr>
              <a:t>https://www.dvc.edu/faculty-staff/online-teaching-training.html</a:t>
            </a:r>
            <a:endParaRPr u="sng">
              <a:solidFill>
                <a:schemeClr val="hlink"/>
              </a:solidFill>
            </a:endParaRPr>
          </a:p>
          <a:p>
            <a:pPr marL="0" lvl="0" indent="0" algn="l" rtl="0">
              <a:lnSpc>
                <a:spcPct val="115000"/>
              </a:lnSpc>
              <a:spcBef>
                <a:spcPts val="1200"/>
              </a:spcBef>
              <a:spcAft>
                <a:spcPts val="0"/>
              </a:spcAft>
              <a:buClr>
                <a:schemeClr val="dk1"/>
              </a:buClr>
              <a:buSzPts val="1100"/>
              <a:buFont typeface="Arial"/>
              <a:buNone/>
            </a:pPr>
            <a:r>
              <a:rPr lang="en" u="sng">
                <a:solidFill>
                  <a:schemeClr val="hlink"/>
                </a:solidFill>
                <a:hlinkClick r:id="rId4"/>
              </a:rPr>
              <a:t>https://www.dvc.edu/faculty-staff/online-teaching-resources.html</a:t>
            </a:r>
            <a:endParaRPr u="sng">
              <a:solidFill>
                <a:schemeClr val="hlink"/>
              </a:solidFill>
            </a:endParaRPr>
          </a:p>
          <a:p>
            <a:pPr marL="0" lvl="0" indent="0" algn="l" rtl="0">
              <a:lnSpc>
                <a:spcPct val="115000"/>
              </a:lnSpc>
              <a:spcBef>
                <a:spcPts val="1200"/>
              </a:spcBef>
              <a:spcAft>
                <a:spcPts val="0"/>
              </a:spcAft>
              <a:buClr>
                <a:schemeClr val="dk1"/>
              </a:buClr>
              <a:buSzPts val="1100"/>
              <a:buFont typeface="Arial"/>
              <a:buNone/>
            </a:pPr>
            <a:r>
              <a:rPr lang="en" u="sng">
                <a:solidFill>
                  <a:schemeClr val="hlink"/>
                </a:solidFill>
                <a:hlinkClick r:id="rId5"/>
              </a:rPr>
              <a:t>https://www.dvc.edu/instruction/prof-dev/nexus.html</a:t>
            </a:r>
            <a:endParaRPr u="sng">
              <a:solidFill>
                <a:schemeClr val="hlink"/>
              </a:solidFill>
            </a:endParaRPr>
          </a:p>
          <a:p>
            <a:pPr marL="0" lvl="0" indent="0" algn="l" rtl="0">
              <a:lnSpc>
                <a:spcPct val="115000"/>
              </a:lnSpc>
              <a:spcBef>
                <a:spcPts val="1200"/>
              </a:spcBef>
              <a:spcAft>
                <a:spcPts val="0"/>
              </a:spcAft>
              <a:buClr>
                <a:schemeClr val="dk1"/>
              </a:buClr>
              <a:buSzPts val="1100"/>
              <a:buFont typeface="Arial"/>
              <a:buNone/>
            </a:pPr>
            <a:r>
              <a:rPr lang="en" u="sng">
                <a:solidFill>
                  <a:schemeClr val="hlink"/>
                </a:solidFill>
                <a:hlinkClick r:id="rId6"/>
              </a:rPr>
              <a:t>https://www.dvc.edu/faculty-staff/Staff-Development-Center.html</a:t>
            </a:r>
            <a:endParaRPr u="sng">
              <a:solidFill>
                <a:schemeClr val="hlink"/>
              </a:solidFill>
            </a:endParaRPr>
          </a:p>
          <a:p>
            <a:pPr marL="0" lvl="0" indent="0" algn="l" rtl="0">
              <a:lnSpc>
                <a:spcPct val="100000"/>
              </a:lnSpc>
              <a:spcBef>
                <a:spcPts val="1200"/>
              </a:spcBef>
              <a:spcAft>
                <a:spcPts val="0"/>
              </a:spcAft>
              <a:buSzPts val="1100"/>
              <a:buNone/>
            </a:pP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 dirty="0"/>
              <a:t>[Speak]</a:t>
            </a:r>
            <a:endParaRPr dirty="0"/>
          </a:p>
          <a:p>
            <a:pPr marL="0" lvl="0" indent="0" algn="l" rtl="0">
              <a:lnSpc>
                <a:spcPct val="100000"/>
              </a:lnSpc>
              <a:spcBef>
                <a:spcPts val="0"/>
              </a:spcBef>
              <a:spcAft>
                <a:spcPts val="0"/>
              </a:spcAft>
              <a:buSzPts val="1400"/>
              <a:buNone/>
            </a:pPr>
            <a:r>
              <a:rPr lang="en" dirty="0"/>
              <a:t>Welcome! Today, we’re talking about onboarding principles that researchers from the community college research center have learned through in-depth interviews and engagement colleges across the country.</a:t>
            </a:r>
            <a:endParaRPr dirty="0"/>
          </a:p>
          <a:p>
            <a:pPr marL="0" lvl="0" indent="0" algn="l" rtl="0">
              <a:lnSpc>
                <a:spcPct val="100000"/>
              </a:lnSpc>
              <a:spcBef>
                <a:spcPts val="0"/>
              </a:spcBef>
              <a:spcAft>
                <a:spcPts val="0"/>
              </a:spcAft>
              <a:buSzPts val="1400"/>
              <a:buNone/>
            </a:pPr>
            <a:endParaRPr dirty="0"/>
          </a:p>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This workshop explores why </a:t>
            </a:r>
            <a:r>
              <a:rPr lang="en" i="1" dirty="0">
                <a:solidFill>
                  <a:schemeClr val="dk1"/>
                </a:solidFill>
              </a:rPr>
              <a:t>Inspire</a:t>
            </a:r>
            <a:r>
              <a:rPr lang="en" dirty="0">
                <a:solidFill>
                  <a:schemeClr val="dk1"/>
                </a:solidFill>
              </a:rPr>
              <a:t>, a component of the Ask-Connect-Inspire-Plan framework, plays a crucial role in program onboarding for new students. You will learn about: </a:t>
            </a:r>
            <a:endParaRPr dirty="0">
              <a:solidFill>
                <a:schemeClr val="dk1"/>
              </a:solidFill>
            </a:endParaRPr>
          </a:p>
          <a:p>
            <a:pPr marL="457200" lvl="0" indent="-298450" algn="l" rtl="0">
              <a:lnSpc>
                <a:spcPct val="115000"/>
              </a:lnSpc>
              <a:spcBef>
                <a:spcPts val="0"/>
              </a:spcBef>
              <a:spcAft>
                <a:spcPts val="0"/>
              </a:spcAft>
              <a:buClr>
                <a:srgbClr val="0065A5"/>
              </a:buClr>
              <a:buSzPts val="1100"/>
              <a:buChar char="●"/>
            </a:pPr>
            <a:r>
              <a:rPr lang="en" dirty="0">
                <a:solidFill>
                  <a:schemeClr val="dk1"/>
                </a:solidFill>
              </a:rPr>
              <a:t>How to inspire students by:</a:t>
            </a:r>
            <a:endParaRPr dirty="0">
              <a:solidFill>
                <a:schemeClr val="dk1"/>
              </a:solidFill>
            </a:endParaRPr>
          </a:p>
          <a:p>
            <a:pPr marL="914400" lvl="1" indent="-298450" algn="l" rtl="0">
              <a:lnSpc>
                <a:spcPct val="115000"/>
              </a:lnSpc>
              <a:spcBef>
                <a:spcPts val="0"/>
              </a:spcBef>
              <a:spcAft>
                <a:spcPts val="0"/>
              </a:spcAft>
              <a:buClr>
                <a:schemeClr val="dk1"/>
              </a:buClr>
              <a:buSzPts val="1100"/>
              <a:buChar char="○"/>
            </a:pPr>
            <a:r>
              <a:rPr lang="en" dirty="0">
                <a:solidFill>
                  <a:schemeClr val="dk1"/>
                </a:solidFill>
              </a:rPr>
              <a:t>Connecting course content to students’ lives. </a:t>
            </a:r>
            <a:endParaRPr dirty="0">
              <a:solidFill>
                <a:schemeClr val="dk1"/>
              </a:solidFill>
            </a:endParaRPr>
          </a:p>
          <a:p>
            <a:pPr marL="914400" lvl="1" indent="-298450" algn="l" rtl="0">
              <a:lnSpc>
                <a:spcPct val="115000"/>
              </a:lnSpc>
              <a:spcBef>
                <a:spcPts val="0"/>
              </a:spcBef>
              <a:spcAft>
                <a:spcPts val="0"/>
              </a:spcAft>
              <a:buClr>
                <a:schemeClr val="dk1"/>
              </a:buClr>
              <a:buSzPts val="1100"/>
              <a:buChar char="○"/>
            </a:pPr>
            <a:r>
              <a:rPr lang="en" dirty="0">
                <a:solidFill>
                  <a:schemeClr val="dk1"/>
                </a:solidFill>
              </a:rPr>
              <a:t>Connecting course content to programs and careers. </a:t>
            </a:r>
            <a:endParaRPr dirty="0">
              <a:solidFill>
                <a:schemeClr val="dk1"/>
              </a:solidFill>
            </a:endParaRPr>
          </a:p>
          <a:p>
            <a:pPr marL="914400" lvl="1" indent="-298450" algn="l" rtl="0">
              <a:lnSpc>
                <a:spcPct val="115000"/>
              </a:lnSpc>
              <a:spcBef>
                <a:spcPts val="0"/>
              </a:spcBef>
              <a:spcAft>
                <a:spcPts val="0"/>
              </a:spcAft>
              <a:buClr>
                <a:schemeClr val="dk1"/>
              </a:buClr>
              <a:buSzPts val="1100"/>
              <a:buChar char="○"/>
            </a:pPr>
            <a:r>
              <a:rPr lang="en" dirty="0">
                <a:solidFill>
                  <a:schemeClr val="dk1"/>
                </a:solidFill>
              </a:rPr>
              <a:t>Investing in structures that give faculty the time and resources to deliver </a:t>
            </a:r>
            <a:r>
              <a:rPr lang="en" i="0" dirty="0">
                <a:solidFill>
                  <a:schemeClr val="dk1"/>
                </a:solidFill>
              </a:rPr>
              <a:t>Inspire</a:t>
            </a:r>
            <a:r>
              <a:rPr lang="en" dirty="0">
                <a:solidFill>
                  <a:schemeClr val="dk1"/>
                </a:solidFill>
              </a:rPr>
              <a:t> courses.</a:t>
            </a:r>
            <a:endParaRPr dirty="0">
              <a:solidFill>
                <a:schemeClr val="dk1"/>
              </a:solidFill>
            </a:endParaRPr>
          </a:p>
          <a:p>
            <a:pPr marL="457200" lvl="0" indent="-298450" algn="l" rtl="0">
              <a:lnSpc>
                <a:spcPct val="115000"/>
              </a:lnSpc>
              <a:spcBef>
                <a:spcPts val="0"/>
              </a:spcBef>
              <a:spcAft>
                <a:spcPts val="0"/>
              </a:spcAft>
              <a:buClr>
                <a:srgbClr val="0065A5"/>
              </a:buClr>
              <a:buSzPts val="1100"/>
              <a:buChar char="●"/>
            </a:pPr>
            <a:r>
              <a:rPr lang="en" dirty="0">
                <a:solidFill>
                  <a:schemeClr val="dk1"/>
                </a:solidFill>
              </a:rPr>
              <a:t>Why </a:t>
            </a:r>
            <a:r>
              <a:rPr lang="en" i="0" dirty="0">
                <a:solidFill>
                  <a:schemeClr val="dk1"/>
                </a:solidFill>
              </a:rPr>
              <a:t>Inspire</a:t>
            </a:r>
            <a:r>
              <a:rPr lang="en" dirty="0">
                <a:solidFill>
                  <a:schemeClr val="dk1"/>
                </a:solidFill>
              </a:rPr>
              <a:t> is a crucial part of program onboarding</a:t>
            </a:r>
            <a:endParaRPr dirty="0">
              <a:solidFill>
                <a:schemeClr val="dk1"/>
              </a:solidFill>
            </a:endParaRPr>
          </a:p>
          <a:p>
            <a:pPr marL="457200" lvl="0" indent="-298450" algn="l" rtl="0">
              <a:lnSpc>
                <a:spcPct val="115000"/>
              </a:lnSpc>
              <a:spcBef>
                <a:spcPts val="0"/>
              </a:spcBef>
              <a:spcAft>
                <a:spcPts val="0"/>
              </a:spcAft>
              <a:buClr>
                <a:srgbClr val="0065A5"/>
              </a:buClr>
              <a:buSzPts val="1100"/>
              <a:buChar char="●"/>
            </a:pPr>
            <a:r>
              <a:rPr lang="en" dirty="0">
                <a:solidFill>
                  <a:schemeClr val="dk1"/>
                </a:solidFill>
              </a:rPr>
              <a:t>Why </a:t>
            </a:r>
            <a:r>
              <a:rPr lang="en" i="0" dirty="0">
                <a:solidFill>
                  <a:schemeClr val="dk1"/>
                </a:solidFill>
              </a:rPr>
              <a:t>Inspire</a:t>
            </a:r>
            <a:r>
              <a:rPr lang="en" dirty="0">
                <a:solidFill>
                  <a:schemeClr val="dk1"/>
                </a:solidFill>
              </a:rPr>
              <a:t> is an important strategy for supporting retention and equity</a:t>
            </a:r>
            <a:endParaRPr dirty="0">
              <a:solidFill>
                <a:schemeClr val="dk1"/>
              </a:solidFill>
            </a:endParaRPr>
          </a:p>
          <a:p>
            <a:pPr marL="457200" lvl="0" indent="-298450" algn="l" rtl="0">
              <a:lnSpc>
                <a:spcPct val="115000"/>
              </a:lnSpc>
              <a:spcBef>
                <a:spcPts val="0"/>
              </a:spcBef>
              <a:spcAft>
                <a:spcPts val="0"/>
              </a:spcAft>
              <a:buClr>
                <a:srgbClr val="0065A5"/>
              </a:buClr>
              <a:buSzPts val="1100"/>
              <a:buChar char="●"/>
            </a:pPr>
            <a:r>
              <a:rPr lang="en" dirty="0">
                <a:solidFill>
                  <a:schemeClr val="dk1"/>
                </a:solidFill>
              </a:rPr>
              <a:t>Examples of colleges’ approaches to a shift towards Inspire practices</a:t>
            </a:r>
            <a:endParaRPr dirty="0">
              <a:solidFill>
                <a:schemeClr val="dk1"/>
              </a:solidFill>
            </a:endParaRPr>
          </a:p>
          <a:p>
            <a:pPr marL="457200" lvl="0" indent="-298450" algn="l" rtl="0">
              <a:lnSpc>
                <a:spcPct val="115000"/>
              </a:lnSpc>
              <a:spcBef>
                <a:spcPts val="0"/>
              </a:spcBef>
              <a:spcAft>
                <a:spcPts val="0"/>
              </a:spcAft>
              <a:buClr>
                <a:srgbClr val="0065A5"/>
              </a:buClr>
              <a:buSzPts val="1100"/>
              <a:buChar char="●"/>
            </a:pPr>
            <a:r>
              <a:rPr lang="en" dirty="0">
                <a:solidFill>
                  <a:schemeClr val="dk1"/>
                </a:solidFill>
              </a:rPr>
              <a:t>Activities to aid the implementation of </a:t>
            </a:r>
            <a:r>
              <a:rPr lang="en" i="0" dirty="0">
                <a:solidFill>
                  <a:schemeClr val="dk1"/>
                </a:solidFill>
              </a:rPr>
              <a:t>Inspire</a:t>
            </a:r>
            <a:r>
              <a:rPr lang="en" dirty="0">
                <a:solidFill>
                  <a:schemeClr val="dk1"/>
                </a:solidFill>
              </a:rPr>
              <a:t> on our campus</a:t>
            </a:r>
            <a:endParaRPr dirty="0"/>
          </a:p>
        </p:txBody>
      </p:sp>
      <p:sp>
        <p:nvSpPr>
          <p:cNvPr id="251" name="Google Shape;25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
        <p:cNvGrpSpPr/>
        <p:nvPr/>
      </p:nvGrpSpPr>
      <p:grpSpPr>
        <a:xfrm>
          <a:off x="0" y="0"/>
          <a:ext cx="0" cy="0"/>
          <a:chOff x="0" y="0"/>
          <a:chExt cx="0" cy="0"/>
        </a:xfrm>
      </p:grpSpPr>
      <p:sp>
        <p:nvSpPr>
          <p:cNvPr id="504" name="Google Shape;504;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5" name="Google Shape;505;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[Speak]</a:t>
            </a:r>
            <a:endParaRPr/>
          </a:p>
          <a:p>
            <a:pPr marL="0" lvl="0" indent="0" algn="l" rtl="0">
              <a:lnSpc>
                <a:spcPct val="100000"/>
              </a:lnSpc>
              <a:spcBef>
                <a:spcPts val="0"/>
              </a:spcBef>
              <a:spcAft>
                <a:spcPts val="0"/>
              </a:spcAft>
              <a:buSzPts val="1100"/>
              <a:buNone/>
            </a:pPr>
            <a:r>
              <a:rPr lang="en"/>
              <a:t>During this next section of the workshop, we’re first going to spend a little time reflecting on what inspired us as students, and then we’ll start considering what opportunities exist to </a:t>
            </a:r>
            <a:r>
              <a:rPr lang="en" i="0"/>
              <a:t>Inspire </a:t>
            </a:r>
            <a:r>
              <a:rPr lang="en"/>
              <a:t>students on our campus by looking at what courses students are taking in their first term.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11" name="Google Shape;511;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a:solidFill>
                  <a:schemeClr val="dk1"/>
                </a:solidFill>
              </a:rPr>
              <a:t>[NOTE FOR FACILITATORS] </a:t>
            </a:r>
            <a:endParaRPr/>
          </a:p>
          <a:p>
            <a:pPr marL="0" lvl="0" indent="0" algn="l" rtl="0">
              <a:lnSpc>
                <a:spcPct val="100000"/>
              </a:lnSpc>
              <a:spcBef>
                <a:spcPts val="0"/>
              </a:spcBef>
              <a:spcAft>
                <a:spcPts val="0"/>
              </a:spcAft>
              <a:buSzPts val="1100"/>
              <a:buNone/>
            </a:pPr>
            <a:r>
              <a:rPr lang="en"/>
              <a:t>This is an example slide using sample data for the top-enrolled first-term courses in a top-enrolled program. Fill in the next two slides with coursetaking data from your institution using the instructions in the speaker notes.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The main point of this discussion is to highlight the range of courses students take in their first term as well as the large number of students taking non-discipline-specific courses in their first term, with the aim of setting up Activity A, which asks participants to start brainstorming ideas for incorporating </a:t>
            </a:r>
            <a:r>
              <a:rPr lang="en" i="0"/>
              <a:t>Inspire</a:t>
            </a:r>
            <a:r>
              <a:rPr lang="en" i="1"/>
              <a:t> </a:t>
            </a:r>
            <a:r>
              <a:rPr lang="en"/>
              <a:t>practices into top-enrolled first-term courses. For example, note a key takeaway from the sample data is that only 18% of students who have selected biology as their major are taking a biology course in their first term. Are there similar trends in the top-enrolled first-term courses at your institution?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7"/>
        <p:cNvGrpSpPr/>
        <p:nvPr/>
      </p:nvGrpSpPr>
      <p:grpSpPr>
        <a:xfrm>
          <a:off x="0" y="0"/>
          <a:ext cx="0" cy="0"/>
          <a:chOff x="0" y="0"/>
          <a:chExt cx="0" cy="0"/>
        </a:xfrm>
      </p:grpSpPr>
      <p:sp>
        <p:nvSpPr>
          <p:cNvPr id="518" name="Google Shape;518;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19" name="Google Shape;519;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solidFill>
                  <a:schemeClr val="dk1"/>
                </a:solidFill>
              </a:rPr>
              <a:t>SLIDE INSTRUCTIONS: Fill in this table with top-enrolled first-term courses from one of your top 10 programs. Add the name of the program, the program ranking in terms of enrollment (#2, etc.),  number of students in the program, and the number of other different courses attempted by students in the highlighted areas. </a:t>
            </a:r>
            <a:endParaRPr>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a:p>
            <a:pPr marL="0" lvl="0" indent="0" algn="l" rtl="0">
              <a:lnSpc>
                <a:spcPct val="100000"/>
              </a:lnSpc>
              <a:spcBef>
                <a:spcPts val="0"/>
              </a:spcBef>
              <a:spcAft>
                <a:spcPts val="0"/>
              </a:spcAft>
              <a:buSzPts val="1100"/>
              <a:buNone/>
            </a:pPr>
            <a:r>
              <a:rPr lang="en">
                <a:solidFill>
                  <a:schemeClr val="dk1"/>
                </a:solidFill>
              </a:rPr>
              <a:t>[Interactive element: get people to call out their answers, type their answers in the chat, or raise their hands and share, depending on the medium in which you are meeting.] </a:t>
            </a:r>
            <a:endParaRPr>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a:p>
            <a:pPr marL="0" lvl="0" indent="0" algn="l" rtl="0">
              <a:lnSpc>
                <a:spcPct val="100000"/>
              </a:lnSpc>
              <a:spcBef>
                <a:spcPts val="0"/>
              </a:spcBef>
              <a:spcAft>
                <a:spcPts val="0"/>
              </a:spcAft>
              <a:buSzPts val="1100"/>
              <a:buNone/>
            </a:pPr>
            <a:r>
              <a:rPr lang="en">
                <a:solidFill>
                  <a:schemeClr val="dk1"/>
                </a:solidFill>
              </a:rPr>
              <a:t>Ideas for potential discussion questions:</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What opportunities might exist to make top-enrolled first-term courses that are not discipline-specific inspiring for students enrolled in [program listed]? </a:t>
            </a:r>
            <a:endParaRPr>
              <a:solidFill>
                <a:schemeClr val="dk1"/>
              </a:solidFill>
            </a:endParaRPr>
          </a:p>
          <a:p>
            <a:pPr marL="457200" lvl="0" indent="-298450" algn="l" rtl="0">
              <a:lnSpc>
                <a:spcPct val="100000"/>
              </a:lnSpc>
              <a:spcBef>
                <a:spcPts val="0"/>
              </a:spcBef>
              <a:spcAft>
                <a:spcPts val="0"/>
              </a:spcAft>
              <a:buClr>
                <a:schemeClr val="dk1"/>
              </a:buClr>
              <a:buSzPts val="1100"/>
              <a:buChar char="●"/>
            </a:pPr>
            <a:r>
              <a:rPr lang="en">
                <a:solidFill>
                  <a:schemeClr val="dk1"/>
                </a:solidFill>
              </a:rPr>
              <a:t>What ideas do you have for embedding more opportunities for program exploration in these courses?</a:t>
            </a:r>
            <a:endParaRPr>
              <a:solidFill>
                <a:schemeClr val="dk1"/>
              </a:solidFil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4"/>
        <p:cNvGrpSpPr/>
        <p:nvPr/>
      </p:nvGrpSpPr>
      <p:grpSpPr>
        <a:xfrm>
          <a:off x="0" y="0"/>
          <a:ext cx="0" cy="0"/>
          <a:chOff x="0" y="0"/>
          <a:chExt cx="0" cy="0"/>
        </a:xfrm>
      </p:grpSpPr>
      <p:sp>
        <p:nvSpPr>
          <p:cNvPr id="525" name="Google Shape;525;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6" name="Google Shape;526;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solidFill>
                  <a:schemeClr val="dk1"/>
                </a:solidFill>
              </a:rPr>
              <a:t>SLIDE INSTRUCTIONS: Fill in this table with top-enrolled first-term courses from another one of your top 10 programs. Add the name of the program, the program ranking in terms of enrollment (#2, etc.),  number of students in the program, and the number of other different courses attempted by students in the highlighted areas. </a:t>
            </a:r>
            <a:endParaRPr>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a:p>
            <a:pPr marL="0" lvl="0" indent="0" algn="l" rtl="0">
              <a:lnSpc>
                <a:spcPct val="100000"/>
              </a:lnSpc>
              <a:spcBef>
                <a:spcPts val="0"/>
              </a:spcBef>
              <a:spcAft>
                <a:spcPts val="0"/>
              </a:spcAft>
              <a:buSzPts val="1100"/>
              <a:buNone/>
            </a:pPr>
            <a:r>
              <a:rPr lang="en">
                <a:solidFill>
                  <a:schemeClr val="dk1"/>
                </a:solidFill>
              </a:rPr>
              <a:t>[Interactive element: get people to call out their answers, type their answers in the chat, or raise their hands and share, depending on the medium in which you are meeting.] </a:t>
            </a:r>
            <a:endParaRPr>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a:p>
            <a:pPr marL="0" lvl="0" indent="0" algn="l" rtl="0">
              <a:lnSpc>
                <a:spcPct val="100000"/>
              </a:lnSpc>
              <a:spcBef>
                <a:spcPts val="0"/>
              </a:spcBef>
              <a:spcAft>
                <a:spcPts val="0"/>
              </a:spcAft>
              <a:buSzPts val="1100"/>
              <a:buNone/>
            </a:pPr>
            <a:r>
              <a:rPr lang="en">
                <a:solidFill>
                  <a:schemeClr val="dk1"/>
                </a:solidFill>
              </a:rPr>
              <a:t>Ideas for potential discussion questions:</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What opportunities might exist to make top-enrolled first-term courses that are not discipline-specific inspiring for students enrolled in [program listed]? </a:t>
            </a:r>
            <a:endParaRPr>
              <a:solidFill>
                <a:schemeClr val="dk1"/>
              </a:solidFill>
            </a:endParaRPr>
          </a:p>
          <a:p>
            <a:pPr marL="457200" lvl="0" indent="-298450" algn="l" rtl="0">
              <a:lnSpc>
                <a:spcPct val="100000"/>
              </a:lnSpc>
              <a:spcBef>
                <a:spcPts val="0"/>
              </a:spcBef>
              <a:spcAft>
                <a:spcPts val="0"/>
              </a:spcAft>
              <a:buClr>
                <a:schemeClr val="dk1"/>
              </a:buClr>
              <a:buSzPts val="1100"/>
              <a:buChar char="●"/>
            </a:pPr>
            <a:r>
              <a:rPr lang="en">
                <a:solidFill>
                  <a:schemeClr val="dk1"/>
                </a:solidFill>
              </a:rPr>
              <a:t>What ideas do you have for embedding more opportunities for program exploration in these courses?</a:t>
            </a:r>
            <a:endParaRPr>
              <a:solidFill>
                <a:schemeClr val="dk1"/>
              </a:solidFil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3" name="Google Shape;533;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9" name="Google Shape;539;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1050">
                <a:solidFill>
                  <a:srgbClr val="3C4043"/>
                </a:solidFill>
                <a:highlight>
                  <a:schemeClr val="lt1"/>
                </a:highlight>
                <a:latin typeface="Roboto"/>
                <a:ea typeface="Roboto"/>
                <a:cs typeface="Roboto"/>
                <a:sym typeface="Roboto"/>
              </a:rPr>
              <a:t>[Speak]</a:t>
            </a:r>
            <a:endParaRPr sz="1050">
              <a:solidFill>
                <a:srgbClr val="3C4043"/>
              </a:solidFill>
              <a:highlight>
                <a:schemeClr val="lt1"/>
              </a:highlight>
              <a:latin typeface="Roboto"/>
              <a:ea typeface="Roboto"/>
              <a:cs typeface="Roboto"/>
              <a:sym typeface="Roboto"/>
            </a:endParaRPr>
          </a:p>
          <a:p>
            <a:pPr marL="0" lvl="0" indent="0" algn="l" rtl="0">
              <a:lnSpc>
                <a:spcPct val="100000"/>
              </a:lnSpc>
              <a:spcBef>
                <a:spcPts val="0"/>
              </a:spcBef>
              <a:spcAft>
                <a:spcPts val="0"/>
              </a:spcAft>
              <a:buClr>
                <a:schemeClr val="dk1"/>
              </a:buClr>
              <a:buSzPts val="1100"/>
              <a:buFont typeface="Arial"/>
              <a:buNone/>
            </a:pPr>
            <a:r>
              <a:rPr lang="en" sz="1050">
                <a:solidFill>
                  <a:srgbClr val="3C4043"/>
                </a:solidFill>
                <a:highlight>
                  <a:schemeClr val="lt1"/>
                </a:highlight>
                <a:latin typeface="Roboto"/>
                <a:ea typeface="Roboto"/>
                <a:cs typeface="Roboto"/>
                <a:sym typeface="Roboto"/>
              </a:rPr>
              <a:t>Activity A first asks you to think about existing opportunities to </a:t>
            </a:r>
            <a:r>
              <a:rPr lang="en" sz="1050" i="0">
                <a:solidFill>
                  <a:srgbClr val="3C4043"/>
                </a:solidFill>
                <a:highlight>
                  <a:schemeClr val="lt1"/>
                </a:highlight>
                <a:latin typeface="Roboto"/>
                <a:ea typeface="Roboto"/>
                <a:cs typeface="Roboto"/>
                <a:sym typeface="Roboto"/>
              </a:rPr>
              <a:t>Inspire</a:t>
            </a:r>
            <a:r>
              <a:rPr lang="en" sz="1050" i="1">
                <a:solidFill>
                  <a:srgbClr val="3C4043"/>
                </a:solidFill>
                <a:highlight>
                  <a:schemeClr val="lt1"/>
                </a:highlight>
                <a:latin typeface="Roboto"/>
                <a:ea typeface="Roboto"/>
                <a:cs typeface="Roboto"/>
                <a:sym typeface="Roboto"/>
              </a:rPr>
              <a:t> </a:t>
            </a:r>
            <a:r>
              <a:rPr lang="en" sz="1050">
                <a:solidFill>
                  <a:srgbClr val="3C4043"/>
                </a:solidFill>
                <a:highlight>
                  <a:schemeClr val="lt1"/>
                </a:highlight>
                <a:latin typeface="Roboto"/>
                <a:ea typeface="Roboto"/>
                <a:cs typeface="Roboto"/>
                <a:sym typeface="Roboto"/>
              </a:rPr>
              <a:t>students. </a:t>
            </a:r>
            <a:endParaRPr sz="1050">
              <a:solidFill>
                <a:srgbClr val="3C4043"/>
              </a:solidFill>
              <a:highlight>
                <a:schemeClr val="lt1"/>
              </a:highlight>
              <a:latin typeface="Roboto"/>
              <a:ea typeface="Roboto"/>
              <a:cs typeface="Roboto"/>
              <a:sym typeface="Roboto"/>
            </a:endParaRPr>
          </a:p>
          <a:p>
            <a:pPr marL="0" lvl="0" indent="0" algn="l" rtl="0">
              <a:lnSpc>
                <a:spcPct val="100000"/>
              </a:lnSpc>
              <a:spcBef>
                <a:spcPts val="0"/>
              </a:spcBef>
              <a:spcAft>
                <a:spcPts val="0"/>
              </a:spcAft>
              <a:buClr>
                <a:schemeClr val="dk1"/>
              </a:buClr>
              <a:buSzPts val="1100"/>
              <a:buFont typeface="Arial"/>
              <a:buNone/>
            </a:pPr>
            <a:endParaRPr sz="1050">
              <a:solidFill>
                <a:srgbClr val="3C4043"/>
              </a:solidFill>
              <a:highlight>
                <a:schemeClr val="lt1"/>
              </a:highlight>
              <a:latin typeface="Roboto"/>
              <a:ea typeface="Roboto"/>
              <a:cs typeface="Roboto"/>
              <a:sym typeface="Roboto"/>
            </a:endParaRPr>
          </a:p>
          <a:p>
            <a:pPr marL="0" lvl="0" indent="0" algn="l" rtl="0">
              <a:lnSpc>
                <a:spcPct val="100000"/>
              </a:lnSpc>
              <a:spcBef>
                <a:spcPts val="0"/>
              </a:spcBef>
              <a:spcAft>
                <a:spcPts val="0"/>
              </a:spcAft>
              <a:buClr>
                <a:schemeClr val="dk1"/>
              </a:buClr>
              <a:buSzPts val="1100"/>
              <a:buFont typeface="Arial"/>
              <a:buNone/>
            </a:pPr>
            <a:r>
              <a:rPr lang="en" sz="1050">
                <a:solidFill>
                  <a:srgbClr val="3C4043"/>
                </a:solidFill>
                <a:highlight>
                  <a:schemeClr val="lt1"/>
                </a:highlight>
                <a:latin typeface="Roboto"/>
                <a:ea typeface="Roboto"/>
                <a:cs typeface="Roboto"/>
                <a:sym typeface="Roboto"/>
              </a:rPr>
              <a:t>For faculty: What activities, assignments, readings, etc. currently connect course content to students’ lives and to programs and careers in the top-enrolled courses we just examined?</a:t>
            </a:r>
            <a:endParaRPr sz="1050">
              <a:solidFill>
                <a:srgbClr val="3C4043"/>
              </a:solidFill>
              <a:highlight>
                <a:schemeClr val="lt1"/>
              </a:highlight>
              <a:latin typeface="Roboto"/>
              <a:ea typeface="Roboto"/>
              <a:cs typeface="Roboto"/>
              <a:sym typeface="Roboto"/>
            </a:endParaRPr>
          </a:p>
          <a:p>
            <a:pPr marL="0" lvl="0" indent="0" algn="l" rtl="0">
              <a:lnSpc>
                <a:spcPct val="100000"/>
              </a:lnSpc>
              <a:spcBef>
                <a:spcPts val="0"/>
              </a:spcBef>
              <a:spcAft>
                <a:spcPts val="0"/>
              </a:spcAft>
              <a:buClr>
                <a:schemeClr val="dk1"/>
              </a:buClr>
              <a:buSzPts val="1100"/>
              <a:buFont typeface="Arial"/>
              <a:buNone/>
            </a:pPr>
            <a:r>
              <a:rPr lang="en" sz="1050">
                <a:solidFill>
                  <a:srgbClr val="3C4043"/>
                </a:solidFill>
                <a:highlight>
                  <a:schemeClr val="lt1"/>
                </a:highlight>
                <a:latin typeface="Roboto"/>
                <a:ea typeface="Roboto"/>
                <a:cs typeface="Roboto"/>
                <a:sym typeface="Roboto"/>
              </a:rPr>
              <a:t>For administrators: </a:t>
            </a:r>
            <a:r>
              <a:rPr lang="en">
                <a:solidFill>
                  <a:schemeClr val="dk1"/>
                </a:solidFill>
                <a:latin typeface="Roboto"/>
                <a:ea typeface="Roboto"/>
                <a:cs typeface="Roboto"/>
                <a:sym typeface="Roboto"/>
              </a:rPr>
              <a:t>What current opportunities for professional development, mentoring, and collaboration does the college offer faculty teaching first-term courses? </a:t>
            </a:r>
            <a:endParaRPr sz="1050">
              <a:solidFill>
                <a:srgbClr val="3C4043"/>
              </a:solidFill>
              <a:highlight>
                <a:schemeClr val="lt1"/>
              </a:highlight>
              <a:latin typeface="Roboto"/>
              <a:ea typeface="Roboto"/>
              <a:cs typeface="Roboto"/>
              <a:sym typeface="Roboto"/>
            </a:endParaRPr>
          </a:p>
          <a:p>
            <a:pPr marL="0" lvl="0" indent="0" algn="l" rtl="0">
              <a:lnSpc>
                <a:spcPct val="100000"/>
              </a:lnSpc>
              <a:spcBef>
                <a:spcPts val="0"/>
              </a:spcBef>
              <a:spcAft>
                <a:spcPts val="0"/>
              </a:spcAft>
              <a:buClr>
                <a:schemeClr val="dk1"/>
              </a:buClr>
              <a:buSzPts val="1100"/>
              <a:buFont typeface="Arial"/>
              <a:buNone/>
            </a:pPr>
            <a:endParaRPr sz="1050">
              <a:solidFill>
                <a:srgbClr val="3C4043"/>
              </a:solidFill>
              <a:highlight>
                <a:schemeClr val="lt1"/>
              </a:highlight>
              <a:latin typeface="Roboto"/>
              <a:ea typeface="Roboto"/>
              <a:cs typeface="Roboto"/>
              <a:sym typeface="Roboto"/>
            </a:endParaRPr>
          </a:p>
          <a:p>
            <a:pPr marL="0" lvl="0" indent="0" algn="l" rtl="0">
              <a:lnSpc>
                <a:spcPct val="100000"/>
              </a:lnSpc>
              <a:spcBef>
                <a:spcPts val="0"/>
              </a:spcBef>
              <a:spcAft>
                <a:spcPts val="0"/>
              </a:spcAft>
              <a:buClr>
                <a:schemeClr val="dk1"/>
              </a:buClr>
              <a:buSzPts val="1100"/>
              <a:buFont typeface="Arial"/>
              <a:buNone/>
            </a:pPr>
            <a:r>
              <a:rPr lang="en" sz="1050">
                <a:solidFill>
                  <a:srgbClr val="3C4043"/>
                </a:solidFill>
                <a:highlight>
                  <a:schemeClr val="lt1"/>
                </a:highlight>
                <a:latin typeface="Roboto"/>
                <a:ea typeface="Roboto"/>
                <a:cs typeface="Roboto"/>
                <a:sym typeface="Roboto"/>
              </a:rPr>
              <a:t>The activity then asks you to start brainstorming new ideas for implementing and supporting</a:t>
            </a:r>
            <a:r>
              <a:rPr lang="en" sz="1050" i="0">
                <a:solidFill>
                  <a:srgbClr val="3C4043"/>
                </a:solidFill>
                <a:highlight>
                  <a:schemeClr val="lt1"/>
                </a:highlight>
                <a:latin typeface="Roboto"/>
                <a:ea typeface="Roboto"/>
                <a:cs typeface="Roboto"/>
                <a:sym typeface="Roboto"/>
              </a:rPr>
              <a:t> Inspire </a:t>
            </a:r>
            <a:r>
              <a:rPr lang="en" sz="1050">
                <a:solidFill>
                  <a:srgbClr val="3C4043"/>
                </a:solidFill>
                <a:highlight>
                  <a:schemeClr val="lt1"/>
                </a:highlight>
                <a:latin typeface="Roboto"/>
                <a:ea typeface="Roboto"/>
                <a:cs typeface="Roboto"/>
                <a:sym typeface="Roboto"/>
              </a:rPr>
              <a:t>practices. </a:t>
            </a:r>
            <a:endParaRPr sz="1050">
              <a:solidFill>
                <a:srgbClr val="3C4043"/>
              </a:solidFill>
              <a:highlight>
                <a:schemeClr val="lt1"/>
              </a:highlight>
              <a:latin typeface="Roboto"/>
              <a:ea typeface="Roboto"/>
              <a:cs typeface="Roboto"/>
              <a:sym typeface="Roboto"/>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Google Shape;543;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4" name="Google Shape;544;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[Speak]</a:t>
            </a:r>
            <a:endParaRPr/>
          </a:p>
          <a:p>
            <a:pPr marL="0" lvl="0" indent="0" algn="l" rtl="0">
              <a:lnSpc>
                <a:spcPct val="100000"/>
              </a:lnSpc>
              <a:spcBef>
                <a:spcPts val="0"/>
              </a:spcBef>
              <a:spcAft>
                <a:spcPts val="0"/>
              </a:spcAft>
              <a:buSzPts val="1100"/>
              <a:buNone/>
            </a:pPr>
            <a:r>
              <a:rPr lang="en"/>
              <a:t>Each group should work on one of the three </a:t>
            </a:r>
            <a:r>
              <a:rPr lang="en" i="0"/>
              <a:t>Inspire</a:t>
            </a:r>
            <a:r>
              <a:rPr lang="en" i="1"/>
              <a:t> </a:t>
            </a:r>
            <a:r>
              <a:rPr lang="en"/>
              <a:t>principles for this activity. Faculty should pick either principle 1 or 2, and administrators should address principle 3.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Google Shape;548;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9" name="Google Shape;549;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[Interactive feature: call on folks to share!]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Use these prompts to have a short debrief following Activity A.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p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1" name="Google Shape;561;p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p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7" name="Google Shape;567;p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1050">
                <a:solidFill>
                  <a:srgbClr val="3C4043"/>
                </a:solidFill>
                <a:highlight>
                  <a:schemeClr val="lt1"/>
                </a:highlight>
                <a:latin typeface="Roboto"/>
                <a:ea typeface="Roboto"/>
                <a:cs typeface="Roboto"/>
                <a:sym typeface="Roboto"/>
              </a:rPr>
              <a:t>[Speak]</a:t>
            </a:r>
            <a:endParaRPr sz="1050">
              <a:solidFill>
                <a:srgbClr val="3C4043"/>
              </a:solidFill>
              <a:highlight>
                <a:schemeClr val="lt1"/>
              </a:highlight>
              <a:latin typeface="Roboto"/>
              <a:ea typeface="Roboto"/>
              <a:cs typeface="Roboto"/>
              <a:sym typeface="Roboto"/>
            </a:endParaRPr>
          </a:p>
          <a:p>
            <a:pPr marL="0" lvl="0" indent="0" algn="l" rtl="0">
              <a:lnSpc>
                <a:spcPct val="100000"/>
              </a:lnSpc>
              <a:spcBef>
                <a:spcPts val="0"/>
              </a:spcBef>
              <a:spcAft>
                <a:spcPts val="0"/>
              </a:spcAft>
              <a:buClr>
                <a:schemeClr val="dk1"/>
              </a:buClr>
              <a:buSzPts val="1100"/>
              <a:buFont typeface="Arial"/>
              <a:buNone/>
            </a:pPr>
            <a:r>
              <a:rPr lang="en">
                <a:solidFill>
                  <a:schemeClr val="dk1"/>
                </a:solidFill>
                <a:latin typeface="Roboto"/>
                <a:ea typeface="Roboto"/>
                <a:cs typeface="Roboto"/>
                <a:sym typeface="Roboto"/>
              </a:rPr>
              <a:t>To implement </a:t>
            </a:r>
            <a:r>
              <a:rPr lang="en" i="0">
                <a:solidFill>
                  <a:schemeClr val="dk1"/>
                </a:solidFill>
                <a:latin typeface="Roboto"/>
                <a:ea typeface="Roboto"/>
                <a:cs typeface="Roboto"/>
                <a:sym typeface="Roboto"/>
              </a:rPr>
              <a:t>Inspire </a:t>
            </a:r>
            <a:r>
              <a:rPr lang="en">
                <a:solidFill>
                  <a:schemeClr val="dk1"/>
                </a:solidFill>
                <a:latin typeface="Roboto"/>
                <a:ea typeface="Roboto"/>
                <a:cs typeface="Roboto"/>
                <a:sym typeface="Roboto"/>
              </a:rPr>
              <a:t>practices successfully, it will be critical to connect this work to existing reforms and strategic priorities. During this activity, you will be asked to begin reflecting on how to do so and brainstorming one or two initial next steps you can take. </a:t>
            </a:r>
            <a:endParaRPr sz="1050">
              <a:solidFill>
                <a:srgbClr val="3C4043"/>
              </a:solidFill>
              <a:highlight>
                <a:schemeClr val="lt1"/>
              </a:highlight>
              <a:latin typeface="Roboto"/>
              <a:ea typeface="Roboto"/>
              <a:cs typeface="Roboto"/>
              <a:sym typeface="Roboto"/>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7" name="Google Shape;26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[NOTE FOR FACILITATORS] </a:t>
            </a:r>
            <a:endParaRPr dirty="0"/>
          </a:p>
          <a:p>
            <a:pPr marL="0" lvl="0" indent="0" algn="l" rtl="0">
              <a:lnSpc>
                <a:spcPct val="100000"/>
              </a:lnSpc>
              <a:spcBef>
                <a:spcPts val="0"/>
              </a:spcBef>
              <a:spcAft>
                <a:spcPts val="0"/>
              </a:spcAft>
              <a:buSzPts val="1100"/>
              <a:buNone/>
            </a:pPr>
            <a:r>
              <a:rPr lang="en" dirty="0"/>
              <a:t>These are times we recommend, but you should feel free to revise the time spent on each part/activity as you see fit. </a:t>
            </a:r>
            <a:r>
              <a:rPr lang="en" dirty="0">
                <a:highlight>
                  <a:schemeClr val="lt1"/>
                </a:highlight>
              </a:rPr>
              <a:t>You may want to extend the length of the workshop to allow more time for participants to work on the activities. We also hope that the activities will be something participants can continue working on and engaging with after the workshop to inform the implementation of </a:t>
            </a:r>
            <a:r>
              <a:rPr lang="en" i="0" dirty="0">
                <a:highlight>
                  <a:schemeClr val="lt1"/>
                </a:highlight>
              </a:rPr>
              <a:t>Inspire</a:t>
            </a:r>
            <a:r>
              <a:rPr lang="en" i="1" dirty="0">
                <a:highlight>
                  <a:schemeClr val="lt1"/>
                </a:highlight>
              </a:rPr>
              <a:t> </a:t>
            </a:r>
            <a:r>
              <a:rPr lang="en" dirty="0">
                <a:highlight>
                  <a:schemeClr val="lt1"/>
                </a:highlight>
              </a:rPr>
              <a:t>practices at your college. </a:t>
            </a:r>
            <a:endParaRPr dirty="0">
              <a:highlight>
                <a:schemeClr val="lt1"/>
              </a:highlight>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p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2" name="Google Shape;572;p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Instructions: Discuss as a team!</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5"/>
        <p:cNvGrpSpPr/>
        <p:nvPr/>
      </p:nvGrpSpPr>
      <p:grpSpPr>
        <a:xfrm>
          <a:off x="0" y="0"/>
          <a:ext cx="0" cy="0"/>
          <a:chOff x="0" y="0"/>
          <a:chExt cx="0" cy="0"/>
        </a:xfrm>
      </p:grpSpPr>
      <p:sp>
        <p:nvSpPr>
          <p:cNvPr id="576" name="Google Shape;576;p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7" name="Google Shape;577;p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[Interactive feature: call on folks to share!]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Use these prompts to have a short debrief following Activity B.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
        <p:cNvGrpSpPr/>
        <p:nvPr/>
      </p:nvGrpSpPr>
      <p:grpSpPr>
        <a:xfrm>
          <a:off x="0" y="0"/>
          <a:ext cx="0" cy="0"/>
          <a:chOff x="0" y="0"/>
          <a:chExt cx="0" cy="0"/>
        </a:xfrm>
      </p:grpSpPr>
      <p:sp>
        <p:nvSpPr>
          <p:cNvPr id="588" name="Google Shape;588;p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9" name="Google Shape;589;p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p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95" name="Google Shape;595;p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
        <p:cNvGrpSpPr/>
        <p:nvPr/>
      </p:nvGrpSpPr>
      <p:grpSpPr>
        <a:xfrm>
          <a:off x="0" y="0"/>
          <a:ext cx="0" cy="0"/>
          <a:chOff x="0" y="0"/>
          <a:chExt cx="0" cy="0"/>
        </a:xfrm>
      </p:grpSpPr>
      <p:sp>
        <p:nvSpPr>
          <p:cNvPr id="600" name="Google Shape;600;p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01" name="Google Shape;601;p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[Note on facilitation]</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Google Shape;606;p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07" name="Google Shape;607;p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Google Shape;612;p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3" name="Google Shape;613;p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solidFill>
                  <a:schemeClr val="dk1"/>
                </a:solidFill>
              </a:rPr>
              <a:t>Please note: This reference list is not intended to be comprehensive, but rather to provide background and an introduction to key concepts.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7"/>
        <p:cNvGrpSpPr/>
        <p:nvPr/>
      </p:nvGrpSpPr>
      <p:grpSpPr>
        <a:xfrm>
          <a:off x="0" y="0"/>
          <a:ext cx="0" cy="0"/>
          <a:chOff x="0" y="0"/>
          <a:chExt cx="0" cy="0"/>
        </a:xfrm>
      </p:grpSpPr>
      <p:sp>
        <p:nvSpPr>
          <p:cNvPr id="618" name="Google Shape;618;p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9" name="Google Shape;619;p4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Please note: This reference list is not intended to be comprehensive, but rather to provide background and an introduction to key concepts.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3"/>
        <p:cNvGrpSpPr/>
        <p:nvPr/>
      </p:nvGrpSpPr>
      <p:grpSpPr>
        <a:xfrm>
          <a:off x="0" y="0"/>
          <a:ext cx="0" cy="0"/>
          <a:chOff x="0" y="0"/>
          <a:chExt cx="0" cy="0"/>
        </a:xfrm>
      </p:grpSpPr>
      <p:sp>
        <p:nvSpPr>
          <p:cNvPr id="624" name="Google Shape;624;p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5" name="Google Shape;625;p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a:solidFill>
                  <a:schemeClr val="dk1"/>
                </a:solidFill>
              </a:rPr>
              <a:t>Please note: This reference list is not intended to be comprehensive, but rather to provide background and an introduction to key concepts.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3" name="Google Shape;273;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[Speak]</a:t>
            </a:r>
            <a:endParaRPr dirty="0"/>
          </a:p>
          <a:p>
            <a:pPr marL="0" lvl="0" indent="0" algn="l" rtl="0">
              <a:lnSpc>
                <a:spcPct val="100000"/>
              </a:lnSpc>
              <a:spcBef>
                <a:spcPts val="0"/>
              </a:spcBef>
              <a:spcAft>
                <a:spcPts val="0"/>
              </a:spcAft>
              <a:buSzPts val="1100"/>
              <a:buNone/>
            </a:pPr>
            <a:r>
              <a:rPr lang="en" dirty="0"/>
              <a:t>The first part of this workshop defines </a:t>
            </a:r>
            <a:r>
              <a:rPr lang="en" i="1" dirty="0"/>
              <a:t>Inspire</a:t>
            </a:r>
            <a:r>
              <a:rPr lang="en" dirty="0"/>
              <a:t>, its relationship to the guided pathways model, and its role in onboarding students into a program of study. </a:t>
            </a:r>
            <a:endParaRPr dirty="0"/>
          </a:p>
          <a:p>
            <a:pPr marL="0" lvl="0" indent="0" algn="l" rtl="0">
              <a:lnSpc>
                <a:spcPct val="100000"/>
              </a:lnSpc>
              <a:spcBef>
                <a:spcPts val="0"/>
              </a:spcBef>
              <a:spcAft>
                <a:spcPts val="0"/>
              </a:spcAft>
              <a:buSzPts val="1100"/>
              <a:buNone/>
            </a:pPr>
            <a:endParaRPr dirty="0"/>
          </a:p>
          <a:p>
            <a:pPr marL="0" lvl="0" indent="0" algn="l" rtl="0">
              <a:lnSpc>
                <a:spcPct val="100000"/>
              </a:lnSpc>
              <a:spcBef>
                <a:spcPts val="0"/>
              </a:spcBef>
              <a:spcAft>
                <a:spcPts val="0"/>
              </a:spcAft>
              <a:buSzPts val="1100"/>
              <a:buNone/>
            </a:pPr>
            <a:r>
              <a:rPr lang="en" dirty="0"/>
              <a:t>In addition, it explains how </a:t>
            </a:r>
            <a:r>
              <a:rPr lang="en" i="1" dirty="0"/>
              <a:t>Inspire</a:t>
            </a:r>
            <a:r>
              <a:rPr lang="en" dirty="0"/>
              <a:t> can be used as a strategy for increasing retention and promoting equity. </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9" name="Google Shape;27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600"/>
              </a:spcBef>
              <a:spcAft>
                <a:spcPts val="0"/>
              </a:spcAft>
              <a:buClr>
                <a:schemeClr val="dk1"/>
              </a:buClr>
              <a:buSzPts val="1100"/>
              <a:buFont typeface="Arial"/>
              <a:buNone/>
            </a:pPr>
            <a:r>
              <a:rPr lang="en" dirty="0">
                <a:solidFill>
                  <a:schemeClr val="dk1"/>
                </a:solidFill>
              </a:rPr>
              <a:t>[Speak]</a:t>
            </a:r>
            <a:endParaRPr dirty="0">
              <a:solidFill>
                <a:schemeClr val="dk1"/>
              </a:solidFill>
            </a:endParaRPr>
          </a:p>
          <a:p>
            <a:pPr marL="0" lvl="0" indent="0" algn="l" rtl="0">
              <a:lnSpc>
                <a:spcPct val="100000"/>
              </a:lnSpc>
              <a:spcBef>
                <a:spcPts val="600"/>
              </a:spcBef>
              <a:spcAft>
                <a:spcPts val="0"/>
              </a:spcAft>
              <a:buClr>
                <a:schemeClr val="dk1"/>
              </a:buClr>
              <a:buSzPts val="1100"/>
              <a:buFont typeface="Arial"/>
              <a:buNone/>
            </a:pPr>
            <a:r>
              <a:rPr lang="en" dirty="0">
                <a:solidFill>
                  <a:schemeClr val="dk1"/>
                </a:solidFill>
              </a:rPr>
              <a:t>What does CCRC mean by </a:t>
            </a:r>
            <a:r>
              <a:rPr lang="en" i="0" dirty="0">
                <a:solidFill>
                  <a:schemeClr val="dk1"/>
                </a:solidFill>
              </a:rPr>
              <a:t>Inspire</a:t>
            </a:r>
            <a:r>
              <a:rPr lang="en" dirty="0">
                <a:solidFill>
                  <a:schemeClr val="dk1"/>
                </a:solidFill>
              </a:rPr>
              <a:t>? In a brief that describes the Ask-Connect-Inspire-Plan framework, CCRC emphasized that students should be taking courses in topics of interest to them in their first term. While this is part of Inspire, CCRC researchers learned through conversations with college practitioners that </a:t>
            </a:r>
            <a:r>
              <a:rPr lang="en" i="0" dirty="0">
                <a:solidFill>
                  <a:schemeClr val="dk1"/>
                </a:solidFill>
              </a:rPr>
              <a:t>Inspire</a:t>
            </a:r>
            <a:r>
              <a:rPr lang="en" dirty="0">
                <a:solidFill>
                  <a:schemeClr val="dk1"/>
                </a:solidFill>
              </a:rPr>
              <a:t> in practice can look broader than they had initially formulated.</a:t>
            </a:r>
            <a:endParaRPr dirty="0">
              <a:solidFill>
                <a:schemeClr val="dk1"/>
              </a:solidFill>
            </a:endParaRPr>
          </a:p>
          <a:p>
            <a:pPr marL="0" lvl="0" indent="0" algn="l" rtl="0">
              <a:lnSpc>
                <a:spcPct val="100000"/>
              </a:lnSpc>
              <a:spcBef>
                <a:spcPts val="600"/>
              </a:spcBef>
              <a:spcAft>
                <a:spcPts val="0"/>
              </a:spcAft>
              <a:buClr>
                <a:schemeClr val="dk1"/>
              </a:buClr>
              <a:buSzPts val="1100"/>
              <a:buFont typeface="Arial"/>
              <a:buNone/>
            </a:pPr>
            <a:r>
              <a:rPr lang="en" dirty="0">
                <a:solidFill>
                  <a:schemeClr val="dk1"/>
                </a:solidFill>
              </a:rPr>
              <a:t>Students who are Inspired:</a:t>
            </a:r>
            <a:endParaRPr dirty="0">
              <a:solidFill>
                <a:schemeClr val="dk1"/>
              </a:solidFill>
            </a:endParaRPr>
          </a:p>
          <a:p>
            <a:pPr marL="457200" lvl="0" indent="-298450" algn="l" rtl="0">
              <a:lnSpc>
                <a:spcPct val="100000"/>
              </a:lnSpc>
              <a:spcBef>
                <a:spcPts val="600"/>
              </a:spcBef>
              <a:spcAft>
                <a:spcPts val="0"/>
              </a:spcAft>
              <a:buClr>
                <a:schemeClr val="dk1"/>
              </a:buClr>
              <a:buSzPts val="1100"/>
              <a:buChar char="●"/>
            </a:pPr>
            <a:r>
              <a:rPr lang="en" dirty="0">
                <a:solidFill>
                  <a:schemeClr val="dk1"/>
                </a:solidFill>
              </a:rPr>
              <a:t>Feel excited by and connected to what they are learning</a:t>
            </a:r>
            <a:endParaRPr dirty="0">
              <a:solidFill>
                <a:schemeClr val="dk1"/>
              </a:solidFill>
            </a:endParaRPr>
          </a:p>
          <a:p>
            <a:pPr marL="457200" lvl="0" indent="-298450" algn="l" rtl="0">
              <a:lnSpc>
                <a:spcPct val="100000"/>
              </a:lnSpc>
              <a:spcBef>
                <a:spcPts val="0"/>
              </a:spcBef>
              <a:spcAft>
                <a:spcPts val="0"/>
              </a:spcAft>
              <a:buClr>
                <a:schemeClr val="dk1"/>
              </a:buClr>
              <a:buSzPts val="1100"/>
              <a:buChar char="●"/>
            </a:pPr>
            <a:r>
              <a:rPr lang="en" dirty="0">
                <a:solidFill>
                  <a:schemeClr val="dk1"/>
                </a:solidFill>
              </a:rPr>
              <a:t>Feel engaged in their coursework, their program of study, and their college community</a:t>
            </a:r>
            <a:endParaRPr dirty="0">
              <a:solidFill>
                <a:schemeClr val="dk1"/>
              </a:solidFill>
            </a:endParaRPr>
          </a:p>
          <a:p>
            <a:pPr marL="457200" lvl="0" indent="-298450" algn="l" rtl="0">
              <a:lnSpc>
                <a:spcPct val="100000"/>
              </a:lnSpc>
              <a:spcBef>
                <a:spcPts val="0"/>
              </a:spcBef>
              <a:spcAft>
                <a:spcPts val="0"/>
              </a:spcAft>
              <a:buClr>
                <a:schemeClr val="dk1"/>
              </a:buClr>
              <a:buSzPts val="1100"/>
              <a:buChar char="●"/>
            </a:pPr>
            <a:r>
              <a:rPr lang="en" dirty="0">
                <a:solidFill>
                  <a:schemeClr val="dk1"/>
                </a:solidFill>
              </a:rPr>
              <a:t>Feel more confident and ready to tackle future coursework</a:t>
            </a:r>
            <a:endParaRPr dirty="0">
              <a:solidFill>
                <a:schemeClr val="dk1"/>
              </a:solidFill>
            </a:endParaRPr>
          </a:p>
          <a:p>
            <a:pPr marL="0" lvl="0" indent="0" algn="l" rtl="0">
              <a:lnSpc>
                <a:spcPct val="100000"/>
              </a:lnSpc>
              <a:spcBef>
                <a:spcPts val="0"/>
              </a:spcBef>
              <a:spcAft>
                <a:spcPts val="0"/>
              </a:spcAft>
              <a:buSzPts val="1100"/>
              <a:buNone/>
            </a:pPr>
            <a:endParaRPr dirty="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0" name="Google Shape;290;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[Speak]</a:t>
            </a:r>
            <a:endParaRPr dirty="0"/>
          </a:p>
          <a:p>
            <a:pPr marL="0" lvl="0" indent="0" algn="l" rtl="0">
              <a:lnSpc>
                <a:spcPct val="100000"/>
              </a:lnSpc>
              <a:spcBef>
                <a:spcPts val="0"/>
              </a:spcBef>
              <a:spcAft>
                <a:spcPts val="0"/>
              </a:spcAft>
              <a:buSzPts val="1100"/>
              <a:buNone/>
            </a:pPr>
            <a:r>
              <a:rPr lang="en" i="0" dirty="0"/>
              <a:t>Inspire</a:t>
            </a:r>
            <a:r>
              <a:rPr lang="en" dirty="0"/>
              <a:t> is critical to achieving the goals of guided pathways. Guided pathways is built on four pillars: </a:t>
            </a:r>
            <a:endParaRPr dirty="0"/>
          </a:p>
          <a:p>
            <a:pPr marL="457200" lvl="0" indent="-298450" algn="l" rtl="0">
              <a:lnSpc>
                <a:spcPct val="100000"/>
              </a:lnSpc>
              <a:spcBef>
                <a:spcPts val="0"/>
              </a:spcBef>
              <a:spcAft>
                <a:spcPts val="0"/>
              </a:spcAft>
              <a:buSzPts val="1100"/>
              <a:buAutoNum type="arabicParenR"/>
            </a:pPr>
            <a:r>
              <a:rPr lang="en" dirty="0"/>
              <a:t>Designing clearer pathways to students’ education and career goals</a:t>
            </a:r>
            <a:endParaRPr dirty="0"/>
          </a:p>
          <a:p>
            <a:pPr marL="457200" lvl="0" indent="-298450" algn="l" rtl="0">
              <a:lnSpc>
                <a:spcPct val="100000"/>
              </a:lnSpc>
              <a:spcBef>
                <a:spcPts val="0"/>
              </a:spcBef>
              <a:spcAft>
                <a:spcPts val="0"/>
              </a:spcAft>
              <a:buSzPts val="1100"/>
              <a:buAutoNum type="arabicParenR"/>
            </a:pPr>
            <a:r>
              <a:rPr lang="en" dirty="0"/>
              <a:t>Getting students on a path </a:t>
            </a:r>
            <a:endParaRPr dirty="0"/>
          </a:p>
          <a:p>
            <a:pPr marL="457200" lvl="0" indent="-298450" algn="l" rtl="0">
              <a:lnSpc>
                <a:spcPct val="100000"/>
              </a:lnSpc>
              <a:spcBef>
                <a:spcPts val="0"/>
              </a:spcBef>
              <a:spcAft>
                <a:spcPts val="0"/>
              </a:spcAft>
              <a:buSzPts val="1100"/>
              <a:buAutoNum type="arabicParenR"/>
            </a:pPr>
            <a:r>
              <a:rPr lang="en" dirty="0"/>
              <a:t>Keeping students on a path </a:t>
            </a:r>
            <a:endParaRPr dirty="0"/>
          </a:p>
          <a:p>
            <a:pPr marL="457200" lvl="0" indent="-298450" algn="l" rtl="0">
              <a:lnSpc>
                <a:spcPct val="100000"/>
              </a:lnSpc>
              <a:spcBef>
                <a:spcPts val="0"/>
              </a:spcBef>
              <a:spcAft>
                <a:spcPts val="0"/>
              </a:spcAft>
              <a:buSzPts val="1100"/>
              <a:buAutoNum type="arabicParenR"/>
            </a:pPr>
            <a:r>
              <a:rPr lang="en" dirty="0"/>
              <a:t>Ensuring students are learning </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3" name="Google Shape;30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rgbClr val="000000"/>
              </a:buClr>
              <a:buSzPts val="1400"/>
              <a:buFont typeface="Arial"/>
              <a:buNone/>
            </a:pPr>
            <a:r>
              <a:rPr lang="en" dirty="0"/>
              <a:t>[Speak]</a:t>
            </a:r>
            <a:endParaRPr dirty="0"/>
          </a:p>
          <a:p>
            <a:pPr marL="0" lvl="0" indent="0" algn="l" rtl="0">
              <a:lnSpc>
                <a:spcPct val="100000"/>
              </a:lnSpc>
              <a:spcBef>
                <a:spcPts val="0"/>
              </a:spcBef>
              <a:spcAft>
                <a:spcPts val="0"/>
              </a:spcAft>
              <a:buClr>
                <a:srgbClr val="000000"/>
              </a:buClr>
              <a:buSzPts val="1400"/>
              <a:buFont typeface="Arial"/>
              <a:buNone/>
            </a:pPr>
            <a:r>
              <a:rPr lang="en" i="0" dirty="0"/>
              <a:t>Inspire</a:t>
            </a:r>
            <a:r>
              <a:rPr lang="en" dirty="0"/>
              <a:t> has the greatest potential to change the student experience early on as part of intentional efforts to onboard students into a program of study. </a:t>
            </a:r>
            <a:endParaRPr dirty="0"/>
          </a:p>
          <a:p>
            <a:pPr marL="0" lvl="0" indent="0" algn="l" rtl="0">
              <a:lnSpc>
                <a:spcPct val="100000"/>
              </a:lnSpc>
              <a:spcBef>
                <a:spcPts val="0"/>
              </a:spcBef>
              <a:spcAft>
                <a:spcPts val="0"/>
              </a:spcAft>
              <a:buClr>
                <a:srgbClr val="000000"/>
              </a:buClr>
              <a:buSzPts val="1400"/>
              <a:buFont typeface="Arial"/>
              <a:buNone/>
            </a:pPr>
            <a:endParaRPr dirty="0"/>
          </a:p>
          <a:p>
            <a:pPr marL="0" lvl="0" indent="0" algn="l" rtl="0">
              <a:lnSpc>
                <a:spcPct val="100000"/>
              </a:lnSpc>
              <a:spcBef>
                <a:spcPts val="0"/>
              </a:spcBef>
              <a:spcAft>
                <a:spcPts val="0"/>
              </a:spcAft>
              <a:buClr>
                <a:srgbClr val="000000"/>
              </a:buClr>
              <a:buSzPts val="1400"/>
              <a:buFont typeface="Arial"/>
              <a:buNone/>
            </a:pPr>
            <a:r>
              <a:rPr lang="en" dirty="0"/>
              <a:t>CCRC developed the concept of </a:t>
            </a:r>
            <a:r>
              <a:rPr lang="en" i="0" dirty="0"/>
              <a:t>Inspire</a:t>
            </a:r>
            <a:r>
              <a:rPr lang="en" dirty="0"/>
              <a:t> as one of the core components of the Ask-Connect-Inspire-Plan (ACIP) framework, a series of research-based guiding principles for helping students choose and enter a program. Through learning about students’ goals and interests, helping students build relationships and access resources, engaging students in inspiring learning experiences, and building educational plans that give students a purpose, the ACIP approach to onboarding can play a vital role in fostering a sense of belonging for students from the start, which research has shown is critical for student success. </a:t>
            </a:r>
            <a:endParaRPr dirty="0"/>
          </a:p>
          <a:p>
            <a:pPr marL="0" lvl="0" indent="0" algn="l" rtl="0">
              <a:lnSpc>
                <a:spcPct val="100000"/>
              </a:lnSpc>
              <a:spcBef>
                <a:spcPts val="0"/>
              </a:spcBef>
              <a:spcAft>
                <a:spcPts val="0"/>
              </a:spcAft>
              <a:buClr>
                <a:srgbClr val="000000"/>
              </a:buClr>
              <a:buSzPts val="1400"/>
              <a:buFont typeface="Arial"/>
              <a:buNone/>
            </a:pPr>
            <a:endParaRPr dirty="0"/>
          </a:p>
          <a:p>
            <a:pPr marL="0" lvl="0" indent="0" algn="l" rtl="0">
              <a:lnSpc>
                <a:spcPct val="100000"/>
              </a:lnSpc>
              <a:spcBef>
                <a:spcPts val="0"/>
              </a:spcBef>
              <a:spcAft>
                <a:spcPts val="0"/>
              </a:spcAft>
              <a:buClr>
                <a:schemeClr val="dk1"/>
              </a:buClr>
              <a:buSzPts val="1100"/>
              <a:buFont typeface="Arial"/>
              <a:buNone/>
            </a:pPr>
            <a:r>
              <a:rPr lang="en" dirty="0">
                <a:solidFill>
                  <a:schemeClr val="dk1"/>
                </a:solidFill>
              </a:rPr>
              <a:t>[NOTE FOR FACILITATORS] </a:t>
            </a: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dirty="0">
                <a:solidFill>
                  <a:schemeClr val="dk1"/>
                </a:solidFill>
              </a:rPr>
              <a:t>For more information about the role of a sense of belonging in promoting student success, see the reference list included in the “Bonus Resources” at the end of the presentation. </a:t>
            </a:r>
            <a:endParaRPr dirty="0">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0" name="Google Shape;330;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[Speak]</a:t>
            </a:r>
            <a:endParaRPr dirty="0"/>
          </a:p>
          <a:p>
            <a:pPr marL="0" lvl="0" indent="0" algn="l" rtl="0">
              <a:lnSpc>
                <a:spcPct val="100000"/>
              </a:lnSpc>
              <a:spcBef>
                <a:spcPts val="0"/>
              </a:spcBef>
              <a:spcAft>
                <a:spcPts val="0"/>
              </a:spcAft>
              <a:buSzPts val="1100"/>
              <a:buNone/>
            </a:pPr>
            <a:r>
              <a:rPr lang="en" dirty="0"/>
              <a:t>There are a couple of key points to highlight here: </a:t>
            </a:r>
            <a:endParaRPr dirty="0"/>
          </a:p>
          <a:p>
            <a:pPr marL="457200" lvl="0" indent="-298450" algn="l" rtl="0">
              <a:lnSpc>
                <a:spcPct val="100000"/>
              </a:lnSpc>
              <a:spcBef>
                <a:spcPts val="0"/>
              </a:spcBef>
              <a:spcAft>
                <a:spcPts val="0"/>
              </a:spcAft>
              <a:buSzPts val="1100"/>
              <a:buAutoNum type="arabicParenR"/>
            </a:pPr>
            <a:r>
              <a:rPr lang="en" dirty="0"/>
              <a:t>Pillar 2 of pathways, getting students on a path, is about onboarding students into a specific major or program of study—not just orienting students to college and the general concept of an education pathway. </a:t>
            </a:r>
            <a:endParaRPr dirty="0"/>
          </a:p>
          <a:p>
            <a:pPr marL="457200" lvl="0" indent="-298450" algn="l" rtl="0">
              <a:lnSpc>
                <a:spcPct val="100000"/>
              </a:lnSpc>
              <a:spcBef>
                <a:spcPts val="0"/>
              </a:spcBef>
              <a:spcAft>
                <a:spcPts val="0"/>
              </a:spcAft>
              <a:buSzPts val="1100"/>
              <a:buAutoNum type="arabicParenR"/>
            </a:pPr>
            <a:r>
              <a:rPr lang="en" i="0" dirty="0"/>
              <a:t>Inspire</a:t>
            </a:r>
            <a:r>
              <a:rPr lang="en" dirty="0"/>
              <a:t>—getting students excited about and engaged in what they are learning—plays a critical role in helping students choose a program that is a good fit. </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preserve="1" userDrawn="1">
  <p:cSld name="Title">
    <p:bg>
      <p:bgPr>
        <a:blipFill dpi="0" rotWithShape="1">
          <a:blip r:embed="rId2">
            <a:lum/>
          </a:blip>
          <a:srcRect/>
          <a:stretch>
            <a:fillRect/>
          </a:stretch>
        </a:blipFill>
        <a:effectLst/>
      </p:bgPr>
    </p:bg>
    <p:spTree>
      <p:nvGrpSpPr>
        <p:cNvPr id="1" name="Shape 8"/>
        <p:cNvGrpSpPr/>
        <p:nvPr/>
      </p:nvGrpSpPr>
      <p:grpSpPr>
        <a:xfrm>
          <a:off x="0" y="0"/>
          <a:ext cx="0" cy="0"/>
          <a:chOff x="0" y="0"/>
          <a:chExt cx="0" cy="0"/>
        </a:xfrm>
      </p:grpSpPr>
      <p:sp>
        <p:nvSpPr>
          <p:cNvPr id="6" name="Google Shape;10;p18">
            <a:extLst>
              <a:ext uri="{FF2B5EF4-FFF2-40B4-BE49-F238E27FC236}">
                <a16:creationId xmlns:a16="http://schemas.microsoft.com/office/drawing/2014/main" id="{F2AECFFA-D558-344D-871E-9966DA5F3E4B}"/>
              </a:ext>
            </a:extLst>
          </p:cNvPr>
          <p:cNvSpPr txBox="1">
            <a:spLocks noGrp="1"/>
          </p:cNvSpPr>
          <p:nvPr>
            <p:ph type="ctrTitle"/>
          </p:nvPr>
        </p:nvSpPr>
        <p:spPr>
          <a:xfrm>
            <a:off x="533400" y="2902188"/>
            <a:ext cx="5822004"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500" b="1" i="0">
                <a:solidFill>
                  <a:schemeClr val="accent2"/>
                </a:solidFill>
                <a:latin typeface="Roboto" pitchFamily="2" charset="0"/>
                <a:ea typeface="Roboto" pitchFamily="2" charset="0"/>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7" name="Google Shape;11;p18">
            <a:extLst>
              <a:ext uri="{FF2B5EF4-FFF2-40B4-BE49-F238E27FC236}">
                <a16:creationId xmlns:a16="http://schemas.microsoft.com/office/drawing/2014/main" id="{3676FBD8-206F-1146-BA7A-BE405556CCB0}"/>
              </a:ext>
            </a:extLst>
          </p:cNvPr>
          <p:cNvSpPr txBox="1">
            <a:spLocks noGrp="1"/>
          </p:cNvSpPr>
          <p:nvPr>
            <p:ph type="subTitle" idx="1"/>
          </p:nvPr>
        </p:nvSpPr>
        <p:spPr>
          <a:xfrm>
            <a:off x="533400" y="4006499"/>
            <a:ext cx="5822004" cy="784800"/>
          </a:xfrm>
          <a:prstGeom prst="rect">
            <a:avLst/>
          </a:prstGeom>
          <a:noFill/>
          <a:ln>
            <a:noFill/>
          </a:ln>
        </p:spPr>
        <p:txBody>
          <a:bodyPr spcFirstLastPara="1" wrap="square" lIns="91425" tIns="91425" rIns="91425" bIns="91425" anchor="t" anchorCtr="0">
            <a:noAutofit/>
          </a:bodyPr>
          <a:lstStyle>
            <a:lvl1pPr marL="0" lvl="0" indent="0" algn="l">
              <a:lnSpc>
                <a:spcPct val="100000"/>
              </a:lnSpc>
              <a:spcBef>
                <a:spcPts val="0"/>
              </a:spcBef>
              <a:spcAft>
                <a:spcPts val="0"/>
              </a:spcAft>
              <a:buClr>
                <a:schemeClr val="lt1"/>
              </a:buClr>
              <a:buSzPts val="1800"/>
              <a:buNone/>
              <a:defRPr sz="1800" b="0" i="0">
                <a:solidFill>
                  <a:schemeClr val="tx1"/>
                </a:solidFill>
                <a:latin typeface="Roboto" pitchFamily="2" charset="0"/>
                <a:ea typeface="Roboto" pitchFamily="2" charset="0"/>
              </a:defRPr>
            </a:lvl1pPr>
            <a:lvl2pPr lvl="1" algn="l">
              <a:lnSpc>
                <a:spcPct val="100000"/>
              </a:lnSpc>
              <a:spcBef>
                <a:spcPts val="0"/>
              </a:spcBef>
              <a:spcAft>
                <a:spcPts val="0"/>
              </a:spcAft>
              <a:buClr>
                <a:schemeClr val="lt1"/>
              </a:buClr>
              <a:buSzPts val="3000"/>
              <a:buNone/>
              <a:defRPr sz="3000">
                <a:solidFill>
                  <a:schemeClr val="lt1"/>
                </a:solidFill>
              </a:defRPr>
            </a:lvl2pPr>
            <a:lvl3pPr lvl="2" algn="l">
              <a:lnSpc>
                <a:spcPct val="100000"/>
              </a:lnSpc>
              <a:spcBef>
                <a:spcPts val="0"/>
              </a:spcBef>
              <a:spcAft>
                <a:spcPts val="0"/>
              </a:spcAft>
              <a:buClr>
                <a:schemeClr val="lt1"/>
              </a:buClr>
              <a:buSzPts val="3000"/>
              <a:buNone/>
              <a:defRPr sz="3000">
                <a:solidFill>
                  <a:schemeClr val="lt1"/>
                </a:solidFill>
              </a:defRPr>
            </a:lvl3pPr>
            <a:lvl4pPr lvl="3" algn="l">
              <a:lnSpc>
                <a:spcPct val="100000"/>
              </a:lnSpc>
              <a:spcBef>
                <a:spcPts val="0"/>
              </a:spcBef>
              <a:spcAft>
                <a:spcPts val="0"/>
              </a:spcAft>
              <a:buClr>
                <a:schemeClr val="lt1"/>
              </a:buClr>
              <a:buSzPts val="3000"/>
              <a:buNone/>
              <a:defRPr sz="3000">
                <a:solidFill>
                  <a:schemeClr val="lt1"/>
                </a:solidFill>
              </a:defRPr>
            </a:lvl4pPr>
            <a:lvl5pPr lvl="4" algn="l">
              <a:lnSpc>
                <a:spcPct val="100000"/>
              </a:lnSpc>
              <a:spcBef>
                <a:spcPts val="0"/>
              </a:spcBef>
              <a:spcAft>
                <a:spcPts val="0"/>
              </a:spcAft>
              <a:buClr>
                <a:schemeClr val="lt1"/>
              </a:buClr>
              <a:buSzPts val="3000"/>
              <a:buNone/>
              <a:defRPr sz="3000">
                <a:solidFill>
                  <a:schemeClr val="lt1"/>
                </a:solidFill>
              </a:defRPr>
            </a:lvl5pPr>
            <a:lvl6pPr lvl="5" algn="l">
              <a:lnSpc>
                <a:spcPct val="100000"/>
              </a:lnSpc>
              <a:spcBef>
                <a:spcPts val="0"/>
              </a:spcBef>
              <a:spcAft>
                <a:spcPts val="0"/>
              </a:spcAft>
              <a:buClr>
                <a:schemeClr val="lt1"/>
              </a:buClr>
              <a:buSzPts val="3000"/>
              <a:buNone/>
              <a:defRPr sz="3000">
                <a:solidFill>
                  <a:schemeClr val="lt1"/>
                </a:solidFill>
              </a:defRPr>
            </a:lvl6pPr>
            <a:lvl7pPr lvl="6" algn="l">
              <a:lnSpc>
                <a:spcPct val="100000"/>
              </a:lnSpc>
              <a:spcBef>
                <a:spcPts val="0"/>
              </a:spcBef>
              <a:spcAft>
                <a:spcPts val="0"/>
              </a:spcAft>
              <a:buClr>
                <a:schemeClr val="lt1"/>
              </a:buClr>
              <a:buSzPts val="3000"/>
              <a:buNone/>
              <a:defRPr sz="3000">
                <a:solidFill>
                  <a:schemeClr val="lt1"/>
                </a:solidFill>
              </a:defRPr>
            </a:lvl7pPr>
            <a:lvl8pPr lvl="7" algn="l">
              <a:lnSpc>
                <a:spcPct val="100000"/>
              </a:lnSpc>
              <a:spcBef>
                <a:spcPts val="0"/>
              </a:spcBef>
              <a:spcAft>
                <a:spcPts val="0"/>
              </a:spcAft>
              <a:buClr>
                <a:schemeClr val="lt1"/>
              </a:buClr>
              <a:buSzPts val="3000"/>
              <a:buNone/>
              <a:defRPr sz="3000">
                <a:solidFill>
                  <a:schemeClr val="lt1"/>
                </a:solidFill>
              </a:defRPr>
            </a:lvl8pPr>
            <a:lvl9pPr lvl="8" algn="l">
              <a:lnSpc>
                <a:spcPct val="100000"/>
              </a:lnSpc>
              <a:spcBef>
                <a:spcPts val="0"/>
              </a:spcBef>
              <a:spcAft>
                <a:spcPts val="0"/>
              </a:spcAft>
              <a:buClr>
                <a:schemeClr val="lt1"/>
              </a:buClr>
              <a:buSzPts val="3000"/>
              <a:buNone/>
              <a:defRPr sz="3000">
                <a:solidFill>
                  <a:schemeClr val="lt1"/>
                </a:solidFill>
              </a:defRPr>
            </a:lvl9pPr>
          </a:lstStyle>
          <a:p>
            <a:endParaRPr dirty="0"/>
          </a:p>
        </p:txBody>
      </p:sp>
      <p:sp>
        <p:nvSpPr>
          <p:cNvPr id="4" name="Picture Placeholder 3">
            <a:extLst>
              <a:ext uri="{FF2B5EF4-FFF2-40B4-BE49-F238E27FC236}">
                <a16:creationId xmlns:a16="http://schemas.microsoft.com/office/drawing/2014/main" id="{2AE03756-7971-E545-BDCF-895885FFC81C}"/>
              </a:ext>
            </a:extLst>
          </p:cNvPr>
          <p:cNvSpPr>
            <a:spLocks noGrp="1"/>
          </p:cNvSpPr>
          <p:nvPr>
            <p:ph type="pic" sz="quarter" idx="10" hasCustomPrompt="1"/>
          </p:nvPr>
        </p:nvSpPr>
        <p:spPr>
          <a:xfrm>
            <a:off x="6901961" y="4193515"/>
            <a:ext cx="1851069" cy="597195"/>
          </a:xfrm>
          <a:prstGeom prst="rect">
            <a:avLst/>
          </a:prstGeom>
        </p:spPr>
        <p:txBody>
          <a:bodyPr/>
          <a:lstStyle>
            <a:lvl1pPr>
              <a:defRPr sz="1200" b="0" i="0">
                <a:latin typeface="Roboto" pitchFamily="2" charset="0"/>
                <a:ea typeface="Roboto" pitchFamily="2" charset="0"/>
              </a:defRPr>
            </a:lvl1pPr>
          </a:lstStyle>
          <a:p>
            <a:r>
              <a:rPr lang="en-US"/>
              <a:t>Insert your logo here.</a:t>
            </a:r>
          </a:p>
        </p:txBody>
      </p:sp>
    </p:spTree>
    <p:extLst>
      <p:ext uri="{BB962C8B-B14F-4D97-AF65-F5344CB8AC3E}">
        <p14:creationId xmlns:p14="http://schemas.microsoft.com/office/powerpoint/2010/main" val="2723901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colored" preserve="1" userDrawn="1">
  <p:cSld name="Blank colored">
    <p:bg>
      <p:bgPr>
        <a:solidFill>
          <a:srgbClr val="D3EBEB"/>
        </a:solidFill>
        <a:effectLst/>
      </p:bgPr>
    </p:bg>
    <p:spTree>
      <p:nvGrpSpPr>
        <p:cNvPr id="1" name="Shape 47"/>
        <p:cNvGrpSpPr/>
        <p:nvPr/>
      </p:nvGrpSpPr>
      <p:grpSpPr>
        <a:xfrm>
          <a:off x="0" y="0"/>
          <a:ext cx="0" cy="0"/>
          <a:chOff x="0" y="0"/>
          <a:chExt cx="0" cy="0"/>
        </a:xfrm>
      </p:grpSpPr>
      <p:sp>
        <p:nvSpPr>
          <p:cNvPr id="5" name="Google Shape;14;p19">
            <a:extLst>
              <a:ext uri="{FF2B5EF4-FFF2-40B4-BE49-F238E27FC236}">
                <a16:creationId xmlns:a16="http://schemas.microsoft.com/office/drawing/2014/main" id="{530E7977-A3F1-5C4C-BE60-1D7D0D262C1D}"/>
              </a:ext>
            </a:extLst>
          </p:cNvPr>
          <p:cNvSpPr txBox="1">
            <a:spLocks noGrp="1"/>
          </p:cNvSpPr>
          <p:nvPr>
            <p:ph type="body" idx="1" hasCustomPrompt="1"/>
          </p:nvPr>
        </p:nvSpPr>
        <p:spPr>
          <a:xfrm>
            <a:off x="644434" y="1343439"/>
            <a:ext cx="7814099" cy="3231836"/>
          </a:xfrm>
          <a:prstGeom prst="rect">
            <a:avLst/>
          </a:prstGeom>
          <a:noFill/>
          <a:ln>
            <a:noFill/>
          </a:ln>
        </p:spPr>
        <p:txBody>
          <a:bodyPr spcFirstLastPara="1" wrap="square" lIns="0" tIns="0" rIns="0" bIns="0" anchor="t" anchorCtr="0">
            <a:noAutofit/>
          </a:bodyPr>
          <a:lstStyle>
            <a:lvl1pPr marL="347463" lvl="0" indent="-347463"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34" lvl="1" indent="-338129"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34" lvl="2" indent="338129"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754" lvl="3" indent="-342892" algn="l">
              <a:lnSpc>
                <a:spcPct val="100000"/>
              </a:lnSpc>
              <a:spcBef>
                <a:spcPts val="0"/>
              </a:spcBef>
              <a:spcAft>
                <a:spcPts val="0"/>
              </a:spcAft>
              <a:buSzPts val="1800"/>
              <a:buChar char="●"/>
              <a:defRPr/>
            </a:lvl4pPr>
            <a:lvl5pPr marL="2285943" lvl="4" indent="-342892" algn="l">
              <a:lnSpc>
                <a:spcPct val="100000"/>
              </a:lnSpc>
              <a:spcBef>
                <a:spcPts val="0"/>
              </a:spcBef>
              <a:spcAft>
                <a:spcPts val="0"/>
              </a:spcAft>
              <a:buSzPts val="1800"/>
              <a:buChar char="○"/>
              <a:defRPr/>
            </a:lvl5pPr>
            <a:lvl6pPr marL="2743132" lvl="5" indent="-342892" algn="l">
              <a:lnSpc>
                <a:spcPct val="100000"/>
              </a:lnSpc>
              <a:spcBef>
                <a:spcPts val="0"/>
              </a:spcBef>
              <a:spcAft>
                <a:spcPts val="0"/>
              </a:spcAft>
              <a:buSzPts val="1800"/>
              <a:buChar char="■"/>
              <a:defRPr/>
            </a:lvl6pPr>
            <a:lvl7pPr marL="3200320" lvl="6" indent="-342892" algn="l">
              <a:lnSpc>
                <a:spcPct val="100000"/>
              </a:lnSpc>
              <a:spcBef>
                <a:spcPts val="0"/>
              </a:spcBef>
              <a:spcAft>
                <a:spcPts val="0"/>
              </a:spcAft>
              <a:buSzPts val="1800"/>
              <a:buChar char="●"/>
              <a:defRPr/>
            </a:lvl7pPr>
            <a:lvl8pPr marL="3657509" lvl="7" indent="-342892" algn="l">
              <a:lnSpc>
                <a:spcPct val="100000"/>
              </a:lnSpc>
              <a:spcBef>
                <a:spcPts val="0"/>
              </a:spcBef>
              <a:spcAft>
                <a:spcPts val="0"/>
              </a:spcAft>
              <a:buSzPts val="1800"/>
              <a:buChar char="○"/>
              <a:defRPr/>
            </a:lvl8pPr>
            <a:lvl9pPr marL="4114697" lvl="8" indent="-342892"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6" name="Google Shape;13;p19">
            <a:extLst>
              <a:ext uri="{FF2B5EF4-FFF2-40B4-BE49-F238E27FC236}">
                <a16:creationId xmlns:a16="http://schemas.microsoft.com/office/drawing/2014/main" id="{52EB17E7-0575-4446-8AF6-5D037ABBCA42}"/>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sp>
        <p:nvSpPr>
          <p:cNvPr id="2" name="Rectangle 1">
            <a:extLst>
              <a:ext uri="{FF2B5EF4-FFF2-40B4-BE49-F238E27FC236}">
                <a16:creationId xmlns:a16="http://schemas.microsoft.com/office/drawing/2014/main" id="{9CEC6C49-F3CA-284A-A812-68A26C2F1E78}"/>
              </a:ext>
            </a:extLst>
          </p:cNvPr>
          <p:cNvSpPr/>
          <p:nvPr userDrawn="1"/>
        </p:nvSpPr>
        <p:spPr>
          <a:xfrm>
            <a:off x="8132886" y="378069"/>
            <a:ext cx="624253" cy="334108"/>
          </a:xfrm>
          <a:prstGeom prst="rect">
            <a:avLst/>
          </a:prstGeom>
          <a:solidFill>
            <a:srgbClr val="D3EB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0" i="0">
              <a:latin typeface="Roboto" pitchFamily="2" charset="0"/>
            </a:endParaRPr>
          </a:p>
        </p:txBody>
      </p:sp>
      <p:pic>
        <p:nvPicPr>
          <p:cNvPr id="7" name="Picture 6">
            <a:extLst>
              <a:ext uri="{FF2B5EF4-FFF2-40B4-BE49-F238E27FC236}">
                <a16:creationId xmlns:a16="http://schemas.microsoft.com/office/drawing/2014/main" id="{F9E9488E-2AC3-DD4A-B272-4DE45A212822}"/>
              </a:ext>
            </a:extLst>
          </p:cNvPr>
          <p:cNvPicPr>
            <a:picLocks noChangeAspect="1"/>
          </p:cNvPicPr>
          <p:nvPr userDrawn="1"/>
        </p:nvPicPr>
        <p:blipFill>
          <a:blip r:embed="rId2"/>
          <a:stretch>
            <a:fillRect/>
          </a:stretch>
        </p:blipFill>
        <p:spPr>
          <a:xfrm>
            <a:off x="6847870" y="428213"/>
            <a:ext cx="1909268" cy="140013"/>
          </a:xfrm>
          <a:prstGeom prst="rect">
            <a:avLst/>
          </a:prstGeom>
        </p:spPr>
      </p:pic>
    </p:spTree>
    <p:extLst>
      <p:ext uri="{BB962C8B-B14F-4D97-AF65-F5344CB8AC3E}">
        <p14:creationId xmlns:p14="http://schemas.microsoft.com/office/powerpoint/2010/main" val="3142132116"/>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Graph" preserve="1" userDrawn="1">
  <p:cSld name="Graph">
    <p:bg>
      <p:bgPr>
        <a:solidFill>
          <a:schemeClr val="bg1"/>
        </a:solidFill>
        <a:effectLst/>
      </p:bgPr>
    </p:bg>
    <p:spTree>
      <p:nvGrpSpPr>
        <p:cNvPr id="1" name="Shape 59"/>
        <p:cNvGrpSpPr/>
        <p:nvPr/>
      </p:nvGrpSpPr>
      <p:grpSpPr>
        <a:xfrm>
          <a:off x="0" y="0"/>
          <a:ext cx="0" cy="0"/>
          <a:chOff x="0" y="0"/>
          <a:chExt cx="0" cy="0"/>
        </a:xfrm>
      </p:grpSpPr>
      <p:sp>
        <p:nvSpPr>
          <p:cNvPr id="60" name="Google Shape;60;gd91b3ef3dd_0_110"/>
          <p:cNvSpPr>
            <a:spLocks noGrp="1"/>
          </p:cNvSpPr>
          <p:nvPr>
            <p:ph type="chart" idx="2"/>
          </p:nvPr>
        </p:nvSpPr>
        <p:spPr>
          <a:xfrm>
            <a:off x="654725" y="1205746"/>
            <a:ext cx="7814100" cy="28563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2100"/>
              <a:buFont typeface="Arial"/>
              <a:buNone/>
              <a:defRPr sz="2100" b="0" i="0" u="none" strike="noStrike" cap="none">
                <a:solidFill>
                  <a:schemeClr val="dk1"/>
                </a:solidFill>
                <a:latin typeface="Roboto" pitchFamily="2" charset="0"/>
                <a:ea typeface="Roboto" pitchFamily="2" charset="0"/>
                <a:cs typeface="Arial"/>
                <a:sym typeface="Arial"/>
              </a:defRPr>
            </a:lvl1pPr>
            <a:lvl2pPr marR="0" lvl="1" algn="l" rtl="0">
              <a:lnSpc>
                <a:spcPct val="90000"/>
              </a:lnSpc>
              <a:spcBef>
                <a:spcPts val="400"/>
              </a:spcBef>
              <a:spcAft>
                <a:spcPts val="0"/>
              </a:spcAft>
              <a:buClr>
                <a:schemeClr val="dk1"/>
              </a:buClr>
              <a:buSzPts val="1800"/>
              <a:buFont typeface="Arial"/>
              <a:buChar char="•"/>
              <a:defRPr sz="1800" b="1" i="0" u="none" strike="noStrike" cap="none">
                <a:solidFill>
                  <a:schemeClr val="dk1"/>
                </a:solidFill>
                <a:latin typeface="Arial"/>
                <a:ea typeface="Arial"/>
                <a:cs typeface="Arial"/>
                <a:sym typeface="Arial"/>
              </a:defRPr>
            </a:lvl2pPr>
            <a:lvl3pPr marR="0" lvl="2" algn="l" rtl="0">
              <a:lnSpc>
                <a:spcPct val="90000"/>
              </a:lnSpc>
              <a:spcBef>
                <a:spcPts val="400"/>
              </a:spcBef>
              <a:spcAft>
                <a:spcPts val="0"/>
              </a:spcAft>
              <a:buClr>
                <a:schemeClr val="dk1"/>
              </a:buClr>
              <a:buSzPts val="1500"/>
              <a:buFont typeface="Arial"/>
              <a:buChar char="•"/>
              <a:defRPr sz="1500" b="1" i="0" u="none" strike="noStrike" cap="none">
                <a:solidFill>
                  <a:schemeClr val="dk1"/>
                </a:solidFill>
                <a:latin typeface="Arial"/>
                <a:ea typeface="Arial"/>
                <a:cs typeface="Arial"/>
                <a:sym typeface="Arial"/>
              </a:defRPr>
            </a:lvl3pPr>
            <a:lvl4pPr marR="0" lvl="3" algn="l" rtl="0">
              <a:lnSpc>
                <a:spcPct val="90000"/>
              </a:lnSpc>
              <a:spcBef>
                <a:spcPts val="400"/>
              </a:spcBef>
              <a:spcAft>
                <a:spcPts val="0"/>
              </a:spcAft>
              <a:buClr>
                <a:schemeClr val="dk1"/>
              </a:buClr>
              <a:buSzPts val="1400"/>
              <a:buFont typeface="Arial"/>
              <a:buChar char="•"/>
              <a:defRPr sz="1400" b="1" i="0" u="none" strike="noStrike" cap="none">
                <a:solidFill>
                  <a:schemeClr val="dk1"/>
                </a:solidFill>
                <a:latin typeface="Arial"/>
                <a:ea typeface="Arial"/>
                <a:cs typeface="Arial"/>
                <a:sym typeface="Arial"/>
              </a:defRPr>
            </a:lvl4pPr>
            <a:lvl5pPr marR="0" lvl="4" algn="l" rtl="0">
              <a:lnSpc>
                <a:spcPct val="90000"/>
              </a:lnSpc>
              <a:spcBef>
                <a:spcPts val="400"/>
              </a:spcBef>
              <a:spcAft>
                <a:spcPts val="0"/>
              </a:spcAft>
              <a:buClr>
                <a:schemeClr val="dk1"/>
              </a:buClr>
              <a:buSzPts val="1400"/>
              <a:buFont typeface="Arial"/>
              <a:buChar char="•"/>
              <a:defRPr sz="1400" b="1" i="0" u="none" strike="noStrike" cap="none">
                <a:solidFill>
                  <a:schemeClr val="dk1"/>
                </a:solidFill>
                <a:latin typeface="Arial"/>
                <a:ea typeface="Arial"/>
                <a:cs typeface="Arial"/>
                <a:sym typeface="Arial"/>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7" name="Google Shape;13;p19">
            <a:extLst>
              <a:ext uri="{FF2B5EF4-FFF2-40B4-BE49-F238E27FC236}">
                <a16:creationId xmlns:a16="http://schemas.microsoft.com/office/drawing/2014/main" id="{8C4B3AF8-6C60-F84F-95D8-BD9E970E0723}"/>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sp>
        <p:nvSpPr>
          <p:cNvPr id="5" name="Picture Placeholder 3">
            <a:extLst>
              <a:ext uri="{FF2B5EF4-FFF2-40B4-BE49-F238E27FC236}">
                <a16:creationId xmlns:a16="http://schemas.microsoft.com/office/drawing/2014/main" id="{0C2B5B10-62D8-9B43-9382-96D2C59D7187}"/>
              </a:ext>
            </a:extLst>
          </p:cNvPr>
          <p:cNvSpPr>
            <a:spLocks noGrp="1"/>
          </p:cNvSpPr>
          <p:nvPr>
            <p:ph type="pic" sz="quarter" idx="10" hasCustomPrompt="1"/>
          </p:nvPr>
        </p:nvSpPr>
        <p:spPr>
          <a:xfrm>
            <a:off x="6901961" y="4193515"/>
            <a:ext cx="1851069" cy="597195"/>
          </a:xfrm>
          <a:prstGeom prst="rect">
            <a:avLst/>
          </a:prstGeom>
        </p:spPr>
        <p:txBody>
          <a:bodyPr/>
          <a:lstStyle>
            <a:lvl1pPr>
              <a:defRPr sz="1200" b="0" i="0">
                <a:latin typeface="Roboto" pitchFamily="2" charset="0"/>
                <a:ea typeface="Roboto" pitchFamily="2" charset="0"/>
              </a:defRPr>
            </a:lvl1pPr>
          </a:lstStyle>
          <a:p>
            <a:r>
              <a:rPr lang="en-US"/>
              <a:t>Insert your logo here.</a:t>
            </a:r>
          </a:p>
        </p:txBody>
      </p:sp>
    </p:spTree>
    <p:extLst>
      <p:ext uri="{BB962C8B-B14F-4D97-AF65-F5344CB8AC3E}">
        <p14:creationId xmlns:p14="http://schemas.microsoft.com/office/powerpoint/2010/main" val="35548179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preserve="1" userDrawn="1">
  <p:cSld name="Blank">
    <p:bg>
      <p:bgPr>
        <a:blipFill dpi="0" rotWithShape="1">
          <a:blip r:embed="rId2">
            <a:lum/>
          </a:blip>
          <a:srcRect/>
          <a:stretch>
            <a:fillRect/>
          </a:stretch>
        </a:blipFill>
        <a:effectLst/>
      </p:bgPr>
    </p:bg>
    <p:spTree>
      <p:nvGrpSpPr>
        <p:cNvPr id="1" name="Shape 45"/>
        <p:cNvGrpSpPr/>
        <p:nvPr/>
      </p:nvGrpSpPr>
      <p:grpSpPr>
        <a:xfrm>
          <a:off x="0" y="0"/>
          <a:ext cx="0" cy="0"/>
          <a:chOff x="0" y="0"/>
          <a:chExt cx="0" cy="0"/>
        </a:xfrm>
      </p:grpSpPr>
      <p:pic>
        <p:nvPicPr>
          <p:cNvPr id="4" name="Picture 3">
            <a:extLst>
              <a:ext uri="{FF2B5EF4-FFF2-40B4-BE49-F238E27FC236}">
                <a16:creationId xmlns:a16="http://schemas.microsoft.com/office/drawing/2014/main" id="{9DC7767F-999B-774F-8027-D3A063583855}"/>
              </a:ext>
            </a:extLst>
          </p:cNvPr>
          <p:cNvPicPr/>
          <p:nvPr userDrawn="1"/>
        </p:nvPicPr>
        <p:blipFill>
          <a:blip r:embed="rId3"/>
          <a:srcRect t="12525" b="12525"/>
          <a:stretch/>
        </p:blipFill>
        <p:spPr>
          <a:xfrm>
            <a:off x="8212989" y="404592"/>
            <a:ext cx="548960" cy="146050"/>
          </a:xfrm>
          <a:prstGeom prst="rect">
            <a:avLst/>
          </a:prstGeom>
        </p:spPr>
      </p:pic>
      <p:sp>
        <p:nvSpPr>
          <p:cNvPr id="5" name="Picture Placeholder 3">
            <a:extLst>
              <a:ext uri="{FF2B5EF4-FFF2-40B4-BE49-F238E27FC236}">
                <a16:creationId xmlns:a16="http://schemas.microsoft.com/office/drawing/2014/main" id="{35A5E1F1-F259-0C4B-9A0D-EBF53EDD121F}"/>
              </a:ext>
            </a:extLst>
          </p:cNvPr>
          <p:cNvSpPr>
            <a:spLocks noGrp="1"/>
          </p:cNvSpPr>
          <p:nvPr>
            <p:ph type="pic" sz="quarter" idx="10" hasCustomPrompt="1"/>
          </p:nvPr>
        </p:nvSpPr>
        <p:spPr>
          <a:xfrm>
            <a:off x="6901961" y="4193515"/>
            <a:ext cx="1851069" cy="597195"/>
          </a:xfrm>
          <a:prstGeom prst="rect">
            <a:avLst/>
          </a:prstGeom>
        </p:spPr>
        <p:txBody>
          <a:bodyPr/>
          <a:lstStyle>
            <a:lvl1pPr>
              <a:defRPr sz="1200" b="0" i="0">
                <a:latin typeface="Roboto" pitchFamily="2" charset="0"/>
                <a:ea typeface="Roboto" pitchFamily="2" charset="0"/>
              </a:defRPr>
            </a:lvl1pPr>
          </a:lstStyle>
          <a:p>
            <a:r>
              <a:rPr lang="en-US"/>
              <a:t>Insert your logo here.</a:t>
            </a:r>
          </a:p>
        </p:txBody>
      </p:sp>
    </p:spTree>
    <p:extLst>
      <p:ext uri="{BB962C8B-B14F-4D97-AF65-F5344CB8AC3E}">
        <p14:creationId xmlns:p14="http://schemas.microsoft.com/office/powerpoint/2010/main" val="3079522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preserve="1" userDrawn="1">
  <p:cSld name="1_Blank">
    <p:bg>
      <p:bgPr>
        <a:solidFill>
          <a:schemeClr val="bg1"/>
        </a:solidFill>
        <a:effectLst/>
      </p:bgPr>
    </p:bg>
    <p:spTree>
      <p:nvGrpSpPr>
        <p:cNvPr id="1" name="Shape 45"/>
        <p:cNvGrpSpPr/>
        <p:nvPr/>
      </p:nvGrpSpPr>
      <p:grpSpPr>
        <a:xfrm>
          <a:off x="0" y="0"/>
          <a:ext cx="0" cy="0"/>
          <a:chOff x="0" y="0"/>
          <a:chExt cx="0" cy="0"/>
        </a:xfrm>
      </p:grpSpPr>
      <p:sp>
        <p:nvSpPr>
          <p:cNvPr id="5" name="Google Shape;13;p19">
            <a:extLst>
              <a:ext uri="{FF2B5EF4-FFF2-40B4-BE49-F238E27FC236}">
                <a16:creationId xmlns:a16="http://schemas.microsoft.com/office/drawing/2014/main" id="{6E31617C-0108-C04E-BB3C-3EA05C325862}"/>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sp>
        <p:nvSpPr>
          <p:cNvPr id="4" name="Picture Placeholder 3">
            <a:extLst>
              <a:ext uri="{FF2B5EF4-FFF2-40B4-BE49-F238E27FC236}">
                <a16:creationId xmlns:a16="http://schemas.microsoft.com/office/drawing/2014/main" id="{24AD656A-ACEB-164D-9B79-5DD3B7C57EDB}"/>
              </a:ext>
            </a:extLst>
          </p:cNvPr>
          <p:cNvSpPr>
            <a:spLocks noGrp="1"/>
          </p:cNvSpPr>
          <p:nvPr>
            <p:ph type="pic" sz="quarter" idx="10" hasCustomPrompt="1"/>
          </p:nvPr>
        </p:nvSpPr>
        <p:spPr>
          <a:xfrm>
            <a:off x="6901961" y="4193515"/>
            <a:ext cx="1851069" cy="597195"/>
          </a:xfrm>
          <a:prstGeom prst="rect">
            <a:avLst/>
          </a:prstGeom>
        </p:spPr>
        <p:txBody>
          <a:bodyPr/>
          <a:lstStyle>
            <a:lvl1pPr>
              <a:defRPr sz="1200" b="0" i="0">
                <a:latin typeface="Roboto" pitchFamily="2" charset="0"/>
                <a:ea typeface="Roboto" pitchFamily="2" charset="0"/>
              </a:defRPr>
            </a:lvl1pPr>
          </a:lstStyle>
          <a:p>
            <a:r>
              <a:rPr lang="en-US"/>
              <a:t>Insert your logo here.</a:t>
            </a:r>
          </a:p>
        </p:txBody>
      </p:sp>
    </p:spTree>
    <p:extLst>
      <p:ext uri="{BB962C8B-B14F-4D97-AF65-F5344CB8AC3E}">
        <p14:creationId xmlns:p14="http://schemas.microsoft.com/office/powerpoint/2010/main" val="33370191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Divider Slide" preserve="1" userDrawn="1">
  <p:cSld name="Divider Slide">
    <p:bg>
      <p:bgPr>
        <a:blipFill dpi="0" rotWithShape="1">
          <a:blip r:embed="rId2">
            <a:lum/>
          </a:blip>
          <a:srcRect/>
          <a:stretch>
            <a:fillRect/>
          </a:stretch>
        </a:blipFill>
        <a:effectLst/>
      </p:bgPr>
    </p:bg>
    <p:spTree>
      <p:nvGrpSpPr>
        <p:cNvPr id="1" name="Shape 222"/>
        <p:cNvGrpSpPr/>
        <p:nvPr/>
      </p:nvGrpSpPr>
      <p:grpSpPr>
        <a:xfrm>
          <a:off x="0" y="0"/>
          <a:ext cx="0" cy="0"/>
          <a:chOff x="0" y="0"/>
          <a:chExt cx="0" cy="0"/>
        </a:xfrm>
      </p:grpSpPr>
      <p:sp>
        <p:nvSpPr>
          <p:cNvPr id="6" name="Google Shape;10;p18">
            <a:extLst>
              <a:ext uri="{FF2B5EF4-FFF2-40B4-BE49-F238E27FC236}">
                <a16:creationId xmlns:a16="http://schemas.microsoft.com/office/drawing/2014/main" id="{EFA82740-7220-1246-BC3A-B09B4D2FAEDA}"/>
              </a:ext>
            </a:extLst>
          </p:cNvPr>
          <p:cNvSpPr txBox="1">
            <a:spLocks noGrp="1"/>
          </p:cNvSpPr>
          <p:nvPr>
            <p:ph type="ctrTitle"/>
          </p:nvPr>
        </p:nvSpPr>
        <p:spPr>
          <a:xfrm>
            <a:off x="685800" y="2280243"/>
            <a:ext cx="5486400" cy="11598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lt1"/>
              </a:buClr>
              <a:buSzPts val="3600"/>
              <a:buNone/>
              <a:defRPr sz="3500" b="1" i="0">
                <a:solidFill>
                  <a:schemeClr val="accent2"/>
                </a:solidFill>
                <a:latin typeface="Roboto" pitchFamily="2" charset="0"/>
                <a:ea typeface="Roboto" pitchFamily="2" charset="0"/>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7" name="Google Shape;11;p18">
            <a:extLst>
              <a:ext uri="{FF2B5EF4-FFF2-40B4-BE49-F238E27FC236}">
                <a16:creationId xmlns:a16="http://schemas.microsoft.com/office/drawing/2014/main" id="{1BC22DB1-03E6-CF43-BF6F-7A16B2C7015F}"/>
              </a:ext>
            </a:extLst>
          </p:cNvPr>
          <p:cNvSpPr txBox="1">
            <a:spLocks noGrp="1"/>
          </p:cNvSpPr>
          <p:nvPr>
            <p:ph type="subTitle" idx="1"/>
          </p:nvPr>
        </p:nvSpPr>
        <p:spPr>
          <a:xfrm>
            <a:off x="685800" y="3658977"/>
            <a:ext cx="5486400" cy="1159800"/>
          </a:xfrm>
          <a:prstGeom prst="rect">
            <a:avLst/>
          </a:prstGeom>
          <a:noFill/>
          <a:ln>
            <a:noFill/>
          </a:ln>
        </p:spPr>
        <p:txBody>
          <a:bodyPr spcFirstLastPara="1" wrap="square" lIns="0" tIns="0" rIns="0" bIns="0" anchor="t" anchorCtr="0">
            <a:noAutofit/>
          </a:bodyPr>
          <a:lstStyle>
            <a:lvl1pPr marL="0" lvl="0" indent="0" algn="l">
              <a:lnSpc>
                <a:spcPct val="100000"/>
              </a:lnSpc>
              <a:spcBef>
                <a:spcPts val="0"/>
              </a:spcBef>
              <a:spcAft>
                <a:spcPts val="0"/>
              </a:spcAft>
              <a:buClr>
                <a:schemeClr val="lt1"/>
              </a:buClr>
              <a:buSzPts val="1800"/>
              <a:buNone/>
              <a:defRPr sz="2000" b="0" i="0">
                <a:solidFill>
                  <a:schemeClr val="tx1"/>
                </a:solidFill>
                <a:latin typeface="Roboto" pitchFamily="2" charset="0"/>
                <a:ea typeface="Roboto" pitchFamily="2" charset="0"/>
              </a:defRPr>
            </a:lvl1pPr>
            <a:lvl2pPr lvl="1" algn="l">
              <a:lnSpc>
                <a:spcPct val="100000"/>
              </a:lnSpc>
              <a:spcBef>
                <a:spcPts val="0"/>
              </a:spcBef>
              <a:spcAft>
                <a:spcPts val="0"/>
              </a:spcAft>
              <a:buClr>
                <a:schemeClr val="lt1"/>
              </a:buClr>
              <a:buSzPts val="3000"/>
              <a:buNone/>
              <a:defRPr sz="3000">
                <a:solidFill>
                  <a:schemeClr val="lt1"/>
                </a:solidFill>
              </a:defRPr>
            </a:lvl2pPr>
            <a:lvl3pPr lvl="2" algn="l">
              <a:lnSpc>
                <a:spcPct val="100000"/>
              </a:lnSpc>
              <a:spcBef>
                <a:spcPts val="0"/>
              </a:spcBef>
              <a:spcAft>
                <a:spcPts val="0"/>
              </a:spcAft>
              <a:buClr>
                <a:schemeClr val="lt1"/>
              </a:buClr>
              <a:buSzPts val="3000"/>
              <a:buNone/>
              <a:defRPr sz="3000">
                <a:solidFill>
                  <a:schemeClr val="lt1"/>
                </a:solidFill>
              </a:defRPr>
            </a:lvl3pPr>
            <a:lvl4pPr lvl="3" algn="l">
              <a:lnSpc>
                <a:spcPct val="100000"/>
              </a:lnSpc>
              <a:spcBef>
                <a:spcPts val="0"/>
              </a:spcBef>
              <a:spcAft>
                <a:spcPts val="0"/>
              </a:spcAft>
              <a:buClr>
                <a:schemeClr val="lt1"/>
              </a:buClr>
              <a:buSzPts val="3000"/>
              <a:buNone/>
              <a:defRPr sz="3000">
                <a:solidFill>
                  <a:schemeClr val="lt1"/>
                </a:solidFill>
              </a:defRPr>
            </a:lvl4pPr>
            <a:lvl5pPr lvl="4" algn="l">
              <a:lnSpc>
                <a:spcPct val="100000"/>
              </a:lnSpc>
              <a:spcBef>
                <a:spcPts val="0"/>
              </a:spcBef>
              <a:spcAft>
                <a:spcPts val="0"/>
              </a:spcAft>
              <a:buClr>
                <a:schemeClr val="lt1"/>
              </a:buClr>
              <a:buSzPts val="3000"/>
              <a:buNone/>
              <a:defRPr sz="3000">
                <a:solidFill>
                  <a:schemeClr val="lt1"/>
                </a:solidFill>
              </a:defRPr>
            </a:lvl5pPr>
            <a:lvl6pPr lvl="5" algn="l">
              <a:lnSpc>
                <a:spcPct val="100000"/>
              </a:lnSpc>
              <a:spcBef>
                <a:spcPts val="0"/>
              </a:spcBef>
              <a:spcAft>
                <a:spcPts val="0"/>
              </a:spcAft>
              <a:buClr>
                <a:schemeClr val="lt1"/>
              </a:buClr>
              <a:buSzPts val="3000"/>
              <a:buNone/>
              <a:defRPr sz="3000">
                <a:solidFill>
                  <a:schemeClr val="lt1"/>
                </a:solidFill>
              </a:defRPr>
            </a:lvl6pPr>
            <a:lvl7pPr lvl="6" algn="l">
              <a:lnSpc>
                <a:spcPct val="100000"/>
              </a:lnSpc>
              <a:spcBef>
                <a:spcPts val="0"/>
              </a:spcBef>
              <a:spcAft>
                <a:spcPts val="0"/>
              </a:spcAft>
              <a:buClr>
                <a:schemeClr val="lt1"/>
              </a:buClr>
              <a:buSzPts val="3000"/>
              <a:buNone/>
              <a:defRPr sz="3000">
                <a:solidFill>
                  <a:schemeClr val="lt1"/>
                </a:solidFill>
              </a:defRPr>
            </a:lvl7pPr>
            <a:lvl8pPr lvl="7" algn="l">
              <a:lnSpc>
                <a:spcPct val="100000"/>
              </a:lnSpc>
              <a:spcBef>
                <a:spcPts val="0"/>
              </a:spcBef>
              <a:spcAft>
                <a:spcPts val="0"/>
              </a:spcAft>
              <a:buClr>
                <a:schemeClr val="lt1"/>
              </a:buClr>
              <a:buSzPts val="3000"/>
              <a:buNone/>
              <a:defRPr sz="3000">
                <a:solidFill>
                  <a:schemeClr val="lt1"/>
                </a:solidFill>
              </a:defRPr>
            </a:lvl8pPr>
            <a:lvl9pPr lvl="8" algn="l">
              <a:lnSpc>
                <a:spcPct val="100000"/>
              </a:lnSpc>
              <a:spcBef>
                <a:spcPts val="0"/>
              </a:spcBef>
              <a:spcAft>
                <a:spcPts val="0"/>
              </a:spcAft>
              <a:buClr>
                <a:schemeClr val="lt1"/>
              </a:buClr>
              <a:buSzPts val="3000"/>
              <a:buNone/>
              <a:defRPr sz="3000">
                <a:solidFill>
                  <a:schemeClr val="lt1"/>
                </a:solidFill>
              </a:defRPr>
            </a:lvl9pPr>
          </a:lstStyle>
          <a:p>
            <a:endParaRPr dirty="0"/>
          </a:p>
        </p:txBody>
      </p:sp>
      <p:sp>
        <p:nvSpPr>
          <p:cNvPr id="8" name="Picture Placeholder 3">
            <a:extLst>
              <a:ext uri="{FF2B5EF4-FFF2-40B4-BE49-F238E27FC236}">
                <a16:creationId xmlns:a16="http://schemas.microsoft.com/office/drawing/2014/main" id="{8E5269EA-2778-0244-833D-0C091D1BEAE8}"/>
              </a:ext>
            </a:extLst>
          </p:cNvPr>
          <p:cNvSpPr>
            <a:spLocks noGrp="1"/>
          </p:cNvSpPr>
          <p:nvPr>
            <p:ph type="pic" sz="quarter" idx="10" hasCustomPrompt="1"/>
          </p:nvPr>
        </p:nvSpPr>
        <p:spPr>
          <a:xfrm>
            <a:off x="6901961" y="4193515"/>
            <a:ext cx="1851069" cy="597195"/>
          </a:xfrm>
          <a:prstGeom prst="rect">
            <a:avLst/>
          </a:prstGeom>
        </p:spPr>
        <p:txBody>
          <a:bodyPr/>
          <a:lstStyle>
            <a:lvl1pPr>
              <a:defRPr sz="1200" b="0" i="0">
                <a:latin typeface="Roboto" pitchFamily="2" charset="0"/>
                <a:ea typeface="Roboto" pitchFamily="2" charset="0"/>
              </a:defRPr>
            </a:lvl1pPr>
          </a:lstStyle>
          <a:p>
            <a:r>
              <a:rPr lang="en-US"/>
              <a:t>Insert your logo here.</a:t>
            </a:r>
          </a:p>
        </p:txBody>
      </p:sp>
    </p:spTree>
    <p:extLst>
      <p:ext uri="{BB962C8B-B14F-4D97-AF65-F5344CB8AC3E}">
        <p14:creationId xmlns:p14="http://schemas.microsoft.com/office/powerpoint/2010/main" val="3260010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2">
  <p:cSld name="Blank 2">
    <p:bg>
      <p:bgPr>
        <a:solidFill>
          <a:schemeClr val="lt1"/>
        </a:solidFill>
        <a:effectLst/>
      </p:bgPr>
    </p:bg>
    <p:spTree>
      <p:nvGrpSpPr>
        <p:cNvPr id="1" name="Shape 23"/>
        <p:cNvGrpSpPr/>
        <p:nvPr/>
      </p:nvGrpSpPr>
      <p:grpSpPr>
        <a:xfrm>
          <a:off x="0" y="0"/>
          <a:ext cx="0" cy="0"/>
          <a:chOff x="0" y="0"/>
          <a:chExt cx="0" cy="0"/>
        </a:xfrm>
      </p:grpSpPr>
      <p:sp>
        <p:nvSpPr>
          <p:cNvPr id="24" name="Google Shape;24;p60"/>
          <p:cNvSpPr>
            <a:spLocks noGrp="1"/>
          </p:cNvSpPr>
          <p:nvPr>
            <p:ph type="pic" idx="2"/>
          </p:nvPr>
        </p:nvSpPr>
        <p:spPr>
          <a:xfrm>
            <a:off x="6494463" y="4062046"/>
            <a:ext cx="2258700" cy="728700"/>
          </a:xfrm>
          <a:prstGeom prst="rect">
            <a:avLst/>
          </a:prstGeom>
          <a:noFill/>
          <a:ln>
            <a:noFill/>
          </a:ln>
        </p:spPr>
      </p:sp>
      <p:sp>
        <p:nvSpPr>
          <p:cNvPr id="25" name="Google Shape;25;p60"/>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3600"/>
              <a:buFont typeface="Arial"/>
              <a:buNone/>
              <a:defRPr sz="3000" b="1" i="0" u="none" strike="noStrike" cap="none">
                <a:solidFill>
                  <a:srgbClr val="000000"/>
                </a:solidFill>
                <a:latin typeface="Roboto"/>
                <a:ea typeface="Roboto"/>
                <a:cs typeface="Roboto"/>
                <a:sym typeface="Roboto"/>
              </a:defRPr>
            </a:lvl1pPr>
            <a:lvl2pPr marR="0" lvl="1" algn="l" rtl="0">
              <a:lnSpc>
                <a:spcPct val="100000"/>
              </a:lnSpc>
              <a:spcBef>
                <a:spcPts val="0"/>
              </a:spcBef>
              <a:spcAft>
                <a:spcPts val="0"/>
              </a:spcAft>
              <a:buClr>
                <a:srgbClr val="000000"/>
              </a:buClr>
              <a:buSzPts val="36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36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36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36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36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36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36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3600"/>
              <a:buFont typeface="Arial"/>
              <a:buNone/>
              <a:defRPr sz="14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3126043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preserve="1" userDrawn="1">
  <p:cSld name="1_Title">
    <p:bg>
      <p:bgPr>
        <a:solidFill>
          <a:schemeClr val="tx2"/>
        </a:solidFill>
        <a:effectLst/>
      </p:bgPr>
    </p:bg>
    <p:spTree>
      <p:nvGrpSpPr>
        <p:cNvPr id="1" name="Shape 8"/>
        <p:cNvGrpSpPr/>
        <p:nvPr/>
      </p:nvGrpSpPr>
      <p:grpSpPr>
        <a:xfrm>
          <a:off x="0" y="0"/>
          <a:ext cx="0" cy="0"/>
          <a:chOff x="0" y="0"/>
          <a:chExt cx="0" cy="0"/>
        </a:xfrm>
      </p:grpSpPr>
      <p:sp>
        <p:nvSpPr>
          <p:cNvPr id="2" name="Google Shape;26;p45">
            <a:extLst>
              <a:ext uri="{FF2B5EF4-FFF2-40B4-BE49-F238E27FC236}">
                <a16:creationId xmlns:a16="http://schemas.microsoft.com/office/drawing/2014/main" id="{BF3809C9-97E0-4DA7-098F-08D4E4554950}"/>
              </a:ext>
            </a:extLst>
          </p:cNvPr>
          <p:cNvSpPr txBox="1">
            <a:spLocks noGrp="1"/>
          </p:cNvSpPr>
          <p:nvPr>
            <p:ph type="body" idx="1"/>
          </p:nvPr>
        </p:nvSpPr>
        <p:spPr>
          <a:xfrm>
            <a:off x="1883800" y="1796025"/>
            <a:ext cx="5629800" cy="819900"/>
          </a:xfrm>
          <a:prstGeom prst="rect">
            <a:avLst/>
          </a:prstGeom>
          <a:noFill/>
          <a:ln>
            <a:noFill/>
          </a:ln>
        </p:spPr>
        <p:txBody>
          <a:bodyPr spcFirstLastPara="1" wrap="square" lIns="91425" tIns="91425" rIns="91425" bIns="91425" anchor="t" anchorCtr="0">
            <a:noAutofit/>
          </a:bodyPr>
          <a:lstStyle>
            <a:lvl1pPr marL="457189" lvl="0" indent="-228594" algn="l">
              <a:lnSpc>
                <a:spcPct val="100000"/>
              </a:lnSpc>
              <a:spcBef>
                <a:spcPts val="600"/>
              </a:spcBef>
              <a:spcAft>
                <a:spcPts val="0"/>
              </a:spcAft>
              <a:buClr>
                <a:schemeClr val="lt1"/>
              </a:buClr>
              <a:buSzPts val="3000"/>
              <a:buNone/>
              <a:defRPr sz="3000" i="1">
                <a:solidFill>
                  <a:schemeClr val="lt1"/>
                </a:solidFill>
                <a:latin typeface="Roboto" pitchFamily="2" charset="0"/>
                <a:ea typeface="Roboto" pitchFamily="2" charset="0"/>
              </a:defRPr>
            </a:lvl1pPr>
            <a:lvl2pPr marL="914378" lvl="1" indent="-419090" algn="ctr">
              <a:lnSpc>
                <a:spcPct val="100000"/>
              </a:lnSpc>
              <a:spcBef>
                <a:spcPts val="0"/>
              </a:spcBef>
              <a:spcAft>
                <a:spcPts val="0"/>
              </a:spcAft>
              <a:buClr>
                <a:schemeClr val="lt1"/>
              </a:buClr>
              <a:buSzPts val="3000"/>
              <a:buChar char="○"/>
              <a:defRPr sz="3000" i="1">
                <a:solidFill>
                  <a:schemeClr val="lt1"/>
                </a:solidFill>
              </a:defRPr>
            </a:lvl2pPr>
            <a:lvl3pPr marL="1371566" lvl="2" indent="-419090" algn="ctr">
              <a:lnSpc>
                <a:spcPct val="100000"/>
              </a:lnSpc>
              <a:spcBef>
                <a:spcPts val="0"/>
              </a:spcBef>
              <a:spcAft>
                <a:spcPts val="0"/>
              </a:spcAft>
              <a:buClr>
                <a:schemeClr val="lt1"/>
              </a:buClr>
              <a:buSzPts val="3000"/>
              <a:buChar char="■"/>
              <a:defRPr sz="3000" i="1">
                <a:solidFill>
                  <a:schemeClr val="lt1"/>
                </a:solidFill>
              </a:defRPr>
            </a:lvl3pPr>
            <a:lvl4pPr marL="1828754" lvl="3" indent="-419090" algn="ctr">
              <a:lnSpc>
                <a:spcPct val="100000"/>
              </a:lnSpc>
              <a:spcBef>
                <a:spcPts val="0"/>
              </a:spcBef>
              <a:spcAft>
                <a:spcPts val="0"/>
              </a:spcAft>
              <a:buClr>
                <a:schemeClr val="lt1"/>
              </a:buClr>
              <a:buSzPts val="3000"/>
              <a:buChar char="●"/>
              <a:defRPr sz="3000" i="1">
                <a:solidFill>
                  <a:schemeClr val="lt1"/>
                </a:solidFill>
              </a:defRPr>
            </a:lvl4pPr>
            <a:lvl5pPr marL="2285943" lvl="4" indent="-419090" algn="ctr">
              <a:lnSpc>
                <a:spcPct val="100000"/>
              </a:lnSpc>
              <a:spcBef>
                <a:spcPts val="0"/>
              </a:spcBef>
              <a:spcAft>
                <a:spcPts val="0"/>
              </a:spcAft>
              <a:buClr>
                <a:schemeClr val="lt1"/>
              </a:buClr>
              <a:buSzPts val="3000"/>
              <a:buChar char="○"/>
              <a:defRPr sz="3000" i="1">
                <a:solidFill>
                  <a:schemeClr val="lt1"/>
                </a:solidFill>
              </a:defRPr>
            </a:lvl5pPr>
            <a:lvl6pPr marL="2743132" lvl="5" indent="-419090" algn="ctr">
              <a:lnSpc>
                <a:spcPct val="100000"/>
              </a:lnSpc>
              <a:spcBef>
                <a:spcPts val="0"/>
              </a:spcBef>
              <a:spcAft>
                <a:spcPts val="0"/>
              </a:spcAft>
              <a:buClr>
                <a:schemeClr val="lt1"/>
              </a:buClr>
              <a:buSzPts val="3000"/>
              <a:buChar char="■"/>
              <a:defRPr sz="3000" i="1">
                <a:solidFill>
                  <a:schemeClr val="lt1"/>
                </a:solidFill>
              </a:defRPr>
            </a:lvl6pPr>
            <a:lvl7pPr marL="3200320" lvl="6" indent="-419090" algn="ctr">
              <a:lnSpc>
                <a:spcPct val="100000"/>
              </a:lnSpc>
              <a:spcBef>
                <a:spcPts val="0"/>
              </a:spcBef>
              <a:spcAft>
                <a:spcPts val="0"/>
              </a:spcAft>
              <a:buClr>
                <a:schemeClr val="lt1"/>
              </a:buClr>
              <a:buSzPts val="3000"/>
              <a:buChar char="●"/>
              <a:defRPr sz="3000" i="1">
                <a:solidFill>
                  <a:schemeClr val="lt1"/>
                </a:solidFill>
              </a:defRPr>
            </a:lvl7pPr>
            <a:lvl8pPr marL="3657509" lvl="7" indent="-419090" algn="ctr">
              <a:lnSpc>
                <a:spcPct val="100000"/>
              </a:lnSpc>
              <a:spcBef>
                <a:spcPts val="0"/>
              </a:spcBef>
              <a:spcAft>
                <a:spcPts val="0"/>
              </a:spcAft>
              <a:buClr>
                <a:schemeClr val="lt1"/>
              </a:buClr>
              <a:buSzPts val="3000"/>
              <a:buChar char="○"/>
              <a:defRPr sz="3000" i="1">
                <a:solidFill>
                  <a:schemeClr val="lt1"/>
                </a:solidFill>
              </a:defRPr>
            </a:lvl8pPr>
            <a:lvl9pPr marL="4114697" lvl="8" indent="-419090" algn="ctr">
              <a:lnSpc>
                <a:spcPct val="100000"/>
              </a:lnSpc>
              <a:spcBef>
                <a:spcPts val="0"/>
              </a:spcBef>
              <a:spcAft>
                <a:spcPts val="0"/>
              </a:spcAft>
              <a:buClr>
                <a:schemeClr val="lt1"/>
              </a:buClr>
              <a:buSzPts val="3000"/>
              <a:buChar char="■"/>
              <a:defRPr sz="3000" i="1">
                <a:solidFill>
                  <a:schemeClr val="lt1"/>
                </a:solidFill>
              </a:defRPr>
            </a:lvl9pPr>
          </a:lstStyle>
          <a:p>
            <a:endParaRPr dirty="0"/>
          </a:p>
        </p:txBody>
      </p:sp>
      <p:sp>
        <p:nvSpPr>
          <p:cNvPr id="3" name="Google Shape;27;p45">
            <a:extLst>
              <a:ext uri="{FF2B5EF4-FFF2-40B4-BE49-F238E27FC236}">
                <a16:creationId xmlns:a16="http://schemas.microsoft.com/office/drawing/2014/main" id="{4306C683-6124-3975-EF2C-8FB3C79F2292}"/>
              </a:ext>
            </a:extLst>
          </p:cNvPr>
          <p:cNvSpPr txBox="1"/>
          <p:nvPr userDrawn="1"/>
        </p:nvSpPr>
        <p:spPr>
          <a:xfrm>
            <a:off x="1042556" y="945136"/>
            <a:ext cx="799500" cy="653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0"/>
              <a:buFont typeface="Arial"/>
              <a:buNone/>
            </a:pPr>
            <a:r>
              <a:rPr lang="en-US" sz="12000" b="1" i="0" u="none" strike="noStrike" cap="none">
                <a:solidFill>
                  <a:schemeClr val="lt1"/>
                </a:solidFill>
                <a:latin typeface="Roboto" pitchFamily="2" charset="0"/>
                <a:ea typeface="Roboto" pitchFamily="2" charset="0"/>
                <a:cs typeface="Roboto"/>
                <a:sym typeface="Roboto"/>
              </a:rPr>
              <a:t>“</a:t>
            </a:r>
            <a:endParaRPr sz="12000" b="1" i="0" u="none" strike="noStrike" cap="none">
              <a:solidFill>
                <a:schemeClr val="lt1"/>
              </a:solidFill>
              <a:latin typeface="Roboto" pitchFamily="2" charset="0"/>
              <a:ea typeface="Roboto" pitchFamily="2" charset="0"/>
              <a:cs typeface="Roboto"/>
              <a:sym typeface="Roboto"/>
            </a:endParaRPr>
          </a:p>
        </p:txBody>
      </p:sp>
      <p:pic>
        <p:nvPicPr>
          <p:cNvPr id="5" name="Google Shape;28;p45" descr="A picture containing text, clipart&#10;&#10;Description automatically generated">
            <a:extLst>
              <a:ext uri="{FF2B5EF4-FFF2-40B4-BE49-F238E27FC236}">
                <a16:creationId xmlns:a16="http://schemas.microsoft.com/office/drawing/2014/main" id="{FDBF5240-CF5B-7D96-2D67-AF79D9F98CCE}"/>
              </a:ext>
            </a:extLst>
          </p:cNvPr>
          <p:cNvPicPr preferRelativeResize="0"/>
          <p:nvPr userDrawn="1"/>
        </p:nvPicPr>
        <p:blipFill rotWithShape="1">
          <a:blip r:embed="rId2">
            <a:alphaModFix/>
          </a:blip>
          <a:srcRect/>
          <a:stretch/>
        </p:blipFill>
        <p:spPr>
          <a:xfrm>
            <a:off x="8055430" y="4652551"/>
            <a:ext cx="875030" cy="310609"/>
          </a:xfrm>
          <a:prstGeom prst="rect">
            <a:avLst/>
          </a:prstGeom>
          <a:noFill/>
          <a:ln>
            <a:noFill/>
          </a:ln>
        </p:spPr>
      </p:pic>
    </p:spTree>
    <p:extLst>
      <p:ext uri="{BB962C8B-B14F-4D97-AF65-F5344CB8AC3E}">
        <p14:creationId xmlns:p14="http://schemas.microsoft.com/office/powerpoint/2010/main" val="3174696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preserve="1" userDrawn="1">
  <p:cSld name="1_Title">
    <p:bg>
      <p:bgPr>
        <a:blipFill dpi="0" rotWithShape="1">
          <a:blip r:embed="rId2">
            <a:lum/>
          </a:blip>
          <a:srcRect/>
          <a:stretch>
            <a:fillRect/>
          </a:stretch>
        </a:blipFill>
        <a:effectLst/>
      </p:bgPr>
    </p:bg>
    <p:spTree>
      <p:nvGrpSpPr>
        <p:cNvPr id="1" name="Shape 8"/>
        <p:cNvGrpSpPr/>
        <p:nvPr/>
      </p:nvGrpSpPr>
      <p:grpSpPr>
        <a:xfrm>
          <a:off x="0" y="0"/>
          <a:ext cx="0" cy="0"/>
          <a:chOff x="0" y="0"/>
          <a:chExt cx="0" cy="0"/>
        </a:xfrm>
      </p:grpSpPr>
      <p:sp>
        <p:nvSpPr>
          <p:cNvPr id="6" name="Google Shape;10;p18">
            <a:extLst>
              <a:ext uri="{FF2B5EF4-FFF2-40B4-BE49-F238E27FC236}">
                <a16:creationId xmlns:a16="http://schemas.microsoft.com/office/drawing/2014/main" id="{F2AECFFA-D558-344D-871E-9966DA5F3E4B}"/>
              </a:ext>
            </a:extLst>
          </p:cNvPr>
          <p:cNvSpPr txBox="1">
            <a:spLocks noGrp="1"/>
          </p:cNvSpPr>
          <p:nvPr>
            <p:ph type="ctrTitle"/>
          </p:nvPr>
        </p:nvSpPr>
        <p:spPr>
          <a:xfrm>
            <a:off x="533400" y="2902188"/>
            <a:ext cx="5822004"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500" b="1" i="0">
                <a:solidFill>
                  <a:schemeClr val="accent2"/>
                </a:solidFill>
                <a:latin typeface="Roboto" pitchFamily="2" charset="0"/>
                <a:ea typeface="Roboto" pitchFamily="2" charset="0"/>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7" name="Google Shape;11;p18">
            <a:extLst>
              <a:ext uri="{FF2B5EF4-FFF2-40B4-BE49-F238E27FC236}">
                <a16:creationId xmlns:a16="http://schemas.microsoft.com/office/drawing/2014/main" id="{3676FBD8-206F-1146-BA7A-BE405556CCB0}"/>
              </a:ext>
            </a:extLst>
          </p:cNvPr>
          <p:cNvSpPr txBox="1">
            <a:spLocks noGrp="1"/>
          </p:cNvSpPr>
          <p:nvPr>
            <p:ph type="subTitle" idx="1"/>
          </p:nvPr>
        </p:nvSpPr>
        <p:spPr>
          <a:xfrm>
            <a:off x="533400" y="4006499"/>
            <a:ext cx="5822004" cy="784800"/>
          </a:xfrm>
          <a:prstGeom prst="rect">
            <a:avLst/>
          </a:prstGeom>
          <a:noFill/>
          <a:ln>
            <a:noFill/>
          </a:ln>
        </p:spPr>
        <p:txBody>
          <a:bodyPr spcFirstLastPara="1" wrap="square" lIns="91425" tIns="91425" rIns="91425" bIns="91425" anchor="t" anchorCtr="0">
            <a:noAutofit/>
          </a:bodyPr>
          <a:lstStyle>
            <a:lvl1pPr marL="0" lvl="0" indent="0" algn="l">
              <a:lnSpc>
                <a:spcPct val="100000"/>
              </a:lnSpc>
              <a:spcBef>
                <a:spcPts val="0"/>
              </a:spcBef>
              <a:spcAft>
                <a:spcPts val="0"/>
              </a:spcAft>
              <a:buClr>
                <a:schemeClr val="lt1"/>
              </a:buClr>
              <a:buSzPts val="1800"/>
              <a:buNone/>
              <a:defRPr sz="1800" b="0" i="0">
                <a:solidFill>
                  <a:schemeClr val="tx1"/>
                </a:solidFill>
                <a:latin typeface="Roboto" pitchFamily="2" charset="0"/>
                <a:ea typeface="Roboto" pitchFamily="2" charset="0"/>
              </a:defRPr>
            </a:lvl1pPr>
            <a:lvl2pPr lvl="1" algn="l">
              <a:lnSpc>
                <a:spcPct val="100000"/>
              </a:lnSpc>
              <a:spcBef>
                <a:spcPts val="0"/>
              </a:spcBef>
              <a:spcAft>
                <a:spcPts val="0"/>
              </a:spcAft>
              <a:buClr>
                <a:schemeClr val="lt1"/>
              </a:buClr>
              <a:buSzPts val="3000"/>
              <a:buNone/>
              <a:defRPr sz="3000">
                <a:solidFill>
                  <a:schemeClr val="lt1"/>
                </a:solidFill>
              </a:defRPr>
            </a:lvl2pPr>
            <a:lvl3pPr lvl="2" algn="l">
              <a:lnSpc>
                <a:spcPct val="100000"/>
              </a:lnSpc>
              <a:spcBef>
                <a:spcPts val="0"/>
              </a:spcBef>
              <a:spcAft>
                <a:spcPts val="0"/>
              </a:spcAft>
              <a:buClr>
                <a:schemeClr val="lt1"/>
              </a:buClr>
              <a:buSzPts val="3000"/>
              <a:buNone/>
              <a:defRPr sz="3000">
                <a:solidFill>
                  <a:schemeClr val="lt1"/>
                </a:solidFill>
              </a:defRPr>
            </a:lvl3pPr>
            <a:lvl4pPr lvl="3" algn="l">
              <a:lnSpc>
                <a:spcPct val="100000"/>
              </a:lnSpc>
              <a:spcBef>
                <a:spcPts val="0"/>
              </a:spcBef>
              <a:spcAft>
                <a:spcPts val="0"/>
              </a:spcAft>
              <a:buClr>
                <a:schemeClr val="lt1"/>
              </a:buClr>
              <a:buSzPts val="3000"/>
              <a:buNone/>
              <a:defRPr sz="3000">
                <a:solidFill>
                  <a:schemeClr val="lt1"/>
                </a:solidFill>
              </a:defRPr>
            </a:lvl4pPr>
            <a:lvl5pPr lvl="4" algn="l">
              <a:lnSpc>
                <a:spcPct val="100000"/>
              </a:lnSpc>
              <a:spcBef>
                <a:spcPts val="0"/>
              </a:spcBef>
              <a:spcAft>
                <a:spcPts val="0"/>
              </a:spcAft>
              <a:buClr>
                <a:schemeClr val="lt1"/>
              </a:buClr>
              <a:buSzPts val="3000"/>
              <a:buNone/>
              <a:defRPr sz="3000">
                <a:solidFill>
                  <a:schemeClr val="lt1"/>
                </a:solidFill>
              </a:defRPr>
            </a:lvl5pPr>
            <a:lvl6pPr lvl="5" algn="l">
              <a:lnSpc>
                <a:spcPct val="100000"/>
              </a:lnSpc>
              <a:spcBef>
                <a:spcPts val="0"/>
              </a:spcBef>
              <a:spcAft>
                <a:spcPts val="0"/>
              </a:spcAft>
              <a:buClr>
                <a:schemeClr val="lt1"/>
              </a:buClr>
              <a:buSzPts val="3000"/>
              <a:buNone/>
              <a:defRPr sz="3000">
                <a:solidFill>
                  <a:schemeClr val="lt1"/>
                </a:solidFill>
              </a:defRPr>
            </a:lvl6pPr>
            <a:lvl7pPr lvl="6" algn="l">
              <a:lnSpc>
                <a:spcPct val="100000"/>
              </a:lnSpc>
              <a:spcBef>
                <a:spcPts val="0"/>
              </a:spcBef>
              <a:spcAft>
                <a:spcPts val="0"/>
              </a:spcAft>
              <a:buClr>
                <a:schemeClr val="lt1"/>
              </a:buClr>
              <a:buSzPts val="3000"/>
              <a:buNone/>
              <a:defRPr sz="3000">
                <a:solidFill>
                  <a:schemeClr val="lt1"/>
                </a:solidFill>
              </a:defRPr>
            </a:lvl7pPr>
            <a:lvl8pPr lvl="7" algn="l">
              <a:lnSpc>
                <a:spcPct val="100000"/>
              </a:lnSpc>
              <a:spcBef>
                <a:spcPts val="0"/>
              </a:spcBef>
              <a:spcAft>
                <a:spcPts val="0"/>
              </a:spcAft>
              <a:buClr>
                <a:schemeClr val="lt1"/>
              </a:buClr>
              <a:buSzPts val="3000"/>
              <a:buNone/>
              <a:defRPr sz="3000">
                <a:solidFill>
                  <a:schemeClr val="lt1"/>
                </a:solidFill>
              </a:defRPr>
            </a:lvl8pPr>
            <a:lvl9pPr lvl="8" algn="l">
              <a:lnSpc>
                <a:spcPct val="100000"/>
              </a:lnSpc>
              <a:spcBef>
                <a:spcPts val="0"/>
              </a:spcBef>
              <a:spcAft>
                <a:spcPts val="0"/>
              </a:spcAft>
              <a:buClr>
                <a:schemeClr val="lt1"/>
              </a:buClr>
              <a:buSzPts val="3000"/>
              <a:buNone/>
              <a:defRPr sz="3000">
                <a:solidFill>
                  <a:schemeClr val="lt1"/>
                </a:solidFill>
              </a:defRPr>
            </a:lvl9pPr>
          </a:lstStyle>
          <a:p>
            <a:endParaRPr dirty="0"/>
          </a:p>
        </p:txBody>
      </p:sp>
      <p:pic>
        <p:nvPicPr>
          <p:cNvPr id="3" name="Picture 2">
            <a:extLst>
              <a:ext uri="{FF2B5EF4-FFF2-40B4-BE49-F238E27FC236}">
                <a16:creationId xmlns:a16="http://schemas.microsoft.com/office/drawing/2014/main" id="{77F50163-DCD4-B2B9-4278-7E7E4178230E}"/>
              </a:ext>
            </a:extLst>
          </p:cNvPr>
          <p:cNvPicPr>
            <a:picLocks noChangeAspect="1"/>
          </p:cNvPicPr>
          <p:nvPr userDrawn="1"/>
        </p:nvPicPr>
        <p:blipFill>
          <a:blip r:embed="rId3"/>
          <a:stretch>
            <a:fillRect/>
          </a:stretch>
        </p:blipFill>
        <p:spPr>
          <a:xfrm>
            <a:off x="6575194" y="4434215"/>
            <a:ext cx="2307204" cy="169195"/>
          </a:xfrm>
          <a:prstGeom prst="rect">
            <a:avLst/>
          </a:prstGeom>
        </p:spPr>
      </p:pic>
    </p:spTree>
    <p:extLst>
      <p:ext uri="{BB962C8B-B14F-4D97-AF65-F5344CB8AC3E}">
        <p14:creationId xmlns:p14="http://schemas.microsoft.com/office/powerpoint/2010/main" val="4023643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preserve="1" userDrawn="1">
  <p:cSld name="Title + 1 column">
    <p:spTree>
      <p:nvGrpSpPr>
        <p:cNvPr id="1" name="Shape 12"/>
        <p:cNvGrpSpPr/>
        <p:nvPr/>
      </p:nvGrpSpPr>
      <p:grpSpPr>
        <a:xfrm>
          <a:off x="0" y="0"/>
          <a:ext cx="0" cy="0"/>
          <a:chOff x="0" y="0"/>
          <a:chExt cx="0" cy="0"/>
        </a:xfrm>
      </p:grpSpPr>
      <p:sp>
        <p:nvSpPr>
          <p:cNvPr id="4" name="Google Shape;14;p19">
            <a:extLst>
              <a:ext uri="{FF2B5EF4-FFF2-40B4-BE49-F238E27FC236}">
                <a16:creationId xmlns:a16="http://schemas.microsoft.com/office/drawing/2014/main" id="{8870B079-2A3E-614E-839A-94CCB6C6B0D1}"/>
              </a:ext>
            </a:extLst>
          </p:cNvPr>
          <p:cNvSpPr txBox="1">
            <a:spLocks noGrp="1"/>
          </p:cNvSpPr>
          <p:nvPr>
            <p:ph type="body" idx="1" hasCustomPrompt="1"/>
          </p:nvPr>
        </p:nvSpPr>
        <p:spPr>
          <a:xfrm>
            <a:off x="644434" y="1643063"/>
            <a:ext cx="7814099" cy="2932212"/>
          </a:xfrm>
          <a:prstGeom prst="rect">
            <a:avLst/>
          </a:prstGeom>
          <a:noFill/>
          <a:ln>
            <a:noFill/>
          </a:ln>
        </p:spPr>
        <p:txBody>
          <a:bodyPr spcFirstLastPara="1" wrap="square" lIns="0" tIns="0" rIns="0" bIns="0" anchor="t" anchorCtr="0">
            <a:noAutofit/>
          </a:bodyPr>
          <a:lstStyle>
            <a:lvl1pPr marL="347463" lvl="0" indent="-347463"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34" lvl="1" indent="-338129"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34" lvl="2" indent="338129"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754" lvl="3" indent="-342892" algn="l">
              <a:lnSpc>
                <a:spcPct val="100000"/>
              </a:lnSpc>
              <a:spcBef>
                <a:spcPts val="0"/>
              </a:spcBef>
              <a:spcAft>
                <a:spcPts val="0"/>
              </a:spcAft>
              <a:buSzPts val="1800"/>
              <a:buChar char="●"/>
              <a:defRPr/>
            </a:lvl4pPr>
            <a:lvl5pPr marL="2285943" lvl="4" indent="-342892" algn="l">
              <a:lnSpc>
                <a:spcPct val="100000"/>
              </a:lnSpc>
              <a:spcBef>
                <a:spcPts val="0"/>
              </a:spcBef>
              <a:spcAft>
                <a:spcPts val="0"/>
              </a:spcAft>
              <a:buSzPts val="1800"/>
              <a:buChar char="○"/>
              <a:defRPr/>
            </a:lvl5pPr>
            <a:lvl6pPr marL="2743132" lvl="5" indent="-342892" algn="l">
              <a:lnSpc>
                <a:spcPct val="100000"/>
              </a:lnSpc>
              <a:spcBef>
                <a:spcPts val="0"/>
              </a:spcBef>
              <a:spcAft>
                <a:spcPts val="0"/>
              </a:spcAft>
              <a:buSzPts val="1800"/>
              <a:buChar char="■"/>
              <a:defRPr/>
            </a:lvl6pPr>
            <a:lvl7pPr marL="3200320" lvl="6" indent="-342892" algn="l">
              <a:lnSpc>
                <a:spcPct val="100000"/>
              </a:lnSpc>
              <a:spcBef>
                <a:spcPts val="0"/>
              </a:spcBef>
              <a:spcAft>
                <a:spcPts val="0"/>
              </a:spcAft>
              <a:buSzPts val="1800"/>
              <a:buChar char="●"/>
              <a:defRPr/>
            </a:lvl7pPr>
            <a:lvl8pPr marL="3657509" lvl="7" indent="-342892" algn="l">
              <a:lnSpc>
                <a:spcPct val="100000"/>
              </a:lnSpc>
              <a:spcBef>
                <a:spcPts val="0"/>
              </a:spcBef>
              <a:spcAft>
                <a:spcPts val="0"/>
              </a:spcAft>
              <a:buSzPts val="1800"/>
              <a:buChar char="○"/>
              <a:defRPr/>
            </a:lvl8pPr>
            <a:lvl9pPr marL="4114697" lvl="8" indent="-342892"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6" name="Google Shape;13;p19">
            <a:extLst>
              <a:ext uri="{FF2B5EF4-FFF2-40B4-BE49-F238E27FC236}">
                <a16:creationId xmlns:a16="http://schemas.microsoft.com/office/drawing/2014/main" id="{2FA8129C-A003-0348-8F43-8937A29E60BC}"/>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pic>
        <p:nvPicPr>
          <p:cNvPr id="2" name="Google Shape;65;p60">
            <a:extLst>
              <a:ext uri="{FF2B5EF4-FFF2-40B4-BE49-F238E27FC236}">
                <a16:creationId xmlns:a16="http://schemas.microsoft.com/office/drawing/2014/main" id="{452B01F1-E740-1D77-8B50-F16D83D20DB5}"/>
              </a:ext>
            </a:extLst>
          </p:cNvPr>
          <p:cNvPicPr preferRelativeResize="0"/>
          <p:nvPr userDrawn="1"/>
        </p:nvPicPr>
        <p:blipFill rotWithShape="1">
          <a:blip r:embed="rId2">
            <a:alphaModFix/>
          </a:blip>
          <a:srcRect/>
          <a:stretch/>
        </p:blipFill>
        <p:spPr>
          <a:xfrm>
            <a:off x="7898669" y="4513207"/>
            <a:ext cx="875029" cy="310610"/>
          </a:xfrm>
          <a:prstGeom prst="rect">
            <a:avLst/>
          </a:prstGeom>
          <a:noFill/>
          <a:ln>
            <a:noFill/>
          </a:ln>
        </p:spPr>
      </p:pic>
    </p:spTree>
    <p:extLst>
      <p:ext uri="{BB962C8B-B14F-4D97-AF65-F5344CB8AC3E}">
        <p14:creationId xmlns:p14="http://schemas.microsoft.com/office/powerpoint/2010/main" val="1919912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ubtitle" preserve="1" userDrawn="1">
  <p:cSld name="Subtitle">
    <p:bg>
      <p:bgPr>
        <a:solidFill>
          <a:schemeClr val="accent2"/>
        </a:solidFill>
        <a:effectLst/>
      </p:bgPr>
    </p:bg>
    <p:spTree>
      <p:nvGrpSpPr>
        <p:cNvPr id="1" name="Shape 16"/>
        <p:cNvGrpSpPr/>
        <p:nvPr/>
      </p:nvGrpSpPr>
      <p:grpSpPr>
        <a:xfrm>
          <a:off x="0" y="0"/>
          <a:ext cx="0" cy="0"/>
          <a:chOff x="0" y="0"/>
          <a:chExt cx="0" cy="0"/>
        </a:xfrm>
      </p:grpSpPr>
      <p:sp>
        <p:nvSpPr>
          <p:cNvPr id="4" name="Google Shape;10;p18">
            <a:extLst>
              <a:ext uri="{FF2B5EF4-FFF2-40B4-BE49-F238E27FC236}">
                <a16:creationId xmlns:a16="http://schemas.microsoft.com/office/drawing/2014/main" id="{73C4385F-6CA7-114A-A15D-4A425E935D1E}"/>
              </a:ext>
            </a:extLst>
          </p:cNvPr>
          <p:cNvSpPr txBox="1">
            <a:spLocks noGrp="1"/>
          </p:cNvSpPr>
          <p:nvPr>
            <p:ph type="ctrTitle"/>
          </p:nvPr>
        </p:nvSpPr>
        <p:spPr>
          <a:xfrm>
            <a:off x="685800" y="2726342"/>
            <a:ext cx="5822004"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500" b="1" i="0">
                <a:solidFill>
                  <a:schemeClr val="bg1"/>
                </a:solidFill>
                <a:latin typeface="Roboto" pitchFamily="2" charset="0"/>
                <a:ea typeface="Roboto" pitchFamily="2" charset="0"/>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5" name="Google Shape;11;p18">
            <a:extLst>
              <a:ext uri="{FF2B5EF4-FFF2-40B4-BE49-F238E27FC236}">
                <a16:creationId xmlns:a16="http://schemas.microsoft.com/office/drawing/2014/main" id="{50F2C02B-F8A3-AF4D-A798-6C4580A9124D}"/>
              </a:ext>
            </a:extLst>
          </p:cNvPr>
          <p:cNvSpPr txBox="1">
            <a:spLocks noGrp="1"/>
          </p:cNvSpPr>
          <p:nvPr>
            <p:ph type="subTitle" idx="1"/>
          </p:nvPr>
        </p:nvSpPr>
        <p:spPr>
          <a:xfrm>
            <a:off x="685800" y="3830653"/>
            <a:ext cx="5822004" cy="784800"/>
          </a:xfrm>
          <a:prstGeom prst="rect">
            <a:avLst/>
          </a:prstGeom>
          <a:noFill/>
          <a:ln>
            <a:noFill/>
          </a:ln>
        </p:spPr>
        <p:txBody>
          <a:bodyPr spcFirstLastPara="1" wrap="square" lIns="91425" tIns="91425" rIns="91425" bIns="91425" anchor="t" anchorCtr="0">
            <a:noAutofit/>
          </a:bodyPr>
          <a:lstStyle>
            <a:lvl1pPr marL="0" lvl="0" indent="0" algn="l">
              <a:lnSpc>
                <a:spcPct val="100000"/>
              </a:lnSpc>
              <a:spcBef>
                <a:spcPts val="0"/>
              </a:spcBef>
              <a:spcAft>
                <a:spcPts val="0"/>
              </a:spcAft>
              <a:buClr>
                <a:schemeClr val="lt1"/>
              </a:buClr>
              <a:buSzPts val="1800"/>
              <a:buNone/>
              <a:defRPr sz="1800" b="0" i="0">
                <a:solidFill>
                  <a:schemeClr val="bg1"/>
                </a:solidFill>
                <a:latin typeface="Roboto" pitchFamily="2" charset="0"/>
                <a:ea typeface="Roboto" pitchFamily="2" charset="0"/>
              </a:defRPr>
            </a:lvl1pPr>
            <a:lvl2pPr lvl="1" algn="l">
              <a:lnSpc>
                <a:spcPct val="100000"/>
              </a:lnSpc>
              <a:spcBef>
                <a:spcPts val="0"/>
              </a:spcBef>
              <a:spcAft>
                <a:spcPts val="0"/>
              </a:spcAft>
              <a:buClr>
                <a:schemeClr val="lt1"/>
              </a:buClr>
              <a:buSzPts val="3000"/>
              <a:buNone/>
              <a:defRPr sz="3000">
                <a:solidFill>
                  <a:schemeClr val="lt1"/>
                </a:solidFill>
              </a:defRPr>
            </a:lvl2pPr>
            <a:lvl3pPr lvl="2" algn="l">
              <a:lnSpc>
                <a:spcPct val="100000"/>
              </a:lnSpc>
              <a:spcBef>
                <a:spcPts val="0"/>
              </a:spcBef>
              <a:spcAft>
                <a:spcPts val="0"/>
              </a:spcAft>
              <a:buClr>
                <a:schemeClr val="lt1"/>
              </a:buClr>
              <a:buSzPts val="3000"/>
              <a:buNone/>
              <a:defRPr sz="3000">
                <a:solidFill>
                  <a:schemeClr val="lt1"/>
                </a:solidFill>
              </a:defRPr>
            </a:lvl3pPr>
            <a:lvl4pPr lvl="3" algn="l">
              <a:lnSpc>
                <a:spcPct val="100000"/>
              </a:lnSpc>
              <a:spcBef>
                <a:spcPts val="0"/>
              </a:spcBef>
              <a:spcAft>
                <a:spcPts val="0"/>
              </a:spcAft>
              <a:buClr>
                <a:schemeClr val="lt1"/>
              </a:buClr>
              <a:buSzPts val="3000"/>
              <a:buNone/>
              <a:defRPr sz="3000">
                <a:solidFill>
                  <a:schemeClr val="lt1"/>
                </a:solidFill>
              </a:defRPr>
            </a:lvl4pPr>
            <a:lvl5pPr lvl="4" algn="l">
              <a:lnSpc>
                <a:spcPct val="100000"/>
              </a:lnSpc>
              <a:spcBef>
                <a:spcPts val="0"/>
              </a:spcBef>
              <a:spcAft>
                <a:spcPts val="0"/>
              </a:spcAft>
              <a:buClr>
                <a:schemeClr val="lt1"/>
              </a:buClr>
              <a:buSzPts val="3000"/>
              <a:buNone/>
              <a:defRPr sz="3000">
                <a:solidFill>
                  <a:schemeClr val="lt1"/>
                </a:solidFill>
              </a:defRPr>
            </a:lvl5pPr>
            <a:lvl6pPr lvl="5" algn="l">
              <a:lnSpc>
                <a:spcPct val="100000"/>
              </a:lnSpc>
              <a:spcBef>
                <a:spcPts val="0"/>
              </a:spcBef>
              <a:spcAft>
                <a:spcPts val="0"/>
              </a:spcAft>
              <a:buClr>
                <a:schemeClr val="lt1"/>
              </a:buClr>
              <a:buSzPts val="3000"/>
              <a:buNone/>
              <a:defRPr sz="3000">
                <a:solidFill>
                  <a:schemeClr val="lt1"/>
                </a:solidFill>
              </a:defRPr>
            </a:lvl6pPr>
            <a:lvl7pPr lvl="6" algn="l">
              <a:lnSpc>
                <a:spcPct val="100000"/>
              </a:lnSpc>
              <a:spcBef>
                <a:spcPts val="0"/>
              </a:spcBef>
              <a:spcAft>
                <a:spcPts val="0"/>
              </a:spcAft>
              <a:buClr>
                <a:schemeClr val="lt1"/>
              </a:buClr>
              <a:buSzPts val="3000"/>
              <a:buNone/>
              <a:defRPr sz="3000">
                <a:solidFill>
                  <a:schemeClr val="lt1"/>
                </a:solidFill>
              </a:defRPr>
            </a:lvl7pPr>
            <a:lvl8pPr lvl="7" algn="l">
              <a:lnSpc>
                <a:spcPct val="100000"/>
              </a:lnSpc>
              <a:spcBef>
                <a:spcPts val="0"/>
              </a:spcBef>
              <a:spcAft>
                <a:spcPts val="0"/>
              </a:spcAft>
              <a:buClr>
                <a:schemeClr val="lt1"/>
              </a:buClr>
              <a:buSzPts val="3000"/>
              <a:buNone/>
              <a:defRPr sz="3000">
                <a:solidFill>
                  <a:schemeClr val="lt1"/>
                </a:solidFill>
              </a:defRPr>
            </a:lvl8pPr>
            <a:lvl9pPr lvl="8" algn="l">
              <a:lnSpc>
                <a:spcPct val="100000"/>
              </a:lnSpc>
              <a:spcBef>
                <a:spcPts val="0"/>
              </a:spcBef>
              <a:spcAft>
                <a:spcPts val="0"/>
              </a:spcAft>
              <a:buClr>
                <a:schemeClr val="lt1"/>
              </a:buClr>
              <a:buSzPts val="3000"/>
              <a:buNone/>
              <a:defRPr sz="3000">
                <a:solidFill>
                  <a:schemeClr val="lt1"/>
                </a:solidFill>
              </a:defRPr>
            </a:lvl9pPr>
          </a:lstStyle>
          <a:p>
            <a:endParaRPr dirty="0"/>
          </a:p>
        </p:txBody>
      </p:sp>
    </p:spTree>
    <p:extLst>
      <p:ext uri="{BB962C8B-B14F-4D97-AF65-F5344CB8AC3E}">
        <p14:creationId xmlns:p14="http://schemas.microsoft.com/office/powerpoint/2010/main" val="2425499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2 columns" preserve="1" userDrawn="1">
  <p:cSld name="Title + 2 columns">
    <p:spTree>
      <p:nvGrpSpPr>
        <p:cNvPr id="1" name="Shape 22"/>
        <p:cNvGrpSpPr/>
        <p:nvPr/>
      </p:nvGrpSpPr>
      <p:grpSpPr>
        <a:xfrm>
          <a:off x="0" y="0"/>
          <a:ext cx="0" cy="0"/>
          <a:chOff x="0" y="0"/>
          <a:chExt cx="0" cy="0"/>
        </a:xfrm>
      </p:grpSpPr>
      <p:sp>
        <p:nvSpPr>
          <p:cNvPr id="9" name="Google Shape;14;p19">
            <a:extLst>
              <a:ext uri="{FF2B5EF4-FFF2-40B4-BE49-F238E27FC236}">
                <a16:creationId xmlns:a16="http://schemas.microsoft.com/office/drawing/2014/main" id="{BC2B3FF4-1026-4E49-B585-6AE9DCA06FA2}"/>
              </a:ext>
            </a:extLst>
          </p:cNvPr>
          <p:cNvSpPr txBox="1">
            <a:spLocks noGrp="1"/>
          </p:cNvSpPr>
          <p:nvPr>
            <p:ph type="body" idx="12" hasCustomPrompt="1"/>
          </p:nvPr>
        </p:nvSpPr>
        <p:spPr>
          <a:xfrm>
            <a:off x="644434" y="1585914"/>
            <a:ext cx="3820881" cy="3204794"/>
          </a:xfrm>
          <a:prstGeom prst="rect">
            <a:avLst/>
          </a:prstGeom>
          <a:noFill/>
          <a:ln>
            <a:noFill/>
          </a:ln>
        </p:spPr>
        <p:txBody>
          <a:bodyPr spcFirstLastPara="1" wrap="square" lIns="0" tIns="0" rIns="0" bIns="0" anchor="t" anchorCtr="0">
            <a:noAutofit/>
          </a:bodyPr>
          <a:lstStyle>
            <a:lvl1pPr marL="347463" lvl="0" indent="-347463"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34" lvl="1" indent="-338129"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34" lvl="2" indent="338129"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754" lvl="3" indent="-342892" algn="l">
              <a:lnSpc>
                <a:spcPct val="100000"/>
              </a:lnSpc>
              <a:spcBef>
                <a:spcPts val="0"/>
              </a:spcBef>
              <a:spcAft>
                <a:spcPts val="0"/>
              </a:spcAft>
              <a:buSzPts val="1800"/>
              <a:buChar char="●"/>
              <a:defRPr/>
            </a:lvl4pPr>
            <a:lvl5pPr marL="2285943" lvl="4" indent="-342892" algn="l">
              <a:lnSpc>
                <a:spcPct val="100000"/>
              </a:lnSpc>
              <a:spcBef>
                <a:spcPts val="0"/>
              </a:spcBef>
              <a:spcAft>
                <a:spcPts val="0"/>
              </a:spcAft>
              <a:buSzPts val="1800"/>
              <a:buChar char="○"/>
              <a:defRPr/>
            </a:lvl5pPr>
            <a:lvl6pPr marL="2743132" lvl="5" indent="-342892" algn="l">
              <a:lnSpc>
                <a:spcPct val="100000"/>
              </a:lnSpc>
              <a:spcBef>
                <a:spcPts val="0"/>
              </a:spcBef>
              <a:spcAft>
                <a:spcPts val="0"/>
              </a:spcAft>
              <a:buSzPts val="1800"/>
              <a:buChar char="■"/>
              <a:defRPr/>
            </a:lvl6pPr>
            <a:lvl7pPr marL="3200320" lvl="6" indent="-342892" algn="l">
              <a:lnSpc>
                <a:spcPct val="100000"/>
              </a:lnSpc>
              <a:spcBef>
                <a:spcPts val="0"/>
              </a:spcBef>
              <a:spcAft>
                <a:spcPts val="0"/>
              </a:spcAft>
              <a:buSzPts val="1800"/>
              <a:buChar char="●"/>
              <a:defRPr/>
            </a:lvl7pPr>
            <a:lvl8pPr marL="3657509" lvl="7" indent="-342892" algn="l">
              <a:lnSpc>
                <a:spcPct val="100000"/>
              </a:lnSpc>
              <a:spcBef>
                <a:spcPts val="0"/>
              </a:spcBef>
              <a:spcAft>
                <a:spcPts val="0"/>
              </a:spcAft>
              <a:buSzPts val="1800"/>
              <a:buChar char="○"/>
              <a:defRPr/>
            </a:lvl8pPr>
            <a:lvl9pPr marL="4114697" lvl="8" indent="-342892"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0" name="Google Shape;14;p19">
            <a:extLst>
              <a:ext uri="{FF2B5EF4-FFF2-40B4-BE49-F238E27FC236}">
                <a16:creationId xmlns:a16="http://schemas.microsoft.com/office/drawing/2014/main" id="{6EE42632-5B5D-DD47-A6A1-9E20562AE214}"/>
              </a:ext>
            </a:extLst>
          </p:cNvPr>
          <p:cNvSpPr txBox="1">
            <a:spLocks noGrp="1"/>
          </p:cNvSpPr>
          <p:nvPr>
            <p:ph type="body" idx="13" hasCustomPrompt="1"/>
          </p:nvPr>
        </p:nvSpPr>
        <p:spPr>
          <a:xfrm>
            <a:off x="4667806" y="1585914"/>
            <a:ext cx="3820881" cy="3204794"/>
          </a:xfrm>
          <a:prstGeom prst="rect">
            <a:avLst/>
          </a:prstGeom>
          <a:noFill/>
          <a:ln>
            <a:noFill/>
          </a:ln>
        </p:spPr>
        <p:txBody>
          <a:bodyPr spcFirstLastPara="1" wrap="square" lIns="0" tIns="0" rIns="0" bIns="0" anchor="t" anchorCtr="0">
            <a:noAutofit/>
          </a:bodyPr>
          <a:lstStyle>
            <a:lvl1pPr marL="347463" lvl="0" indent="-347463"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34" lvl="1" indent="-338129"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34" lvl="2" indent="338129"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754" lvl="3" indent="-342892" algn="l">
              <a:lnSpc>
                <a:spcPct val="100000"/>
              </a:lnSpc>
              <a:spcBef>
                <a:spcPts val="0"/>
              </a:spcBef>
              <a:spcAft>
                <a:spcPts val="0"/>
              </a:spcAft>
              <a:buSzPts val="1800"/>
              <a:buChar char="●"/>
              <a:defRPr/>
            </a:lvl4pPr>
            <a:lvl5pPr marL="2285943" lvl="4" indent="-342892" algn="l">
              <a:lnSpc>
                <a:spcPct val="100000"/>
              </a:lnSpc>
              <a:spcBef>
                <a:spcPts val="0"/>
              </a:spcBef>
              <a:spcAft>
                <a:spcPts val="0"/>
              </a:spcAft>
              <a:buSzPts val="1800"/>
              <a:buChar char="○"/>
              <a:defRPr/>
            </a:lvl5pPr>
            <a:lvl6pPr marL="2743132" lvl="5" indent="-342892" algn="l">
              <a:lnSpc>
                <a:spcPct val="100000"/>
              </a:lnSpc>
              <a:spcBef>
                <a:spcPts val="0"/>
              </a:spcBef>
              <a:spcAft>
                <a:spcPts val="0"/>
              </a:spcAft>
              <a:buSzPts val="1800"/>
              <a:buChar char="■"/>
              <a:defRPr/>
            </a:lvl6pPr>
            <a:lvl7pPr marL="3200320" lvl="6" indent="-342892" algn="l">
              <a:lnSpc>
                <a:spcPct val="100000"/>
              </a:lnSpc>
              <a:spcBef>
                <a:spcPts val="0"/>
              </a:spcBef>
              <a:spcAft>
                <a:spcPts val="0"/>
              </a:spcAft>
              <a:buSzPts val="1800"/>
              <a:buChar char="●"/>
              <a:defRPr/>
            </a:lvl7pPr>
            <a:lvl8pPr marL="3657509" lvl="7" indent="-342892" algn="l">
              <a:lnSpc>
                <a:spcPct val="100000"/>
              </a:lnSpc>
              <a:spcBef>
                <a:spcPts val="0"/>
              </a:spcBef>
              <a:spcAft>
                <a:spcPts val="0"/>
              </a:spcAft>
              <a:buSzPts val="1800"/>
              <a:buChar char="○"/>
              <a:defRPr/>
            </a:lvl8pPr>
            <a:lvl9pPr marL="4114697" lvl="8" indent="-342892"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2" name="Google Shape;13;p19">
            <a:extLst>
              <a:ext uri="{FF2B5EF4-FFF2-40B4-BE49-F238E27FC236}">
                <a16:creationId xmlns:a16="http://schemas.microsoft.com/office/drawing/2014/main" id="{FBA419C7-F2E0-D041-BBBA-FECA733D1B97}"/>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pic>
        <p:nvPicPr>
          <p:cNvPr id="2" name="Google Shape;65;p60">
            <a:extLst>
              <a:ext uri="{FF2B5EF4-FFF2-40B4-BE49-F238E27FC236}">
                <a16:creationId xmlns:a16="http://schemas.microsoft.com/office/drawing/2014/main" id="{06A26CE9-6CB7-8D58-B91D-198EF4662E35}"/>
              </a:ext>
            </a:extLst>
          </p:cNvPr>
          <p:cNvPicPr preferRelativeResize="0"/>
          <p:nvPr userDrawn="1"/>
        </p:nvPicPr>
        <p:blipFill rotWithShape="1">
          <a:blip r:embed="rId2">
            <a:alphaModFix/>
          </a:blip>
          <a:srcRect/>
          <a:stretch/>
        </p:blipFill>
        <p:spPr>
          <a:xfrm>
            <a:off x="7898669" y="4513207"/>
            <a:ext cx="875029" cy="310610"/>
          </a:xfrm>
          <a:prstGeom prst="rect">
            <a:avLst/>
          </a:prstGeom>
          <a:noFill/>
          <a:ln>
            <a:noFill/>
          </a:ln>
        </p:spPr>
      </p:pic>
    </p:spTree>
    <p:extLst>
      <p:ext uri="{BB962C8B-B14F-4D97-AF65-F5344CB8AC3E}">
        <p14:creationId xmlns:p14="http://schemas.microsoft.com/office/powerpoint/2010/main" val="3432140185"/>
      </p:ext>
    </p:extLst>
  </p:cSld>
  <p:clrMapOvr>
    <a:masterClrMapping/>
  </p:clrMapOvr>
  <p:extLst>
    <p:ext uri="{DCECCB84-F9BA-43D5-87BE-67443E8EF086}">
      <p15:sldGuideLst xmlns:p15="http://schemas.microsoft.com/office/powerpoint/2012/main">
        <p15:guide id="1" orient="horz" pos="1080">
          <p15:clr>
            <a:srgbClr val="FA7B17"/>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3 columns" preserve="1" userDrawn="1">
  <p:cSld name="Title + 3 columns">
    <p:spTree>
      <p:nvGrpSpPr>
        <p:cNvPr id="1" name="Shape 31"/>
        <p:cNvGrpSpPr/>
        <p:nvPr/>
      </p:nvGrpSpPr>
      <p:grpSpPr>
        <a:xfrm>
          <a:off x="0" y="0"/>
          <a:ext cx="0" cy="0"/>
          <a:chOff x="0" y="0"/>
          <a:chExt cx="0" cy="0"/>
        </a:xfrm>
      </p:grpSpPr>
      <p:pic>
        <p:nvPicPr>
          <p:cNvPr id="3" name="Google Shape;65;p60">
            <a:extLst>
              <a:ext uri="{FF2B5EF4-FFF2-40B4-BE49-F238E27FC236}">
                <a16:creationId xmlns:a16="http://schemas.microsoft.com/office/drawing/2014/main" id="{31390771-0A8B-AD84-A0EB-71D8C627BD81}"/>
              </a:ext>
            </a:extLst>
          </p:cNvPr>
          <p:cNvPicPr preferRelativeResize="0"/>
          <p:nvPr userDrawn="1"/>
        </p:nvPicPr>
        <p:blipFill rotWithShape="1">
          <a:blip r:embed="rId2">
            <a:alphaModFix/>
          </a:blip>
          <a:srcRect/>
          <a:stretch/>
        </p:blipFill>
        <p:spPr>
          <a:xfrm>
            <a:off x="7898669" y="4513207"/>
            <a:ext cx="875029" cy="310610"/>
          </a:xfrm>
          <a:prstGeom prst="rect">
            <a:avLst/>
          </a:prstGeom>
          <a:noFill/>
          <a:ln>
            <a:noFill/>
          </a:ln>
        </p:spPr>
      </p:pic>
      <p:sp>
        <p:nvSpPr>
          <p:cNvPr id="11" name="Google Shape;14;p19">
            <a:extLst>
              <a:ext uri="{FF2B5EF4-FFF2-40B4-BE49-F238E27FC236}">
                <a16:creationId xmlns:a16="http://schemas.microsoft.com/office/drawing/2014/main" id="{BE065652-7756-F146-8601-35FB265007BB}"/>
              </a:ext>
            </a:extLst>
          </p:cNvPr>
          <p:cNvSpPr txBox="1">
            <a:spLocks noGrp="1"/>
          </p:cNvSpPr>
          <p:nvPr>
            <p:ph type="body" idx="13" hasCustomPrompt="1"/>
          </p:nvPr>
        </p:nvSpPr>
        <p:spPr>
          <a:xfrm>
            <a:off x="644434" y="1571625"/>
            <a:ext cx="2325233" cy="3219082"/>
          </a:xfrm>
          <a:prstGeom prst="rect">
            <a:avLst/>
          </a:prstGeom>
          <a:noFill/>
          <a:ln>
            <a:noFill/>
          </a:ln>
        </p:spPr>
        <p:txBody>
          <a:bodyPr spcFirstLastPara="1" wrap="square" lIns="0" tIns="0" rIns="0" bIns="0" anchor="t" anchorCtr="0">
            <a:noAutofit/>
          </a:bodyPr>
          <a:lstStyle>
            <a:lvl1pPr marL="347463" lvl="0" indent="-347463"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34" lvl="1" indent="-338129"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34" lvl="2" indent="338129"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754" lvl="3" indent="-342892" algn="l">
              <a:lnSpc>
                <a:spcPct val="100000"/>
              </a:lnSpc>
              <a:spcBef>
                <a:spcPts val="0"/>
              </a:spcBef>
              <a:spcAft>
                <a:spcPts val="0"/>
              </a:spcAft>
              <a:buSzPts val="1800"/>
              <a:buChar char="●"/>
              <a:defRPr/>
            </a:lvl4pPr>
            <a:lvl5pPr marL="2285943" lvl="4" indent="-342892" algn="l">
              <a:lnSpc>
                <a:spcPct val="100000"/>
              </a:lnSpc>
              <a:spcBef>
                <a:spcPts val="0"/>
              </a:spcBef>
              <a:spcAft>
                <a:spcPts val="0"/>
              </a:spcAft>
              <a:buSzPts val="1800"/>
              <a:buChar char="○"/>
              <a:defRPr/>
            </a:lvl5pPr>
            <a:lvl6pPr marL="2743132" lvl="5" indent="-342892" algn="l">
              <a:lnSpc>
                <a:spcPct val="100000"/>
              </a:lnSpc>
              <a:spcBef>
                <a:spcPts val="0"/>
              </a:spcBef>
              <a:spcAft>
                <a:spcPts val="0"/>
              </a:spcAft>
              <a:buSzPts val="1800"/>
              <a:buChar char="■"/>
              <a:defRPr/>
            </a:lvl6pPr>
            <a:lvl7pPr marL="3200320" lvl="6" indent="-342892" algn="l">
              <a:lnSpc>
                <a:spcPct val="100000"/>
              </a:lnSpc>
              <a:spcBef>
                <a:spcPts val="0"/>
              </a:spcBef>
              <a:spcAft>
                <a:spcPts val="0"/>
              </a:spcAft>
              <a:buSzPts val="1800"/>
              <a:buChar char="●"/>
              <a:defRPr/>
            </a:lvl7pPr>
            <a:lvl8pPr marL="3657509" lvl="7" indent="-342892" algn="l">
              <a:lnSpc>
                <a:spcPct val="100000"/>
              </a:lnSpc>
              <a:spcBef>
                <a:spcPts val="0"/>
              </a:spcBef>
              <a:spcAft>
                <a:spcPts val="0"/>
              </a:spcAft>
              <a:buSzPts val="1800"/>
              <a:buChar char="○"/>
              <a:defRPr/>
            </a:lvl8pPr>
            <a:lvl9pPr marL="4114697" lvl="8" indent="-342892"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2" name="Google Shape;14;p19">
            <a:extLst>
              <a:ext uri="{FF2B5EF4-FFF2-40B4-BE49-F238E27FC236}">
                <a16:creationId xmlns:a16="http://schemas.microsoft.com/office/drawing/2014/main" id="{AC841F78-394B-5543-8E8D-485083DC9421}"/>
              </a:ext>
            </a:extLst>
          </p:cNvPr>
          <p:cNvSpPr txBox="1">
            <a:spLocks noGrp="1"/>
          </p:cNvSpPr>
          <p:nvPr>
            <p:ph type="body" idx="14" hasCustomPrompt="1"/>
          </p:nvPr>
        </p:nvSpPr>
        <p:spPr>
          <a:xfrm>
            <a:off x="6154280" y="1571624"/>
            <a:ext cx="2325233" cy="3219081"/>
          </a:xfrm>
          <a:prstGeom prst="rect">
            <a:avLst/>
          </a:prstGeom>
          <a:noFill/>
          <a:ln>
            <a:noFill/>
          </a:ln>
        </p:spPr>
        <p:txBody>
          <a:bodyPr spcFirstLastPara="1" wrap="square" lIns="0" tIns="0" rIns="0" bIns="0" anchor="t" anchorCtr="0">
            <a:noAutofit/>
          </a:bodyPr>
          <a:lstStyle>
            <a:lvl1pPr marL="347463" lvl="0" indent="-347463"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34" lvl="1" indent="-338129"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34" lvl="2" indent="338129"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754" lvl="3" indent="-342892" algn="l">
              <a:lnSpc>
                <a:spcPct val="100000"/>
              </a:lnSpc>
              <a:spcBef>
                <a:spcPts val="0"/>
              </a:spcBef>
              <a:spcAft>
                <a:spcPts val="0"/>
              </a:spcAft>
              <a:buSzPts val="1800"/>
              <a:buChar char="●"/>
              <a:defRPr/>
            </a:lvl4pPr>
            <a:lvl5pPr marL="2285943" lvl="4" indent="-342892" algn="l">
              <a:lnSpc>
                <a:spcPct val="100000"/>
              </a:lnSpc>
              <a:spcBef>
                <a:spcPts val="0"/>
              </a:spcBef>
              <a:spcAft>
                <a:spcPts val="0"/>
              </a:spcAft>
              <a:buSzPts val="1800"/>
              <a:buChar char="○"/>
              <a:defRPr/>
            </a:lvl5pPr>
            <a:lvl6pPr marL="2743132" lvl="5" indent="-342892" algn="l">
              <a:lnSpc>
                <a:spcPct val="100000"/>
              </a:lnSpc>
              <a:spcBef>
                <a:spcPts val="0"/>
              </a:spcBef>
              <a:spcAft>
                <a:spcPts val="0"/>
              </a:spcAft>
              <a:buSzPts val="1800"/>
              <a:buChar char="■"/>
              <a:defRPr/>
            </a:lvl6pPr>
            <a:lvl7pPr marL="3200320" lvl="6" indent="-342892" algn="l">
              <a:lnSpc>
                <a:spcPct val="100000"/>
              </a:lnSpc>
              <a:spcBef>
                <a:spcPts val="0"/>
              </a:spcBef>
              <a:spcAft>
                <a:spcPts val="0"/>
              </a:spcAft>
              <a:buSzPts val="1800"/>
              <a:buChar char="●"/>
              <a:defRPr/>
            </a:lvl7pPr>
            <a:lvl8pPr marL="3657509" lvl="7" indent="-342892" algn="l">
              <a:lnSpc>
                <a:spcPct val="100000"/>
              </a:lnSpc>
              <a:spcBef>
                <a:spcPts val="0"/>
              </a:spcBef>
              <a:spcAft>
                <a:spcPts val="0"/>
              </a:spcAft>
              <a:buSzPts val="1800"/>
              <a:buChar char="○"/>
              <a:defRPr/>
            </a:lvl8pPr>
            <a:lvl9pPr marL="4114697" lvl="8" indent="-342892"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3" name="Google Shape;14;p19">
            <a:extLst>
              <a:ext uri="{FF2B5EF4-FFF2-40B4-BE49-F238E27FC236}">
                <a16:creationId xmlns:a16="http://schemas.microsoft.com/office/drawing/2014/main" id="{AB980B87-A707-FC4A-AA8F-83BDBEDF4480}"/>
              </a:ext>
            </a:extLst>
          </p:cNvPr>
          <p:cNvSpPr txBox="1">
            <a:spLocks noGrp="1"/>
          </p:cNvSpPr>
          <p:nvPr>
            <p:ph type="body" idx="15" hasCustomPrompt="1"/>
          </p:nvPr>
        </p:nvSpPr>
        <p:spPr>
          <a:xfrm>
            <a:off x="3409385" y="1571625"/>
            <a:ext cx="2325233" cy="3219082"/>
          </a:xfrm>
          <a:prstGeom prst="rect">
            <a:avLst/>
          </a:prstGeom>
          <a:noFill/>
          <a:ln>
            <a:noFill/>
          </a:ln>
        </p:spPr>
        <p:txBody>
          <a:bodyPr spcFirstLastPara="1" wrap="square" lIns="0" tIns="0" rIns="0" bIns="0" anchor="t" anchorCtr="0">
            <a:noAutofit/>
          </a:bodyPr>
          <a:lstStyle>
            <a:lvl1pPr marL="347463" lvl="0" indent="-347463"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34" lvl="1" indent="-338129"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34" lvl="2" indent="338129"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754" lvl="3" indent="-342892" algn="l">
              <a:lnSpc>
                <a:spcPct val="100000"/>
              </a:lnSpc>
              <a:spcBef>
                <a:spcPts val="0"/>
              </a:spcBef>
              <a:spcAft>
                <a:spcPts val="0"/>
              </a:spcAft>
              <a:buSzPts val="1800"/>
              <a:buChar char="●"/>
              <a:defRPr/>
            </a:lvl4pPr>
            <a:lvl5pPr marL="2285943" lvl="4" indent="-342892" algn="l">
              <a:lnSpc>
                <a:spcPct val="100000"/>
              </a:lnSpc>
              <a:spcBef>
                <a:spcPts val="0"/>
              </a:spcBef>
              <a:spcAft>
                <a:spcPts val="0"/>
              </a:spcAft>
              <a:buSzPts val="1800"/>
              <a:buChar char="○"/>
              <a:defRPr/>
            </a:lvl5pPr>
            <a:lvl6pPr marL="2743132" lvl="5" indent="-342892" algn="l">
              <a:lnSpc>
                <a:spcPct val="100000"/>
              </a:lnSpc>
              <a:spcBef>
                <a:spcPts val="0"/>
              </a:spcBef>
              <a:spcAft>
                <a:spcPts val="0"/>
              </a:spcAft>
              <a:buSzPts val="1800"/>
              <a:buChar char="■"/>
              <a:defRPr/>
            </a:lvl6pPr>
            <a:lvl7pPr marL="3200320" lvl="6" indent="-342892" algn="l">
              <a:lnSpc>
                <a:spcPct val="100000"/>
              </a:lnSpc>
              <a:spcBef>
                <a:spcPts val="0"/>
              </a:spcBef>
              <a:spcAft>
                <a:spcPts val="0"/>
              </a:spcAft>
              <a:buSzPts val="1800"/>
              <a:buChar char="●"/>
              <a:defRPr/>
            </a:lvl7pPr>
            <a:lvl8pPr marL="3657509" lvl="7" indent="-342892" algn="l">
              <a:lnSpc>
                <a:spcPct val="100000"/>
              </a:lnSpc>
              <a:spcBef>
                <a:spcPts val="0"/>
              </a:spcBef>
              <a:spcAft>
                <a:spcPts val="0"/>
              </a:spcAft>
              <a:buSzPts val="1800"/>
              <a:buChar char="○"/>
              <a:defRPr/>
            </a:lvl8pPr>
            <a:lvl9pPr marL="4114697" lvl="8" indent="-342892"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5" name="Google Shape;13;p19">
            <a:extLst>
              <a:ext uri="{FF2B5EF4-FFF2-40B4-BE49-F238E27FC236}">
                <a16:creationId xmlns:a16="http://schemas.microsoft.com/office/drawing/2014/main" id="{02AC21B5-2A70-C949-9C46-5C24CBB3DBAC}"/>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spTree>
    <p:extLst>
      <p:ext uri="{BB962C8B-B14F-4D97-AF65-F5344CB8AC3E}">
        <p14:creationId xmlns:p14="http://schemas.microsoft.com/office/powerpoint/2010/main" val="323054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reserve="1">
  <p:cSld name="Caption">
    <p:spTree>
      <p:nvGrpSpPr>
        <p:cNvPr id="1" name="Shape 37"/>
        <p:cNvGrpSpPr/>
        <p:nvPr/>
      </p:nvGrpSpPr>
      <p:grpSpPr>
        <a:xfrm>
          <a:off x="0" y="0"/>
          <a:ext cx="0" cy="0"/>
          <a:chOff x="0" y="0"/>
          <a:chExt cx="0" cy="0"/>
        </a:xfrm>
      </p:grpSpPr>
      <p:sp>
        <p:nvSpPr>
          <p:cNvPr id="38" name="Google Shape;38;p23"/>
          <p:cNvSpPr>
            <a:spLocks noGrp="1"/>
          </p:cNvSpPr>
          <p:nvPr>
            <p:ph type="pic" idx="2"/>
          </p:nvPr>
        </p:nvSpPr>
        <p:spPr>
          <a:xfrm>
            <a:off x="0" y="0"/>
            <a:ext cx="9144000" cy="5143500"/>
          </a:xfrm>
          <a:prstGeom prst="rect">
            <a:avLst/>
          </a:prstGeom>
          <a:noFill/>
          <a:ln>
            <a:noFill/>
          </a:ln>
        </p:spPr>
        <p:txBody>
          <a:bodyPr spcFirstLastPara="1" wrap="square" lIns="0" tIns="91425" rIns="91425" bIns="91425" anchor="t" anchorCtr="0">
            <a:noAutofit/>
          </a:bodyPr>
          <a:lstStyle>
            <a:lvl1pPr marL="914378" marR="0" lvl="0" algn="l" rtl="0">
              <a:lnSpc>
                <a:spcPct val="100000"/>
              </a:lnSpc>
              <a:spcBef>
                <a:spcPts val="600"/>
              </a:spcBef>
              <a:spcAft>
                <a:spcPts val="0"/>
              </a:spcAft>
              <a:buClr>
                <a:schemeClr val="accent1"/>
              </a:buClr>
              <a:buSzPts val="1800"/>
              <a:buFont typeface="Roboto"/>
              <a:buNone/>
              <a:defRPr sz="1800" b="0" i="0" u="none" strike="noStrike" cap="none">
                <a:solidFill>
                  <a:schemeClr val="dk2"/>
                </a:solidFill>
                <a:latin typeface="Roboto"/>
                <a:ea typeface="Roboto"/>
                <a:cs typeface="Roboto"/>
                <a:sym typeface="Roboto"/>
              </a:defRPr>
            </a:lvl1pPr>
            <a:lvl2pPr marR="0" lvl="1" algn="l" rtl="0">
              <a:lnSpc>
                <a:spcPct val="100000"/>
              </a:lnSpc>
              <a:spcBef>
                <a:spcPts val="0"/>
              </a:spcBef>
              <a:spcAft>
                <a:spcPts val="0"/>
              </a:spcAft>
              <a:buClr>
                <a:schemeClr val="accent1"/>
              </a:buClr>
              <a:buSzPts val="1800"/>
              <a:buFont typeface="Roboto"/>
              <a:buChar char="○"/>
              <a:defRPr sz="1800" b="0" i="0" u="none" strike="noStrike" cap="none">
                <a:solidFill>
                  <a:schemeClr val="dk2"/>
                </a:solidFill>
                <a:latin typeface="Roboto"/>
                <a:ea typeface="Roboto"/>
                <a:cs typeface="Roboto"/>
                <a:sym typeface="Roboto"/>
              </a:defRPr>
            </a:lvl2pPr>
            <a:lvl3pPr marR="0" lvl="2" algn="l" rtl="0">
              <a:lnSpc>
                <a:spcPct val="100000"/>
              </a:lnSpc>
              <a:spcBef>
                <a:spcPts val="0"/>
              </a:spcBef>
              <a:spcAft>
                <a:spcPts val="0"/>
              </a:spcAft>
              <a:buClr>
                <a:schemeClr val="accent1"/>
              </a:buClr>
              <a:buSzPts val="1800"/>
              <a:buFont typeface="Roboto"/>
              <a:buChar char="■"/>
              <a:defRPr sz="1800" b="0" i="0" u="none" strike="noStrike" cap="none">
                <a:solidFill>
                  <a:schemeClr val="dk2"/>
                </a:solidFill>
                <a:latin typeface="Roboto"/>
                <a:ea typeface="Roboto"/>
                <a:cs typeface="Roboto"/>
                <a:sym typeface="Roboto"/>
              </a:defRPr>
            </a:lvl3pPr>
            <a:lvl4pPr marR="0" lvl="3"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4pPr>
            <a:lvl5pPr marR="0" lvl="4"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5pPr>
            <a:lvl6pPr marR="0" lvl="5"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6pPr>
            <a:lvl7pPr marR="0" lvl="6"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7pPr>
            <a:lvl8pPr marR="0" lvl="7"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8pPr>
            <a:lvl9pPr marR="0" lvl="8"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9pPr>
          </a:lstStyle>
          <a:p>
            <a:endParaRPr/>
          </a:p>
        </p:txBody>
      </p:sp>
      <p:sp>
        <p:nvSpPr>
          <p:cNvPr id="39" name="Google Shape;39;p23"/>
          <p:cNvSpPr txBox="1">
            <a:spLocks noGrp="1"/>
          </p:cNvSpPr>
          <p:nvPr>
            <p:ph type="body" idx="1"/>
          </p:nvPr>
        </p:nvSpPr>
        <p:spPr>
          <a:xfrm>
            <a:off x="457200" y="4253909"/>
            <a:ext cx="8229600" cy="519600"/>
          </a:xfrm>
          <a:prstGeom prst="rect">
            <a:avLst/>
          </a:prstGeom>
          <a:noFill/>
          <a:ln>
            <a:noFill/>
          </a:ln>
        </p:spPr>
        <p:txBody>
          <a:bodyPr spcFirstLastPara="1" wrap="square" lIns="91425" tIns="91425" rIns="91425" bIns="91425" anchor="t" anchorCtr="0">
            <a:noAutofit/>
          </a:bodyPr>
          <a:lstStyle>
            <a:lvl1pPr marL="457189" lvl="0" indent="-228594" algn="ctr">
              <a:lnSpc>
                <a:spcPct val="100000"/>
              </a:lnSpc>
              <a:spcBef>
                <a:spcPts val="360"/>
              </a:spcBef>
              <a:spcAft>
                <a:spcPts val="0"/>
              </a:spcAft>
              <a:buClr>
                <a:srgbClr val="000000"/>
              </a:buClr>
              <a:buSzPts val="1400"/>
              <a:buNone/>
              <a:defRPr sz="1400" b="0" i="0">
                <a:solidFill>
                  <a:srgbClr val="000000"/>
                </a:solidFill>
                <a:latin typeface="Roboto" pitchFamily="2" charset="0"/>
                <a:ea typeface="Roboto" pitchFamily="2" charset="0"/>
              </a:defRPr>
            </a:lvl1pPr>
          </a:lstStyle>
          <a:p>
            <a:endParaRPr dirty="0"/>
          </a:p>
        </p:txBody>
      </p:sp>
      <p:pic>
        <p:nvPicPr>
          <p:cNvPr id="3" name="Google Shape;65;p60">
            <a:extLst>
              <a:ext uri="{FF2B5EF4-FFF2-40B4-BE49-F238E27FC236}">
                <a16:creationId xmlns:a16="http://schemas.microsoft.com/office/drawing/2014/main" id="{2587B9C7-A02E-87B6-709F-A261CA640C60}"/>
              </a:ext>
            </a:extLst>
          </p:cNvPr>
          <p:cNvPicPr preferRelativeResize="0"/>
          <p:nvPr userDrawn="1"/>
        </p:nvPicPr>
        <p:blipFill rotWithShape="1">
          <a:blip r:embed="rId2">
            <a:alphaModFix/>
          </a:blip>
          <a:srcRect/>
          <a:stretch/>
        </p:blipFill>
        <p:spPr>
          <a:xfrm>
            <a:off x="7898669" y="4513207"/>
            <a:ext cx="875029" cy="310610"/>
          </a:xfrm>
          <a:prstGeom prst="rect">
            <a:avLst/>
          </a:prstGeom>
          <a:noFill/>
          <a:ln>
            <a:noFill/>
          </a:ln>
        </p:spPr>
      </p:pic>
    </p:spTree>
    <p:extLst>
      <p:ext uri="{BB962C8B-B14F-4D97-AF65-F5344CB8AC3E}">
        <p14:creationId xmlns:p14="http://schemas.microsoft.com/office/powerpoint/2010/main" val="729759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Quote" preserve="1" userDrawn="1">
  <p:cSld name="Quote">
    <p:bg>
      <p:bgPr>
        <a:blipFill dpi="0" rotWithShape="1">
          <a:blip r:embed="rId2">
            <a:lum/>
          </a:blip>
          <a:srcRect/>
          <a:stretch>
            <a:fillRect/>
          </a:stretch>
        </a:blipFill>
        <a:effectLst/>
      </p:bgPr>
    </p:bg>
    <p:spTree>
      <p:nvGrpSpPr>
        <p:cNvPr id="1" name="Shape 41"/>
        <p:cNvGrpSpPr/>
        <p:nvPr/>
      </p:nvGrpSpPr>
      <p:grpSpPr>
        <a:xfrm>
          <a:off x="0" y="0"/>
          <a:ext cx="0" cy="0"/>
          <a:chOff x="0" y="0"/>
          <a:chExt cx="0" cy="0"/>
        </a:xfrm>
      </p:grpSpPr>
      <p:sp>
        <p:nvSpPr>
          <p:cNvPr id="42" name="Google Shape;42;p26"/>
          <p:cNvSpPr txBox="1">
            <a:spLocks noGrp="1"/>
          </p:cNvSpPr>
          <p:nvPr>
            <p:ph type="body" idx="1"/>
          </p:nvPr>
        </p:nvSpPr>
        <p:spPr>
          <a:xfrm>
            <a:off x="748226" y="1545327"/>
            <a:ext cx="5009369" cy="819900"/>
          </a:xfrm>
          <a:prstGeom prst="rect">
            <a:avLst/>
          </a:prstGeom>
          <a:noFill/>
          <a:ln>
            <a:noFill/>
          </a:ln>
        </p:spPr>
        <p:txBody>
          <a:bodyPr spcFirstLastPara="1" wrap="square" lIns="91425" tIns="91425" rIns="91425" bIns="91425" anchor="t" anchorCtr="0">
            <a:noAutofit/>
          </a:bodyPr>
          <a:lstStyle>
            <a:lvl1pPr marL="0" lvl="0" indent="0" algn="l">
              <a:lnSpc>
                <a:spcPct val="100000"/>
              </a:lnSpc>
              <a:spcBef>
                <a:spcPts val="600"/>
              </a:spcBef>
              <a:spcAft>
                <a:spcPts val="0"/>
              </a:spcAft>
              <a:buClr>
                <a:schemeClr val="lt1"/>
              </a:buClr>
              <a:buSzPts val="3000"/>
              <a:buNone/>
              <a:defRPr sz="2500" b="0" i="0">
                <a:solidFill>
                  <a:schemeClr val="tx1"/>
                </a:solidFill>
                <a:latin typeface="Roboto" pitchFamily="2" charset="0"/>
                <a:ea typeface="Roboto" pitchFamily="2" charset="0"/>
              </a:defRPr>
            </a:lvl1pPr>
            <a:lvl2pPr marL="914378" lvl="1" indent="-419090" algn="ctr">
              <a:lnSpc>
                <a:spcPct val="100000"/>
              </a:lnSpc>
              <a:spcBef>
                <a:spcPts val="0"/>
              </a:spcBef>
              <a:spcAft>
                <a:spcPts val="0"/>
              </a:spcAft>
              <a:buClr>
                <a:schemeClr val="lt1"/>
              </a:buClr>
              <a:buSzPts val="3000"/>
              <a:buChar char="○"/>
              <a:defRPr sz="3000" i="1">
                <a:solidFill>
                  <a:schemeClr val="lt1"/>
                </a:solidFill>
              </a:defRPr>
            </a:lvl2pPr>
            <a:lvl3pPr marL="1371566" lvl="2" indent="-419090" algn="ctr">
              <a:lnSpc>
                <a:spcPct val="100000"/>
              </a:lnSpc>
              <a:spcBef>
                <a:spcPts val="0"/>
              </a:spcBef>
              <a:spcAft>
                <a:spcPts val="0"/>
              </a:spcAft>
              <a:buClr>
                <a:schemeClr val="lt1"/>
              </a:buClr>
              <a:buSzPts val="3000"/>
              <a:buChar char="■"/>
              <a:defRPr sz="3000" i="1">
                <a:solidFill>
                  <a:schemeClr val="lt1"/>
                </a:solidFill>
              </a:defRPr>
            </a:lvl3pPr>
            <a:lvl4pPr marL="1828754" lvl="3" indent="-419090" algn="ctr">
              <a:lnSpc>
                <a:spcPct val="100000"/>
              </a:lnSpc>
              <a:spcBef>
                <a:spcPts val="0"/>
              </a:spcBef>
              <a:spcAft>
                <a:spcPts val="0"/>
              </a:spcAft>
              <a:buClr>
                <a:schemeClr val="lt1"/>
              </a:buClr>
              <a:buSzPts val="3000"/>
              <a:buChar char="●"/>
              <a:defRPr sz="3000" i="1">
                <a:solidFill>
                  <a:schemeClr val="lt1"/>
                </a:solidFill>
              </a:defRPr>
            </a:lvl4pPr>
            <a:lvl5pPr marL="2285943" lvl="4" indent="-419090" algn="ctr">
              <a:lnSpc>
                <a:spcPct val="100000"/>
              </a:lnSpc>
              <a:spcBef>
                <a:spcPts val="0"/>
              </a:spcBef>
              <a:spcAft>
                <a:spcPts val="0"/>
              </a:spcAft>
              <a:buClr>
                <a:schemeClr val="lt1"/>
              </a:buClr>
              <a:buSzPts val="3000"/>
              <a:buChar char="○"/>
              <a:defRPr sz="3000" i="1">
                <a:solidFill>
                  <a:schemeClr val="lt1"/>
                </a:solidFill>
              </a:defRPr>
            </a:lvl5pPr>
            <a:lvl6pPr marL="2743132" lvl="5" indent="-419090" algn="ctr">
              <a:lnSpc>
                <a:spcPct val="100000"/>
              </a:lnSpc>
              <a:spcBef>
                <a:spcPts val="0"/>
              </a:spcBef>
              <a:spcAft>
                <a:spcPts val="0"/>
              </a:spcAft>
              <a:buClr>
                <a:schemeClr val="lt1"/>
              </a:buClr>
              <a:buSzPts val="3000"/>
              <a:buChar char="■"/>
              <a:defRPr sz="3000" i="1">
                <a:solidFill>
                  <a:schemeClr val="lt1"/>
                </a:solidFill>
              </a:defRPr>
            </a:lvl6pPr>
            <a:lvl7pPr marL="3200320" lvl="6" indent="-419090" algn="ctr">
              <a:lnSpc>
                <a:spcPct val="100000"/>
              </a:lnSpc>
              <a:spcBef>
                <a:spcPts val="0"/>
              </a:spcBef>
              <a:spcAft>
                <a:spcPts val="0"/>
              </a:spcAft>
              <a:buClr>
                <a:schemeClr val="lt1"/>
              </a:buClr>
              <a:buSzPts val="3000"/>
              <a:buChar char="●"/>
              <a:defRPr sz="3000" i="1">
                <a:solidFill>
                  <a:schemeClr val="lt1"/>
                </a:solidFill>
              </a:defRPr>
            </a:lvl7pPr>
            <a:lvl8pPr marL="3657509" lvl="7" indent="-419090" algn="ctr">
              <a:lnSpc>
                <a:spcPct val="100000"/>
              </a:lnSpc>
              <a:spcBef>
                <a:spcPts val="0"/>
              </a:spcBef>
              <a:spcAft>
                <a:spcPts val="0"/>
              </a:spcAft>
              <a:buClr>
                <a:schemeClr val="lt1"/>
              </a:buClr>
              <a:buSzPts val="3000"/>
              <a:buChar char="○"/>
              <a:defRPr sz="3000" i="1">
                <a:solidFill>
                  <a:schemeClr val="lt1"/>
                </a:solidFill>
              </a:defRPr>
            </a:lvl8pPr>
            <a:lvl9pPr marL="4114697" lvl="8" indent="-419090" algn="ctr">
              <a:lnSpc>
                <a:spcPct val="100000"/>
              </a:lnSpc>
              <a:spcBef>
                <a:spcPts val="0"/>
              </a:spcBef>
              <a:spcAft>
                <a:spcPts val="0"/>
              </a:spcAft>
              <a:buClr>
                <a:schemeClr val="lt1"/>
              </a:buClr>
              <a:buSzPts val="3000"/>
              <a:buChar char="■"/>
              <a:defRPr sz="3000" i="1">
                <a:solidFill>
                  <a:schemeClr val="lt1"/>
                </a:solidFill>
              </a:defRPr>
            </a:lvl9pPr>
          </a:lstStyle>
          <a:p>
            <a:endParaRPr dirty="0"/>
          </a:p>
        </p:txBody>
      </p:sp>
      <p:pic>
        <p:nvPicPr>
          <p:cNvPr id="6" name="Picture 5">
            <a:extLst>
              <a:ext uri="{FF2B5EF4-FFF2-40B4-BE49-F238E27FC236}">
                <a16:creationId xmlns:a16="http://schemas.microsoft.com/office/drawing/2014/main" id="{C74AB3A2-6A93-1F4A-85F5-761CFB74037F}"/>
              </a:ext>
            </a:extLst>
          </p:cNvPr>
          <p:cNvPicPr/>
          <p:nvPr userDrawn="1"/>
        </p:nvPicPr>
        <p:blipFill>
          <a:blip r:embed="rId3"/>
          <a:srcRect t="12525" b="12525"/>
          <a:stretch/>
        </p:blipFill>
        <p:spPr>
          <a:xfrm>
            <a:off x="8212989" y="404592"/>
            <a:ext cx="548960" cy="146050"/>
          </a:xfrm>
          <a:prstGeom prst="rect">
            <a:avLst/>
          </a:prstGeom>
        </p:spPr>
      </p:pic>
      <p:sp>
        <p:nvSpPr>
          <p:cNvPr id="5" name="Picture Placeholder 3">
            <a:extLst>
              <a:ext uri="{FF2B5EF4-FFF2-40B4-BE49-F238E27FC236}">
                <a16:creationId xmlns:a16="http://schemas.microsoft.com/office/drawing/2014/main" id="{8B9A6D30-834B-2345-8CC2-F8E61878763C}"/>
              </a:ext>
            </a:extLst>
          </p:cNvPr>
          <p:cNvSpPr>
            <a:spLocks noGrp="1"/>
          </p:cNvSpPr>
          <p:nvPr>
            <p:ph type="pic" sz="quarter" idx="10" hasCustomPrompt="1"/>
          </p:nvPr>
        </p:nvSpPr>
        <p:spPr>
          <a:xfrm>
            <a:off x="6901961" y="4193515"/>
            <a:ext cx="1851069" cy="597195"/>
          </a:xfrm>
          <a:prstGeom prst="rect">
            <a:avLst/>
          </a:prstGeom>
        </p:spPr>
        <p:txBody>
          <a:bodyPr/>
          <a:lstStyle>
            <a:lvl1pPr>
              <a:defRPr sz="1200" b="0" i="0">
                <a:latin typeface="Roboto" pitchFamily="2" charset="0"/>
                <a:ea typeface="Roboto" pitchFamily="2" charset="0"/>
              </a:defRPr>
            </a:lvl1pPr>
          </a:lstStyle>
          <a:p>
            <a:r>
              <a:rPr lang="en-US"/>
              <a:t>Insert your logo here.</a:t>
            </a:r>
          </a:p>
        </p:txBody>
      </p:sp>
    </p:spTree>
    <p:extLst>
      <p:ext uri="{BB962C8B-B14F-4D97-AF65-F5344CB8AC3E}">
        <p14:creationId xmlns:p14="http://schemas.microsoft.com/office/powerpoint/2010/main" val="2176459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Tree>
    <p:extLst>
      <p:ext uri="{BB962C8B-B14F-4D97-AF65-F5344CB8AC3E}">
        <p14:creationId xmlns:p14="http://schemas.microsoft.com/office/powerpoint/2010/main" val="3850902074"/>
      </p:ext>
    </p:extLst>
  </p:cSld>
  <p:clrMap bg1="lt1" tx1="dk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svg"/></Relationships>
</file>

<file path=ppt/slides/_rels/slide22.xml.rels><?xml version="1.0" encoding="UTF-8" standalone="yes"?>
<Relationships xmlns="http://schemas.openxmlformats.org/package/2006/relationships"><Relationship Id="rId3" Type="http://schemas.openxmlformats.org/officeDocument/2006/relationships/hyperlink" Target="https://www.tcpress.com/culturally-relevant-pedagogy-9780807765913" TargetMode="External"/><Relationship Id="rId7" Type="http://schemas.openxmlformats.org/officeDocument/2006/relationships/hyperlink" Target="https://www.press.jhu.edu/books/title/11517/convergent-teaching"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hyperlink" Target="https://doi.org/10.1002/tea.20237" TargetMode="External"/><Relationship Id="rId5" Type="http://schemas.openxmlformats.org/officeDocument/2006/relationships/hyperlink" Target="https://doi.org/10.2307/1167322" TargetMode="External"/><Relationship Id="rId4" Type="http://schemas.openxmlformats.org/officeDocument/2006/relationships/hyperlink" Target="https://www.tcpress.com/culturally-sustaining-pedagogies-9780807758335"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hyperlink" Target="https://wp.wpi.edu/projectbasedlearning/resources/resources-research-briefs/" TargetMode="External"/><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hyperlink" Target="https://www.newamerica.org/education-policy/reports/what-everyone-should-know-about-designing-equity-minded-paid-work-based-learning-opportunities-for-college-students/" TargetMode="External"/><Relationship Id="rId4" Type="http://schemas.openxmlformats.org/officeDocument/2006/relationships/hyperlink" Target="https://doi.org/10.1177/00915521114061"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15.xml"/><Relationship Id="rId4" Type="http://schemas.openxmlformats.org/officeDocument/2006/relationships/comments" Target="../comments/commen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hyperlink" Target="https://doi.org/10.1126/sciadv.aay3689" TargetMode="External"/><Relationship Id="rId2" Type="http://schemas.openxmlformats.org/officeDocument/2006/relationships/notesSlide" Target="../notesSlides/notesSlide46.xml"/><Relationship Id="rId1" Type="http://schemas.openxmlformats.org/officeDocument/2006/relationships/slideLayout" Target="../slideLayouts/slideLayout4.xml"/><Relationship Id="rId5" Type="http://schemas.openxmlformats.org/officeDocument/2006/relationships/hyperlink" Target="https://www.insidehighered.com/advice/2020/01/07/building-community-community-college-classrooms-opinion" TargetMode="External"/><Relationship Id="rId4" Type="http://schemas.openxmlformats.org/officeDocument/2006/relationships/hyperlink" Target="https://www.insidehighered.com/advice/2022/05/25/how-build-classroom-community-increase-student-learning-opinion"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s://doi.org/10.1002/tea.20237" TargetMode="External"/><Relationship Id="rId2" Type="http://schemas.openxmlformats.org/officeDocument/2006/relationships/notesSlide" Target="../notesSlides/notesSlide47.xml"/><Relationship Id="rId1" Type="http://schemas.openxmlformats.org/officeDocument/2006/relationships/slideLayout" Target="../slideLayouts/slideLayout4.xml"/><Relationship Id="rId4" Type="http://schemas.openxmlformats.org/officeDocument/2006/relationships/hyperlink" Target="https://doi.org/10.2307/1167322"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s://doi.org/10.1177/0091552111406108" TargetMode="External"/><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rgbClr val="D8EAEB"/>
        </a:solidFill>
        <a:effectLst/>
      </p:bgPr>
    </p:bg>
    <p:spTree>
      <p:nvGrpSpPr>
        <p:cNvPr id="1" name="Shape 240"/>
        <p:cNvGrpSpPr/>
        <p:nvPr/>
      </p:nvGrpSpPr>
      <p:grpSpPr>
        <a:xfrm>
          <a:off x="0" y="0"/>
          <a:ext cx="0" cy="0"/>
          <a:chOff x="0" y="0"/>
          <a:chExt cx="0" cy="0"/>
        </a:xfrm>
      </p:grpSpPr>
      <p:sp>
        <p:nvSpPr>
          <p:cNvPr id="241" name="Google Shape;241;p1"/>
          <p:cNvSpPr txBox="1"/>
          <p:nvPr/>
        </p:nvSpPr>
        <p:spPr>
          <a:xfrm>
            <a:off x="530700" y="1312950"/>
            <a:ext cx="8082600" cy="3051574"/>
          </a:xfrm>
          <a:prstGeom prst="rect">
            <a:avLst/>
          </a:prstGeom>
          <a:noFill/>
          <a:ln>
            <a:noFill/>
          </a:ln>
        </p:spPr>
        <p:txBody>
          <a:bodyPr spcFirstLastPara="1" wrap="square" lIns="91425" tIns="91425" rIns="91425" bIns="91425" anchor="t" anchorCtr="0">
            <a:spAutoFit/>
          </a:bodyPr>
          <a:lstStyle/>
          <a:p>
            <a:pPr marL="457200" marR="0" lvl="0" indent="-342900" algn="l" rtl="0">
              <a:lnSpc>
                <a:spcPct val="115000"/>
              </a:lnSpc>
              <a:spcBef>
                <a:spcPts val="0"/>
              </a:spcBef>
              <a:spcAft>
                <a:spcPts val="0"/>
              </a:spcAft>
              <a:buClr>
                <a:schemeClr val="accent2"/>
              </a:buClr>
              <a:buSzPts val="1800"/>
              <a:buFont typeface="Roboto"/>
              <a:buChar char="●"/>
            </a:pPr>
            <a:r>
              <a:rPr lang="en" sz="1800" b="0" i="0" u="none" strike="noStrike" cap="none" dirty="0">
                <a:solidFill>
                  <a:schemeClr val="dk1"/>
                </a:solidFill>
                <a:latin typeface="Roboto"/>
                <a:ea typeface="Roboto"/>
                <a:cs typeface="Roboto"/>
                <a:sym typeface="Roboto"/>
              </a:rPr>
              <a:t>We have provided the following slides as a framework for a workshop.</a:t>
            </a:r>
            <a:endParaRPr sz="1800" b="0" i="0" u="none" strike="noStrike" cap="none" dirty="0">
              <a:solidFill>
                <a:schemeClr val="dk1"/>
              </a:solidFill>
              <a:latin typeface="Roboto"/>
              <a:ea typeface="Roboto"/>
              <a:cs typeface="Roboto"/>
              <a:sym typeface="Roboto"/>
            </a:endParaRPr>
          </a:p>
          <a:p>
            <a:pPr marL="457200" marR="0" lvl="0" indent="-342900" algn="l" rtl="0">
              <a:lnSpc>
                <a:spcPct val="115000"/>
              </a:lnSpc>
              <a:spcBef>
                <a:spcPts val="0"/>
              </a:spcBef>
              <a:spcAft>
                <a:spcPts val="0"/>
              </a:spcAft>
              <a:buClr>
                <a:schemeClr val="accent2"/>
              </a:buClr>
              <a:buSzPts val="1800"/>
              <a:buFont typeface="Roboto"/>
              <a:buChar char="●"/>
            </a:pPr>
            <a:r>
              <a:rPr lang="en" sz="1800" b="0" i="0" u="none" strike="noStrike" cap="none" dirty="0">
                <a:solidFill>
                  <a:schemeClr val="dk1"/>
                </a:solidFill>
                <a:latin typeface="Roboto"/>
                <a:ea typeface="Roboto"/>
                <a:cs typeface="Roboto"/>
                <a:sym typeface="Roboto"/>
              </a:rPr>
              <a:t>We hope that you will customize this workshop’s contents to best serve your institution’s unique needs. Feel free to focus on specific types of data, provide more time for discussion, eliminate sections of the workshop entirely, or make any other kind of useful adaptation to the workshop contents. Do what works best for your college.</a:t>
            </a:r>
            <a:endParaRPr sz="1800" b="0" i="0" u="none" strike="noStrike" cap="none" dirty="0">
              <a:solidFill>
                <a:schemeClr val="dk1"/>
              </a:solidFill>
              <a:latin typeface="Roboto"/>
              <a:ea typeface="Roboto"/>
              <a:cs typeface="Roboto"/>
              <a:sym typeface="Roboto"/>
            </a:endParaRPr>
          </a:p>
          <a:p>
            <a:pPr marL="457200" marR="0" lvl="0" indent="-342900" algn="l" rtl="0">
              <a:lnSpc>
                <a:spcPct val="115000"/>
              </a:lnSpc>
              <a:spcBef>
                <a:spcPts val="0"/>
              </a:spcBef>
              <a:spcAft>
                <a:spcPts val="0"/>
              </a:spcAft>
              <a:buClr>
                <a:schemeClr val="accent2"/>
              </a:buClr>
              <a:buSzPts val="1800"/>
              <a:buFont typeface="Roboto"/>
              <a:buChar char="●"/>
            </a:pPr>
            <a:r>
              <a:rPr lang="en" sz="1800" b="0" i="0" u="none" strike="noStrike" cap="none" dirty="0">
                <a:solidFill>
                  <a:schemeClr val="dk1"/>
                </a:solidFill>
                <a:latin typeface="Roboto"/>
                <a:ea typeface="Roboto"/>
                <a:cs typeface="Roboto"/>
                <a:sym typeface="Roboto"/>
              </a:rPr>
              <a:t>We recommend that you refer to the facilitator’s guide and other associated resources for a more detailed explanation of the workshop’s contents and aims.</a:t>
            </a:r>
            <a:endParaRPr sz="2000" b="0" i="0" u="none" strike="noStrike" cap="none" dirty="0">
              <a:solidFill>
                <a:schemeClr val="dk1"/>
              </a:solidFill>
              <a:latin typeface="Roboto"/>
              <a:ea typeface="Roboto"/>
              <a:cs typeface="Roboto"/>
              <a:sym typeface="Roboto"/>
            </a:endParaRPr>
          </a:p>
        </p:txBody>
      </p:sp>
      <p:sp>
        <p:nvSpPr>
          <p:cNvPr id="242" name="Google Shape;242;p1"/>
          <p:cNvSpPr txBox="1">
            <a:spLocks noGrp="1"/>
          </p:cNvSpPr>
          <p:nvPr>
            <p:ph type="title" idx="4294967295"/>
          </p:nvPr>
        </p:nvSpPr>
        <p:spPr>
          <a:xfrm>
            <a:off x="530700" y="574050"/>
            <a:ext cx="8082600" cy="7080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Pts val="3400"/>
              <a:buFont typeface="Arial"/>
              <a:buNone/>
              <a:tabLst/>
              <a:defRPr/>
            </a:pPr>
            <a:r>
              <a:rPr kumimoji="0" lang="en-US" sz="3400" b="1" i="0" u="none" strike="noStrike" kern="0" cap="none" spc="0" normalizeH="0" baseline="0" noProof="0" dirty="0">
                <a:ln>
                  <a:noFill/>
                </a:ln>
                <a:solidFill>
                  <a:srgbClr val="000000"/>
                </a:solidFill>
                <a:effectLst/>
                <a:uLnTx/>
                <a:uFillTx/>
                <a:latin typeface="Roboto"/>
                <a:ea typeface="Roboto"/>
                <a:cs typeface="Roboto"/>
                <a:sym typeface="Roboto"/>
              </a:rPr>
              <a:t>A Note About This Workshop</a:t>
            </a:r>
            <a:endParaRPr kumimoji="0" lang="en-US" sz="3400" b="1" i="1" u="none" strike="noStrike" kern="0" cap="none" spc="0" normalizeH="0" baseline="0" noProof="0" dirty="0">
              <a:ln>
                <a:noFill/>
              </a:ln>
              <a:solidFill>
                <a:srgbClr val="000000"/>
              </a:solidFill>
              <a:effectLst/>
              <a:uLnTx/>
              <a:uFillTx/>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 name="Text Placeholder 2">
            <a:extLst>
              <a:ext uri="{FF2B5EF4-FFF2-40B4-BE49-F238E27FC236}">
                <a16:creationId xmlns:a16="http://schemas.microsoft.com/office/drawing/2014/main" id="{C5788093-CB1D-49E2-9730-BA2DF1FE7AF1}"/>
              </a:ext>
            </a:extLst>
          </p:cNvPr>
          <p:cNvSpPr>
            <a:spLocks noGrp="1"/>
          </p:cNvSpPr>
          <p:nvPr>
            <p:ph type="body" idx="13"/>
          </p:nvPr>
        </p:nvSpPr>
        <p:spPr/>
        <p:txBody>
          <a:bodyPr/>
          <a:lstStyle/>
          <a:p>
            <a:pPr marL="457200" lvl="0" indent="-381000" algn="l" rtl="0">
              <a:lnSpc>
                <a:spcPct val="100000"/>
              </a:lnSpc>
              <a:spcBef>
                <a:spcPts val="600"/>
              </a:spcBef>
              <a:spcAft>
                <a:spcPts val="0"/>
              </a:spcAft>
              <a:buSzPct val="125000"/>
              <a:buFont typeface="Arial" panose="020B0604020202020204" pitchFamily="34" charset="0"/>
              <a:buChar char="•"/>
            </a:pPr>
            <a:r>
              <a:rPr lang="en-US" sz="1800" dirty="0"/>
              <a:t>Facilitate exploration of interests</a:t>
            </a:r>
          </a:p>
          <a:p>
            <a:pPr marL="457200" lvl="0" indent="-381000" algn="l" rtl="0">
              <a:lnSpc>
                <a:spcPct val="100000"/>
              </a:lnSpc>
              <a:spcBef>
                <a:spcPts val="0"/>
              </a:spcBef>
              <a:spcAft>
                <a:spcPts val="0"/>
              </a:spcAft>
              <a:buSzPct val="125000"/>
              <a:buFont typeface="Arial" panose="020B0604020202020204" pitchFamily="34" charset="0"/>
              <a:buChar char="•"/>
            </a:pPr>
            <a:r>
              <a:rPr lang="en-US" sz="1800" dirty="0"/>
              <a:t>Provide hands-on learning experience relevant to career goals</a:t>
            </a:r>
          </a:p>
          <a:p>
            <a:pPr marL="457200" lvl="0" indent="-381000" algn="l" rtl="0">
              <a:lnSpc>
                <a:spcPct val="100000"/>
              </a:lnSpc>
              <a:spcBef>
                <a:spcPts val="0"/>
              </a:spcBef>
              <a:spcAft>
                <a:spcPts val="0"/>
              </a:spcAft>
              <a:buSzPct val="125000"/>
              <a:buFont typeface="Arial" panose="020B0604020202020204" pitchFamily="34" charset="0"/>
              <a:buChar char="•"/>
            </a:pPr>
            <a:r>
              <a:rPr lang="en-US" sz="1800" dirty="0"/>
              <a:t>Build a community of learners consisting of other students, faculty, and practitioners in a field of interest</a:t>
            </a:r>
          </a:p>
          <a:p>
            <a:pPr marL="457200" lvl="0" indent="-381000" algn="l" rtl="0">
              <a:lnSpc>
                <a:spcPct val="100000"/>
              </a:lnSpc>
              <a:spcBef>
                <a:spcPts val="0"/>
              </a:spcBef>
              <a:spcAft>
                <a:spcPts val="0"/>
              </a:spcAft>
              <a:buSzPct val="125000"/>
              <a:buFont typeface="Arial" panose="020B0604020202020204" pitchFamily="34" charset="0"/>
              <a:buChar char="•"/>
            </a:pPr>
            <a:r>
              <a:rPr lang="en-US" sz="1800" dirty="0"/>
              <a:t>Help students develop a sense of self-efficacy and potential</a:t>
            </a:r>
          </a:p>
        </p:txBody>
      </p:sp>
      <p:sp>
        <p:nvSpPr>
          <p:cNvPr id="343" name="Google Shape;343;p10"/>
          <p:cNvSpPr txBox="1">
            <a:spLocks noGrp="1"/>
          </p:cNvSpPr>
          <p:nvPr>
            <p:ph type="title"/>
          </p:nvPr>
        </p:nvSpPr>
        <p:spPr>
          <a:xfrm>
            <a:off x="654725" y="0"/>
            <a:ext cx="3304533" cy="51435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 sz="2900" dirty="0"/>
              <a:t>Inspire courses are exciting and engaging because they…</a:t>
            </a:r>
            <a:endParaRPr sz="29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11"/>
          <p:cNvSpPr txBox="1">
            <a:spLocks noGrp="1"/>
          </p:cNvSpPr>
          <p:nvPr>
            <p:ph type="ctr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 dirty="0"/>
              <a:t>Why Inspire Matters</a:t>
            </a:r>
            <a:endParaRPr dirty="0"/>
          </a:p>
        </p:txBody>
      </p:sp>
      <p:sp>
        <p:nvSpPr>
          <p:cNvPr id="350" name="Google Shape;350;p11"/>
          <p:cNvSpPr txBox="1">
            <a:spLocks noGrp="1"/>
          </p:cNvSpPr>
          <p:nvPr>
            <p:ph type="subTitle" idx="1"/>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dirty="0"/>
              <a:t>Part 1</a:t>
            </a: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12"/>
          <p:cNvSpPr txBox="1">
            <a:spLocks noGrp="1"/>
          </p:cNvSpPr>
          <p:nvPr>
            <p:ph type="ctrTitle"/>
          </p:nvPr>
        </p:nvSpPr>
        <p:spPr>
          <a:xfrm>
            <a:off x="533400" y="0"/>
            <a:ext cx="5452621" cy="51435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3600"/>
              <a:buNone/>
            </a:pPr>
            <a:r>
              <a:rPr lang="en" sz="3000" dirty="0"/>
              <a:t>Inspire</a:t>
            </a:r>
            <a:r>
              <a:rPr lang="en" sz="3000" i="1" dirty="0"/>
              <a:t> </a:t>
            </a:r>
            <a:r>
              <a:rPr lang="en" sz="3000" dirty="0"/>
              <a:t>is an onboarding and retention strategy: </a:t>
            </a:r>
            <a:r>
              <a:rPr lang="en" sz="3000" b="0" dirty="0">
                <a:solidFill>
                  <a:schemeClr val="tx1"/>
                </a:solidFill>
              </a:rPr>
              <a:t>Inspiring experiences that get students excited about and engaged in what they are learning give students a powerful motivation to stick with their path.</a:t>
            </a:r>
            <a:endParaRPr sz="3000" b="0" dirty="0">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13"/>
          <p:cNvSpPr txBox="1">
            <a:spLocks noGrp="1"/>
          </p:cNvSpPr>
          <p:nvPr>
            <p:ph type="title"/>
          </p:nvPr>
        </p:nvSpPr>
        <p:spPr>
          <a:xfrm>
            <a:off x="654725" y="405269"/>
            <a:ext cx="7814100" cy="857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 sz="2500" dirty="0"/>
              <a:t>Many students, particularly those from underserved groups, do not return for their second year</a:t>
            </a:r>
            <a:endParaRPr sz="2500" dirty="0"/>
          </a:p>
        </p:txBody>
      </p:sp>
      <p:pic>
        <p:nvPicPr>
          <p:cNvPr id="367" name="Google Shape;367;p13" title="Points scored"/>
          <p:cNvPicPr preferRelativeResize="0"/>
          <p:nvPr/>
        </p:nvPicPr>
        <p:blipFill rotWithShape="1">
          <a:blip r:embed="rId3">
            <a:alphaModFix/>
          </a:blip>
          <a:srcRect/>
          <a:stretch/>
        </p:blipFill>
        <p:spPr>
          <a:xfrm>
            <a:off x="1736782" y="1318863"/>
            <a:ext cx="5629401" cy="3324650"/>
          </a:xfrm>
          <a:prstGeom prst="rect">
            <a:avLst/>
          </a:prstGeom>
          <a:noFill/>
          <a:ln>
            <a:noFill/>
          </a:ln>
        </p:spPr>
      </p:pic>
      <p:sp>
        <p:nvSpPr>
          <p:cNvPr id="368" name="Google Shape;368;p13"/>
          <p:cNvSpPr txBox="1"/>
          <p:nvPr/>
        </p:nvSpPr>
        <p:spPr>
          <a:xfrm>
            <a:off x="179850" y="4536750"/>
            <a:ext cx="7663251" cy="421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dirty="0">
                <a:solidFill>
                  <a:srgbClr val="000000"/>
                </a:solidFill>
                <a:latin typeface="Roboto" pitchFamily="2" charset="0"/>
                <a:ea typeface="Roboto" pitchFamily="2" charset="0"/>
                <a:sym typeface="Arial"/>
              </a:rPr>
              <a:t>Source: NSC Research Center, First-Year Persistence and Retention Fall 2018 Cohort. Snapshot Report, Summer 2020. Data are for fall 2018 first-time college students at two-year public institutions.</a:t>
            </a:r>
            <a:endParaRPr sz="700" b="0" i="0" u="none" strike="noStrike" cap="none" dirty="0">
              <a:solidFill>
                <a:srgbClr val="000000"/>
              </a:solidFill>
              <a:latin typeface="Roboto" pitchFamily="2" charset="0"/>
              <a:ea typeface="Roboto" pitchFamily="2" charset="0"/>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14"/>
          <p:cNvSpPr txBox="1">
            <a:spLocks noGrp="1"/>
          </p:cNvSpPr>
          <p:nvPr>
            <p:ph type="title"/>
          </p:nvPr>
        </p:nvSpPr>
        <p:spPr>
          <a:xfrm>
            <a:off x="654725" y="352790"/>
            <a:ext cx="7814100" cy="857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 dirty="0">
                <a:highlight>
                  <a:srgbClr val="00FFFF"/>
                </a:highlight>
              </a:rPr>
              <a:t>[Add in some commentary about your college’s retention data] </a:t>
            </a:r>
            <a:endParaRPr dirty="0">
              <a:highlight>
                <a:srgbClr val="00FFFF"/>
              </a:highlight>
            </a:endParaRPr>
          </a:p>
        </p:txBody>
      </p:sp>
      <p:sp>
        <p:nvSpPr>
          <p:cNvPr id="3" name="Picture Placeholder 2">
            <a:extLst>
              <a:ext uri="{FF2B5EF4-FFF2-40B4-BE49-F238E27FC236}">
                <a16:creationId xmlns:a16="http://schemas.microsoft.com/office/drawing/2014/main" id="{1789BD52-03C4-F318-AE66-6969E20F5542}"/>
              </a:ext>
              <a:ext uri="{C183D7F6-B498-43B3-948B-1728B52AA6E4}">
                <adec:decorative xmlns:adec="http://schemas.microsoft.com/office/drawing/2017/decorative" val="1"/>
              </a:ext>
            </a:extLst>
          </p:cNvPr>
          <p:cNvSpPr>
            <a:spLocks noGrp="1"/>
          </p:cNvSpPr>
          <p:nvPr>
            <p:ph type="pic" sz="quarter" idx="10"/>
          </p:nvPr>
        </p:nvSpPr>
        <p:spPr/>
        <p:txBody>
          <a:bodyPr/>
          <a:lstStyle/>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15"/>
          <p:cNvSpPr txBox="1">
            <a:spLocks noGrp="1"/>
          </p:cNvSpPr>
          <p:nvPr>
            <p:ph type="ctrTitle"/>
          </p:nvPr>
        </p:nvSpPr>
        <p:spPr>
          <a:xfrm>
            <a:off x="533400" y="0"/>
            <a:ext cx="5822004" cy="51435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3600"/>
              <a:buNone/>
            </a:pPr>
            <a:r>
              <a:rPr lang="en" sz="3330" dirty="0"/>
              <a:t>Inspire</a:t>
            </a:r>
            <a:r>
              <a:rPr lang="en" sz="3330" i="1" dirty="0"/>
              <a:t> </a:t>
            </a:r>
            <a:r>
              <a:rPr lang="en" sz="3330" dirty="0"/>
              <a:t>is an equity strategy: </a:t>
            </a:r>
            <a:r>
              <a:rPr lang="en" sz="3330" b="0" dirty="0">
                <a:solidFill>
                  <a:schemeClr val="tx1"/>
                </a:solidFill>
              </a:rPr>
              <a:t>Inspire encourages us to meet students where they are and calls into question a deficit mindset that students are not college-ready. </a:t>
            </a:r>
            <a:endParaRPr sz="3330" b="0" dirty="0">
              <a:solidFill>
                <a:schemeClr val="tx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2" name="Text Placeholder 1">
            <a:extLst>
              <a:ext uri="{FF2B5EF4-FFF2-40B4-BE49-F238E27FC236}">
                <a16:creationId xmlns:a16="http://schemas.microsoft.com/office/drawing/2014/main" id="{170AEA85-550F-1AEF-9954-D4A211871230}"/>
              </a:ext>
            </a:extLst>
          </p:cNvPr>
          <p:cNvSpPr>
            <a:spLocks noGrp="1"/>
          </p:cNvSpPr>
          <p:nvPr>
            <p:ph type="body" idx="13"/>
          </p:nvPr>
        </p:nvSpPr>
        <p:spPr>
          <a:xfrm>
            <a:off x="4667806" y="0"/>
            <a:ext cx="3820881" cy="5143500"/>
          </a:xfrm>
        </p:spPr>
        <p:txBody>
          <a:bodyPr anchor="ctr"/>
          <a:lstStyle/>
          <a:p>
            <a:pPr marL="0" indent="0">
              <a:buNone/>
            </a:pPr>
            <a:r>
              <a:rPr lang="en-US" dirty="0"/>
              <a:t>Every student will take at least one well-taught, college-level course on a topic that interests them in their first term.</a:t>
            </a:r>
          </a:p>
          <a:p>
            <a:pPr marL="0" indent="0">
              <a:buNone/>
            </a:pPr>
            <a:endParaRPr lang="en-US" dirty="0"/>
          </a:p>
        </p:txBody>
      </p:sp>
      <p:sp>
        <p:nvSpPr>
          <p:cNvPr id="391" name="Google Shape;391;p16"/>
          <p:cNvSpPr txBox="1">
            <a:spLocks noGrp="1"/>
          </p:cNvSpPr>
          <p:nvPr>
            <p:ph type="title"/>
          </p:nvPr>
        </p:nvSpPr>
        <p:spPr>
          <a:xfrm>
            <a:off x="654725" y="0"/>
            <a:ext cx="3672178" cy="51435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rgbClr val="196872"/>
              </a:buClr>
              <a:buSzPts val="3000"/>
              <a:buFont typeface="Arial"/>
              <a:buNone/>
            </a:pPr>
            <a:r>
              <a:rPr lang="en" sz="6000" dirty="0"/>
              <a:t>The Goal</a:t>
            </a:r>
            <a:endParaRPr sz="6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17"/>
          <p:cNvSpPr txBox="1">
            <a:spLocks noGrp="1"/>
          </p:cNvSpPr>
          <p:nvPr>
            <p:ph type="ctr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 dirty="0"/>
              <a:t>Putting Inspire into Practice</a:t>
            </a:r>
            <a:endParaRPr dirty="0"/>
          </a:p>
        </p:txBody>
      </p:sp>
      <p:sp>
        <p:nvSpPr>
          <p:cNvPr id="397" name="Google Shape;397;p17"/>
          <p:cNvSpPr txBox="1">
            <a:spLocks noGrp="1"/>
          </p:cNvSpPr>
          <p:nvPr>
            <p:ph type="subTitle" idx="1"/>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dirty="0"/>
              <a:t>Part 2</a:t>
            </a:r>
            <a:endParaRP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18"/>
          <p:cNvSpPr txBox="1">
            <a:spLocks noGrp="1"/>
          </p:cNvSpPr>
          <p:nvPr>
            <p:ph type="ctrTitle"/>
          </p:nvPr>
        </p:nvSpPr>
        <p:spPr>
          <a:xfrm>
            <a:off x="685800" y="735923"/>
            <a:ext cx="5486400" cy="1159800"/>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SzPts val="3600"/>
              <a:buNone/>
            </a:pPr>
            <a:r>
              <a:rPr lang="en" dirty="0"/>
              <a:t>What influenced your major choice in college?</a:t>
            </a:r>
            <a:endParaRPr dirty="0"/>
          </a:p>
        </p:txBody>
      </p:sp>
      <p:sp>
        <p:nvSpPr>
          <p:cNvPr id="403" name="Google Shape;403;p18"/>
          <p:cNvSpPr txBox="1">
            <a:spLocks noGrp="1"/>
          </p:cNvSpPr>
          <p:nvPr>
            <p:ph type="subTitle" idx="1"/>
          </p:nvPr>
        </p:nvSpPr>
        <p:spPr>
          <a:xfrm>
            <a:off x="685800" y="2114657"/>
            <a:ext cx="5486400" cy="11598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800"/>
              <a:buNone/>
            </a:pPr>
            <a:r>
              <a:rPr lang="en" dirty="0"/>
              <a:t>1. a course </a:t>
            </a:r>
            <a:endParaRPr dirty="0"/>
          </a:p>
          <a:p>
            <a:pPr marL="0" lvl="0" indent="0" algn="l" rtl="0">
              <a:lnSpc>
                <a:spcPct val="100000"/>
              </a:lnSpc>
              <a:spcBef>
                <a:spcPts val="0"/>
              </a:spcBef>
              <a:spcAft>
                <a:spcPts val="0"/>
              </a:spcAft>
              <a:buSzPts val="1800"/>
              <a:buNone/>
            </a:pPr>
            <a:r>
              <a:rPr lang="en" dirty="0"/>
              <a:t>2. a professor</a:t>
            </a:r>
            <a:endParaRPr dirty="0"/>
          </a:p>
          <a:p>
            <a:pPr marL="0" lvl="0" indent="0" algn="l" rtl="0">
              <a:lnSpc>
                <a:spcPct val="100000"/>
              </a:lnSpc>
              <a:spcBef>
                <a:spcPts val="0"/>
              </a:spcBef>
              <a:spcAft>
                <a:spcPts val="0"/>
              </a:spcAft>
              <a:buSzPts val="1800"/>
              <a:buNone/>
            </a:pPr>
            <a:r>
              <a:rPr lang="en" dirty="0"/>
              <a:t>3. an existing passion</a:t>
            </a:r>
            <a:endParaRPr dirty="0"/>
          </a:p>
          <a:p>
            <a:pPr marL="0" lvl="0" indent="0" algn="l" rtl="0">
              <a:lnSpc>
                <a:spcPct val="100000"/>
              </a:lnSpc>
              <a:spcBef>
                <a:spcPts val="0"/>
              </a:spcBef>
              <a:spcAft>
                <a:spcPts val="0"/>
              </a:spcAft>
              <a:buSzPts val="1800"/>
              <a:buNone/>
            </a:pPr>
            <a:r>
              <a:rPr lang="en" dirty="0"/>
              <a:t>4. internship or work experience</a:t>
            </a:r>
            <a:endParaRPr dirty="0"/>
          </a:p>
          <a:p>
            <a:pPr marL="0" lvl="0" indent="0" algn="l" rtl="0">
              <a:lnSpc>
                <a:spcPct val="100000"/>
              </a:lnSpc>
              <a:spcBef>
                <a:spcPts val="0"/>
              </a:spcBef>
              <a:spcAft>
                <a:spcPts val="0"/>
              </a:spcAft>
              <a:buSzPts val="1800"/>
              <a:buNone/>
            </a:pPr>
            <a:r>
              <a:rPr lang="en" dirty="0"/>
              <a:t>5. other</a:t>
            </a:r>
            <a:endParaRPr dirty="0"/>
          </a:p>
          <a:p>
            <a:pPr marL="0" lvl="0" indent="0" algn="l" rtl="0">
              <a:lnSpc>
                <a:spcPct val="100000"/>
              </a:lnSpc>
              <a:spcBef>
                <a:spcPts val="0"/>
              </a:spcBef>
              <a:spcAft>
                <a:spcPts val="0"/>
              </a:spcAft>
              <a:buSzPts val="1800"/>
              <a:buNone/>
            </a:pPr>
            <a:endParaRPr dirty="0"/>
          </a:p>
          <a:p>
            <a:pPr marL="0" lvl="0" indent="0" algn="l" rtl="0">
              <a:lnSpc>
                <a:spcPct val="100000"/>
              </a:lnSpc>
              <a:spcBef>
                <a:spcPts val="0"/>
              </a:spcBef>
              <a:spcAft>
                <a:spcPts val="0"/>
              </a:spcAft>
              <a:buSzPts val="1800"/>
              <a:buNone/>
            </a:pPr>
            <a:r>
              <a:rPr lang="en" dirty="0"/>
              <a:t>… or some combination of these things?</a:t>
            </a: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p19"/>
          <p:cNvSpPr txBox="1">
            <a:spLocks noGrp="1"/>
          </p:cNvSpPr>
          <p:nvPr>
            <p:ph type="ctrTitle"/>
          </p:nvPr>
        </p:nvSpPr>
        <p:spPr>
          <a:xfrm>
            <a:off x="533400" y="1"/>
            <a:ext cx="5650584" cy="5143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chemeClr val="dk1"/>
              </a:buClr>
              <a:buSzPts val="1100"/>
              <a:buFont typeface="Arial"/>
              <a:buNone/>
            </a:pPr>
            <a:r>
              <a:rPr lang="en" sz="3330" b="0" u="none" strike="noStrike" cap="none" dirty="0">
                <a:solidFill>
                  <a:schemeClr val="tx1"/>
                </a:solidFill>
                <a:latin typeface="Roboto"/>
                <a:ea typeface="Roboto"/>
                <a:cs typeface="Roboto"/>
                <a:sym typeface="Roboto"/>
              </a:rPr>
              <a:t>Inspire</a:t>
            </a:r>
            <a:r>
              <a:rPr lang="en" sz="3330" b="0" i="0" u="none" strike="noStrike" cap="none" dirty="0">
                <a:solidFill>
                  <a:schemeClr val="tx1"/>
                </a:solidFill>
                <a:latin typeface="Roboto"/>
                <a:ea typeface="Roboto"/>
                <a:cs typeface="Roboto"/>
                <a:sym typeface="Roboto"/>
              </a:rPr>
              <a:t> practices can be incorporated into teaching and learning at multiple levels, from a single lecture or assignment to the design of entire course curricula and programs. </a:t>
            </a:r>
            <a:endParaRPr sz="3330" b="0" i="0" u="none" strike="noStrike" cap="none" dirty="0">
              <a:solidFill>
                <a:schemeClr val="tx1"/>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bg>
      <p:bgPr>
        <a:solidFill>
          <a:srgbClr val="D8EAEB"/>
        </a:solidFill>
        <a:effectLst/>
      </p:bgPr>
    </p:bg>
    <p:spTree>
      <p:nvGrpSpPr>
        <p:cNvPr id="1" name="Shape 246"/>
        <p:cNvGrpSpPr/>
        <p:nvPr/>
      </p:nvGrpSpPr>
      <p:grpSpPr>
        <a:xfrm>
          <a:off x="0" y="0"/>
          <a:ext cx="0" cy="0"/>
          <a:chOff x="0" y="0"/>
          <a:chExt cx="0" cy="0"/>
        </a:xfrm>
      </p:grpSpPr>
      <p:sp>
        <p:nvSpPr>
          <p:cNvPr id="247" name="Google Shape;247;p2"/>
          <p:cNvSpPr txBox="1"/>
          <p:nvPr/>
        </p:nvSpPr>
        <p:spPr>
          <a:xfrm>
            <a:off x="530700" y="1312950"/>
            <a:ext cx="8082600" cy="3223200"/>
          </a:xfrm>
          <a:prstGeom prst="rect">
            <a:avLst/>
          </a:prstGeom>
          <a:noFill/>
          <a:ln>
            <a:noFill/>
          </a:ln>
        </p:spPr>
        <p:txBody>
          <a:bodyPr spcFirstLastPara="1" wrap="square" lIns="91425" tIns="91425" rIns="91425" bIns="91425" anchor="t" anchorCtr="0">
            <a:spAutoFit/>
          </a:bodyPr>
          <a:lstStyle/>
          <a:p>
            <a:pPr marL="457200" marR="0" lvl="0" indent="-342900" algn="l" rtl="0">
              <a:lnSpc>
                <a:spcPct val="115000"/>
              </a:lnSpc>
              <a:spcBef>
                <a:spcPts val="0"/>
              </a:spcBef>
              <a:spcAft>
                <a:spcPts val="0"/>
              </a:spcAft>
              <a:buClr>
                <a:schemeClr val="accent2"/>
              </a:buClr>
              <a:buSzPts val="1800"/>
              <a:buFont typeface="Roboto"/>
              <a:buChar char="●"/>
            </a:pPr>
            <a:r>
              <a:rPr lang="en" sz="1800" b="0" i="0" u="none" strike="noStrike" cap="none" dirty="0">
                <a:solidFill>
                  <a:schemeClr val="dk1"/>
                </a:solidFill>
                <a:latin typeface="Roboto"/>
                <a:ea typeface="Roboto"/>
                <a:cs typeface="Roboto"/>
                <a:sym typeface="Roboto"/>
              </a:rPr>
              <a:t>Guide Slides: Divider slides that are “hidden” (like this one) with instructions for presenting the slides that follow.</a:t>
            </a:r>
            <a:endParaRPr sz="1800" b="0" i="0" u="none" strike="noStrike" cap="none" dirty="0">
              <a:solidFill>
                <a:schemeClr val="dk1"/>
              </a:solidFill>
              <a:latin typeface="Roboto"/>
              <a:ea typeface="Roboto"/>
              <a:cs typeface="Roboto"/>
              <a:sym typeface="Roboto"/>
            </a:endParaRPr>
          </a:p>
          <a:p>
            <a:pPr marL="457200" marR="0" lvl="0" indent="-342900" algn="l" rtl="0">
              <a:lnSpc>
                <a:spcPct val="115000"/>
              </a:lnSpc>
              <a:spcBef>
                <a:spcPts val="0"/>
              </a:spcBef>
              <a:spcAft>
                <a:spcPts val="0"/>
              </a:spcAft>
              <a:buClr>
                <a:schemeClr val="accent2"/>
              </a:buClr>
              <a:buSzPts val="1800"/>
              <a:buFont typeface="Roboto"/>
              <a:buChar char="●"/>
            </a:pPr>
            <a:r>
              <a:rPr lang="en" sz="1800" b="0" i="0" u="none" strike="noStrike" cap="none" dirty="0">
                <a:solidFill>
                  <a:schemeClr val="dk1"/>
                </a:solidFill>
                <a:latin typeface="Roboto"/>
                <a:ea typeface="Roboto"/>
                <a:cs typeface="Roboto"/>
                <a:sym typeface="Roboto"/>
              </a:rPr>
              <a:t>Speaker Notes (below slides):</a:t>
            </a:r>
            <a:endParaRPr sz="1800" b="0" i="0" u="none" strike="noStrike" cap="none" dirty="0">
              <a:solidFill>
                <a:schemeClr val="dk1"/>
              </a:solidFill>
              <a:latin typeface="Roboto"/>
              <a:ea typeface="Roboto"/>
              <a:cs typeface="Roboto"/>
              <a:sym typeface="Roboto"/>
            </a:endParaRPr>
          </a:p>
          <a:p>
            <a:pPr marL="914400" marR="0" lvl="1" indent="-342900" algn="l" rtl="0">
              <a:lnSpc>
                <a:spcPct val="115000"/>
              </a:lnSpc>
              <a:spcBef>
                <a:spcPts val="0"/>
              </a:spcBef>
              <a:spcAft>
                <a:spcPts val="0"/>
              </a:spcAft>
              <a:buClr>
                <a:schemeClr val="dk1"/>
              </a:buClr>
              <a:buSzPts val="1800"/>
              <a:buFont typeface="Roboto"/>
              <a:buChar char="○"/>
            </a:pPr>
            <a:r>
              <a:rPr lang="en" sz="1600" b="0" i="0" u="none" strike="noStrike" cap="none" dirty="0">
                <a:solidFill>
                  <a:schemeClr val="dk1"/>
                </a:solidFill>
                <a:latin typeface="Roboto"/>
                <a:ea typeface="Roboto"/>
                <a:cs typeface="Roboto"/>
                <a:sym typeface="Roboto"/>
              </a:rPr>
              <a:t>[Speak]: Denotes suggestions for main points to cover as you speak to your audience. If there are no suggestions, present the slide as written and include your own explanations.</a:t>
            </a:r>
            <a:endParaRPr sz="1600" b="0" i="0" u="none" strike="noStrike" cap="none" dirty="0">
              <a:solidFill>
                <a:schemeClr val="dk1"/>
              </a:solidFill>
              <a:latin typeface="Roboto"/>
              <a:ea typeface="Roboto"/>
              <a:cs typeface="Roboto"/>
              <a:sym typeface="Roboto"/>
            </a:endParaRPr>
          </a:p>
          <a:p>
            <a:pPr marL="914400" marR="0" lvl="1" indent="-342900" algn="l" rtl="0">
              <a:lnSpc>
                <a:spcPct val="115000"/>
              </a:lnSpc>
              <a:spcBef>
                <a:spcPts val="0"/>
              </a:spcBef>
              <a:spcAft>
                <a:spcPts val="0"/>
              </a:spcAft>
              <a:buClr>
                <a:schemeClr val="dk1"/>
              </a:buClr>
              <a:buSzPts val="1800"/>
              <a:buFont typeface="Roboto"/>
              <a:buChar char="○"/>
            </a:pPr>
            <a:r>
              <a:rPr lang="en" sz="1600" b="0" i="0" u="none" strike="noStrike" cap="none" dirty="0">
                <a:solidFill>
                  <a:schemeClr val="dk1"/>
                </a:solidFill>
                <a:latin typeface="Roboto"/>
                <a:ea typeface="Roboto"/>
                <a:cs typeface="Roboto"/>
                <a:sym typeface="Roboto"/>
              </a:rPr>
              <a:t>[Instructions]: Outlines pieces that you need to include as you prepare to give this presentation.</a:t>
            </a:r>
            <a:endParaRPr sz="1600" b="0" i="0" u="none" strike="noStrike" cap="none" dirty="0">
              <a:solidFill>
                <a:schemeClr val="dk1"/>
              </a:solidFill>
              <a:latin typeface="Roboto"/>
              <a:ea typeface="Roboto"/>
              <a:cs typeface="Roboto"/>
              <a:sym typeface="Roboto"/>
            </a:endParaRPr>
          </a:p>
          <a:p>
            <a:pPr marL="914400" marR="0" lvl="1" indent="-342900" algn="l" rtl="0">
              <a:lnSpc>
                <a:spcPct val="115000"/>
              </a:lnSpc>
              <a:spcBef>
                <a:spcPts val="0"/>
              </a:spcBef>
              <a:spcAft>
                <a:spcPts val="0"/>
              </a:spcAft>
              <a:buClr>
                <a:schemeClr val="dk1"/>
              </a:buClr>
              <a:buSzPts val="1800"/>
              <a:buFont typeface="Roboto"/>
              <a:buChar char="○"/>
            </a:pPr>
            <a:r>
              <a:rPr lang="en" sz="1600" b="0" i="0" u="none" strike="noStrike" cap="none" dirty="0">
                <a:solidFill>
                  <a:schemeClr val="dk1"/>
                </a:solidFill>
                <a:latin typeface="Roboto"/>
                <a:ea typeface="Roboto"/>
                <a:cs typeface="Roboto"/>
                <a:sym typeface="Roboto"/>
              </a:rPr>
              <a:t>[Anything in brackets]: </a:t>
            </a:r>
            <a:r>
              <a:rPr lang="en" sz="1600" dirty="0">
                <a:solidFill>
                  <a:schemeClr val="dk1"/>
                </a:solidFill>
                <a:latin typeface="Roboto"/>
                <a:ea typeface="Roboto"/>
                <a:cs typeface="Roboto"/>
                <a:sym typeface="Roboto"/>
              </a:rPr>
              <a:t>P</a:t>
            </a:r>
            <a:r>
              <a:rPr lang="en" sz="1600" b="0" i="0" u="none" strike="noStrike" cap="none" dirty="0">
                <a:solidFill>
                  <a:schemeClr val="dk1"/>
                </a:solidFill>
                <a:latin typeface="Roboto"/>
                <a:ea typeface="Roboto"/>
                <a:cs typeface="Roboto"/>
                <a:sym typeface="Roboto"/>
              </a:rPr>
              <a:t>rovides key information re: how to facilitate.</a:t>
            </a:r>
            <a:endParaRPr sz="1600" b="0" i="0" u="none" strike="noStrike" cap="none" dirty="0">
              <a:solidFill>
                <a:schemeClr val="dk1"/>
              </a:solidFill>
              <a:latin typeface="Roboto"/>
              <a:ea typeface="Roboto"/>
              <a:cs typeface="Roboto"/>
              <a:sym typeface="Roboto"/>
            </a:endParaRPr>
          </a:p>
          <a:p>
            <a:pPr marL="0" marR="0" lvl="0" indent="0" algn="l" rtl="0">
              <a:lnSpc>
                <a:spcPct val="115000"/>
              </a:lnSpc>
              <a:spcBef>
                <a:spcPts val="0"/>
              </a:spcBef>
              <a:spcAft>
                <a:spcPts val="0"/>
              </a:spcAft>
              <a:buClr>
                <a:srgbClr val="000000"/>
              </a:buClr>
              <a:buSzPts val="1800"/>
              <a:buFont typeface="Arial"/>
              <a:buNone/>
            </a:pPr>
            <a:endParaRPr sz="1800" b="0" i="0" u="none" strike="noStrike" cap="none" dirty="0">
              <a:solidFill>
                <a:schemeClr val="dk1"/>
              </a:solidFill>
              <a:latin typeface="Roboto"/>
              <a:ea typeface="Roboto"/>
              <a:cs typeface="Roboto"/>
              <a:sym typeface="Roboto"/>
            </a:endParaRPr>
          </a:p>
        </p:txBody>
      </p:sp>
      <p:sp>
        <p:nvSpPr>
          <p:cNvPr id="248" name="Google Shape;248;p2"/>
          <p:cNvSpPr txBox="1">
            <a:spLocks noGrp="1"/>
          </p:cNvSpPr>
          <p:nvPr>
            <p:ph type="title" idx="4294967295"/>
          </p:nvPr>
        </p:nvSpPr>
        <p:spPr>
          <a:xfrm>
            <a:off x="530700" y="574050"/>
            <a:ext cx="8082600" cy="7080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Pts val="3400"/>
              <a:buFont typeface="Arial"/>
              <a:buNone/>
              <a:tabLst/>
              <a:defRPr/>
            </a:pPr>
            <a:r>
              <a:rPr kumimoji="0" lang="en-US" sz="3400" b="1" i="0" u="none" strike="noStrike" kern="0" cap="none" spc="0" normalizeH="0" baseline="0" noProof="0" dirty="0">
                <a:ln>
                  <a:noFill/>
                </a:ln>
                <a:solidFill>
                  <a:srgbClr val="000000"/>
                </a:solidFill>
                <a:effectLst/>
                <a:uLnTx/>
                <a:uFillTx/>
                <a:latin typeface="Roboto"/>
                <a:ea typeface="Roboto"/>
                <a:cs typeface="Roboto"/>
                <a:sym typeface="Roboto"/>
              </a:rPr>
              <a:t>Guide Slide: </a:t>
            </a:r>
            <a:r>
              <a:rPr kumimoji="0" lang="en-US" sz="3400" b="1" i="1" u="none" strike="noStrike" kern="0" cap="none" spc="0" normalizeH="0" baseline="0" noProof="0" dirty="0">
                <a:ln>
                  <a:noFill/>
                </a:ln>
                <a:solidFill>
                  <a:srgbClr val="000000"/>
                </a:solidFill>
                <a:effectLst/>
                <a:uLnTx/>
                <a:uFillTx/>
                <a:latin typeface="Roboto"/>
                <a:ea typeface="Roboto"/>
                <a:cs typeface="Roboto"/>
                <a:sym typeface="Roboto"/>
              </a:rPr>
              <a:t>Instructions for Facilitators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20"/>
          <p:cNvSpPr txBox="1">
            <a:spLocks noGrp="1"/>
          </p:cNvSpPr>
          <p:nvPr>
            <p:ph type="ctrTitle"/>
          </p:nvPr>
        </p:nvSpPr>
        <p:spPr>
          <a:xfrm>
            <a:off x="533400" y="1632188"/>
            <a:ext cx="5822004" cy="1159800"/>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SzPts val="3600"/>
              <a:buNone/>
            </a:pPr>
            <a:r>
              <a:rPr lang="en" sz="2000" b="0" i="1" dirty="0"/>
              <a:t>Principle 1:</a:t>
            </a:r>
            <a:endParaRPr sz="2000" b="0" i="1" dirty="0"/>
          </a:p>
          <a:p>
            <a:pPr marL="0" lvl="0" indent="0" algn="l" rtl="0">
              <a:lnSpc>
                <a:spcPct val="100000"/>
              </a:lnSpc>
              <a:spcBef>
                <a:spcPts val="0"/>
              </a:spcBef>
              <a:spcAft>
                <a:spcPts val="0"/>
              </a:spcAft>
              <a:buSzPts val="3600"/>
              <a:buNone/>
            </a:pPr>
            <a:r>
              <a:rPr lang="en" dirty="0"/>
              <a:t>Link course content to students’ lives.</a:t>
            </a:r>
            <a:endParaRPr dirty="0"/>
          </a:p>
        </p:txBody>
      </p:sp>
      <p:sp>
        <p:nvSpPr>
          <p:cNvPr id="420" name="Google Shape;420;p20"/>
          <p:cNvSpPr txBox="1">
            <a:spLocks noGrp="1"/>
          </p:cNvSpPr>
          <p:nvPr>
            <p:ph type="subTitle" idx="1"/>
          </p:nvPr>
        </p:nvSpPr>
        <p:spPr>
          <a:xfrm>
            <a:off x="533400" y="2736499"/>
            <a:ext cx="5822004" cy="7848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1"/>
              </a:buClr>
              <a:buSzPts val="1100"/>
              <a:buFont typeface="Arial"/>
              <a:buNone/>
            </a:pPr>
            <a:r>
              <a:rPr lang="en" dirty="0"/>
              <a:t>Helping students make connections between their own lives and goals and what they are learning in their courses can promote program engagement and retention. </a:t>
            </a: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pic>
        <p:nvPicPr>
          <p:cNvPr id="431" name="Google Shape;431;p21" descr="Professor female with solid fill"/>
          <p:cNvPicPr preferRelativeResize="0"/>
          <p:nvPr/>
        </p:nvPicPr>
        <p:blipFill>
          <a:blip r:embed="rId3">
            <a:duotone>
              <a:schemeClr val="accent2">
                <a:shade val="45000"/>
                <a:satMod val="135000"/>
              </a:schemeClr>
              <a:prstClr val="white"/>
            </a:duotone>
            <a:extLst>
              <a:ext uri="{96DAC541-7B7A-43D3-8B79-37D633B846F1}">
                <asvg:svgBlip xmlns:asvg="http://schemas.microsoft.com/office/drawing/2016/SVG/main" r:embed="rId4"/>
              </a:ext>
            </a:extLst>
          </a:blip>
          <a:srcRect/>
          <a:stretch/>
        </p:blipFill>
        <p:spPr>
          <a:xfrm>
            <a:off x="6148897" y="1879227"/>
            <a:ext cx="914400" cy="914400"/>
          </a:xfrm>
          <a:prstGeom prst="rect">
            <a:avLst/>
          </a:prstGeom>
          <a:noFill/>
          <a:ln>
            <a:noFill/>
          </a:ln>
        </p:spPr>
      </p:pic>
      <p:pic>
        <p:nvPicPr>
          <p:cNvPr id="432" name="Google Shape;432;p21">
            <a:extLst>
              <a:ext uri="{C183D7F6-B498-43B3-948B-1728B52AA6E4}">
                <adec:decorative xmlns:adec="http://schemas.microsoft.com/office/drawing/2017/decorative" val="1"/>
              </a:ext>
            </a:extLst>
          </p:cNvPr>
          <p:cNvPicPr preferRelativeResize="0"/>
          <p:nvPr/>
        </p:nvPicPr>
        <p:blipFill rotWithShape="1">
          <a:blip r:embed="rId5">
            <a:alphaModFix/>
            <a:duotone>
              <a:schemeClr val="accent2">
                <a:shade val="45000"/>
                <a:satMod val="135000"/>
              </a:schemeClr>
              <a:prstClr val="white"/>
            </a:duotone>
          </a:blip>
          <a:srcRect/>
          <a:stretch/>
        </p:blipFill>
        <p:spPr>
          <a:xfrm>
            <a:off x="7627283" y="2466801"/>
            <a:ext cx="1390650" cy="1390650"/>
          </a:xfrm>
          <a:prstGeom prst="rect">
            <a:avLst/>
          </a:prstGeom>
          <a:noFill/>
          <a:ln>
            <a:noFill/>
          </a:ln>
        </p:spPr>
      </p:pic>
      <p:pic>
        <p:nvPicPr>
          <p:cNvPr id="433" name="Google Shape;433;p21">
            <a:extLst>
              <a:ext uri="{C183D7F6-B498-43B3-948B-1728B52AA6E4}">
                <adec:decorative xmlns:adec="http://schemas.microsoft.com/office/drawing/2017/decorative" val="1"/>
              </a:ext>
            </a:extLst>
          </p:cNvPr>
          <p:cNvPicPr preferRelativeResize="0"/>
          <p:nvPr/>
        </p:nvPicPr>
        <p:blipFill rotWithShape="1">
          <a:blip r:embed="rId6">
            <a:alphaModFix/>
            <a:duotone>
              <a:schemeClr val="accent2">
                <a:shade val="45000"/>
                <a:satMod val="135000"/>
              </a:schemeClr>
              <a:prstClr val="white"/>
            </a:duotone>
          </a:blip>
          <a:srcRect/>
          <a:stretch/>
        </p:blipFill>
        <p:spPr>
          <a:xfrm>
            <a:off x="4410237" y="2466801"/>
            <a:ext cx="1087000" cy="1087000"/>
          </a:xfrm>
          <a:prstGeom prst="rect">
            <a:avLst/>
          </a:prstGeom>
          <a:noFill/>
          <a:ln>
            <a:noFill/>
          </a:ln>
        </p:spPr>
      </p:pic>
      <p:sp>
        <p:nvSpPr>
          <p:cNvPr id="436" name="Google Shape;436;p21">
            <a:extLst>
              <a:ext uri="{C183D7F6-B498-43B3-948B-1728B52AA6E4}">
                <adec:decorative xmlns:adec="http://schemas.microsoft.com/office/drawing/2017/decorative" val="1"/>
              </a:ext>
            </a:extLst>
          </p:cNvPr>
          <p:cNvSpPr txBox="1"/>
          <p:nvPr/>
        </p:nvSpPr>
        <p:spPr>
          <a:xfrm>
            <a:off x="5804800" y="2447050"/>
            <a:ext cx="2061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1" u="none" strike="noStrike" cap="none">
              <a:solidFill>
                <a:srgbClr val="000000"/>
              </a:solidFill>
              <a:latin typeface="Arial"/>
              <a:ea typeface="Arial"/>
              <a:cs typeface="Arial"/>
              <a:sym typeface="Arial"/>
            </a:endParaRPr>
          </a:p>
        </p:txBody>
      </p:sp>
      <p:sp>
        <p:nvSpPr>
          <p:cNvPr id="437" name="Google Shape;437;p21"/>
          <p:cNvSpPr/>
          <p:nvPr/>
        </p:nvSpPr>
        <p:spPr>
          <a:xfrm>
            <a:off x="7107121" y="1184950"/>
            <a:ext cx="1674600" cy="1262100"/>
          </a:xfrm>
          <a:prstGeom prst="wedgeEllipseCallout">
            <a:avLst>
              <a:gd name="adj1" fmla="val -20833"/>
              <a:gd name="adj2" fmla="val 625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15000"/>
              </a:lnSpc>
              <a:spcBef>
                <a:spcPts val="1200"/>
              </a:spcBef>
              <a:spcAft>
                <a:spcPts val="1200"/>
              </a:spcAft>
              <a:buClr>
                <a:srgbClr val="000000"/>
              </a:buClr>
              <a:buSzPts val="1400"/>
              <a:buFont typeface="Arial"/>
              <a:buNone/>
            </a:pPr>
            <a:r>
              <a:rPr lang="en" sz="1400" b="0" i="0" u="none" strike="noStrike" cap="none">
                <a:solidFill>
                  <a:schemeClr val="dk1"/>
                </a:solidFill>
                <a:latin typeface="Roboto"/>
                <a:ea typeface="Roboto"/>
                <a:cs typeface="Roboto"/>
                <a:sym typeface="Roboto"/>
              </a:rPr>
              <a:t>How do we know what we know? </a:t>
            </a:r>
            <a:endParaRPr sz="1400" b="0" i="0" u="none" strike="noStrike" cap="none">
              <a:solidFill>
                <a:srgbClr val="000000"/>
              </a:solidFill>
              <a:latin typeface="Roboto"/>
              <a:ea typeface="Roboto"/>
              <a:cs typeface="Roboto"/>
              <a:sym typeface="Roboto"/>
            </a:endParaRPr>
          </a:p>
        </p:txBody>
      </p:sp>
      <p:sp>
        <p:nvSpPr>
          <p:cNvPr id="439" name="Google Shape;439;p21"/>
          <p:cNvSpPr/>
          <p:nvPr/>
        </p:nvSpPr>
        <p:spPr>
          <a:xfrm>
            <a:off x="5910847" y="3215085"/>
            <a:ext cx="1390500" cy="914400"/>
          </a:xfrm>
          <a:prstGeom prst="wedgeEllipseCallout">
            <a:avLst>
              <a:gd name="adj1" fmla="val 39968"/>
              <a:gd name="adj2" fmla="val -55408"/>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15000"/>
              </a:lnSpc>
              <a:spcBef>
                <a:spcPts val="1200"/>
              </a:spcBef>
              <a:spcAft>
                <a:spcPts val="1200"/>
              </a:spcAft>
              <a:buClr>
                <a:srgbClr val="000000"/>
              </a:buClr>
              <a:buSzPts val="1400"/>
              <a:buFont typeface="Arial"/>
              <a:buNone/>
            </a:pPr>
            <a:r>
              <a:rPr lang="en" sz="1400" b="0" i="0" u="none" strike="noStrike" cap="none">
                <a:solidFill>
                  <a:schemeClr val="dk1"/>
                </a:solidFill>
                <a:latin typeface="Roboto"/>
                <a:ea typeface="Roboto"/>
                <a:cs typeface="Roboto"/>
                <a:sym typeface="Roboto"/>
              </a:rPr>
              <a:t>What is justice?</a:t>
            </a:r>
            <a:endParaRPr sz="1400" b="0" i="0" u="none" strike="noStrike" cap="none">
              <a:solidFill>
                <a:srgbClr val="000000"/>
              </a:solidFill>
              <a:latin typeface="Roboto"/>
              <a:ea typeface="Roboto"/>
              <a:cs typeface="Roboto"/>
              <a:sym typeface="Roboto"/>
            </a:endParaRPr>
          </a:p>
        </p:txBody>
      </p:sp>
      <p:sp>
        <p:nvSpPr>
          <p:cNvPr id="438" name="Google Shape;438;p21"/>
          <p:cNvSpPr/>
          <p:nvPr/>
        </p:nvSpPr>
        <p:spPr>
          <a:xfrm>
            <a:off x="4484325" y="1462663"/>
            <a:ext cx="1390500" cy="914400"/>
          </a:xfrm>
          <a:prstGeom prst="wedgeEllipseCallout">
            <a:avLst>
              <a:gd name="adj1" fmla="val 24376"/>
              <a:gd name="adj2" fmla="val 6139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15000"/>
              </a:lnSpc>
              <a:spcBef>
                <a:spcPts val="1200"/>
              </a:spcBef>
              <a:spcAft>
                <a:spcPts val="1200"/>
              </a:spcAft>
              <a:buClr>
                <a:srgbClr val="000000"/>
              </a:buClr>
              <a:buSzPts val="1400"/>
              <a:buFont typeface="Arial"/>
              <a:buNone/>
            </a:pPr>
            <a:r>
              <a:rPr lang="en" sz="1400" b="0" i="0" u="none" strike="noStrike" cap="none">
                <a:solidFill>
                  <a:schemeClr val="dk1"/>
                </a:solidFill>
                <a:latin typeface="Roboto"/>
                <a:ea typeface="Roboto"/>
                <a:cs typeface="Roboto"/>
                <a:sym typeface="Roboto"/>
              </a:rPr>
              <a:t>Does free will exist?</a:t>
            </a:r>
            <a:endParaRPr sz="1400" b="0" i="0" u="none" strike="noStrike" cap="none">
              <a:solidFill>
                <a:srgbClr val="000000"/>
              </a:solidFill>
              <a:latin typeface="Roboto"/>
              <a:ea typeface="Roboto"/>
              <a:cs typeface="Roboto"/>
              <a:sym typeface="Roboto"/>
            </a:endParaRPr>
          </a:p>
        </p:txBody>
      </p:sp>
      <p:sp>
        <p:nvSpPr>
          <p:cNvPr id="434" name="Google Shape;434;p21"/>
          <p:cNvSpPr txBox="1"/>
          <p:nvPr/>
        </p:nvSpPr>
        <p:spPr>
          <a:xfrm>
            <a:off x="593300" y="1277850"/>
            <a:ext cx="3358500" cy="3324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200"/>
              </a:spcBef>
              <a:spcAft>
                <a:spcPts val="1200"/>
              </a:spcAft>
              <a:buClr>
                <a:schemeClr val="dk1"/>
              </a:buClr>
              <a:buSzPts val="1100"/>
              <a:buFont typeface="Arial"/>
              <a:buNone/>
            </a:pPr>
            <a:r>
              <a:rPr lang="en" sz="2000" b="0" i="0" u="none" strike="noStrike" cap="none">
                <a:solidFill>
                  <a:schemeClr val="dk1"/>
                </a:solidFill>
                <a:latin typeface="Roboto"/>
                <a:ea typeface="Roboto"/>
                <a:cs typeface="Roboto"/>
                <a:sym typeface="Roboto"/>
              </a:rPr>
              <a:t>Austin Community College made the fundamental issues addressed in classic texts relevant to students’ lives today by structuring a student success seminar around them, bridging the gap between theory and application.</a:t>
            </a:r>
            <a:endParaRPr sz="2000" b="1" i="0" u="none" strike="noStrike" cap="none">
              <a:solidFill>
                <a:srgbClr val="000000"/>
              </a:solidFill>
              <a:latin typeface="Roboto"/>
              <a:ea typeface="Roboto"/>
              <a:cs typeface="Roboto"/>
              <a:sym typeface="Roboto"/>
            </a:endParaRPr>
          </a:p>
        </p:txBody>
      </p:sp>
      <p:sp>
        <p:nvSpPr>
          <p:cNvPr id="435" name="Google Shape;435;p21"/>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3000"/>
              <a:buFont typeface="Arial"/>
              <a:buNone/>
            </a:pPr>
            <a:r>
              <a:rPr lang="en" sz="3000" b="1" i="0" u="none" strike="noStrike" cap="none" dirty="0">
                <a:solidFill>
                  <a:srgbClr val="000000"/>
                </a:solidFill>
                <a:latin typeface="Roboto"/>
                <a:ea typeface="Roboto"/>
                <a:cs typeface="Roboto"/>
                <a:sym typeface="Roboto"/>
              </a:rPr>
              <a:t>Student Success Seminar: Revamped</a:t>
            </a:r>
            <a:endParaRPr sz="3000" b="1" i="0" u="none" strike="noStrike" cap="none" dirty="0">
              <a:solidFill>
                <a:srgbClr val="000000"/>
              </a:solidFill>
              <a:latin typeface="Roboto"/>
              <a:ea typeface="Roboto"/>
              <a:cs typeface="Roboto"/>
              <a:sym typeface="Roboto"/>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22"/>
          <p:cNvSpPr txBox="1">
            <a:spLocks noGrp="1"/>
          </p:cNvSpPr>
          <p:nvPr>
            <p:ph type="body" idx="1"/>
          </p:nvPr>
        </p:nvSpPr>
        <p:spPr>
          <a:xfrm>
            <a:off x="644434" y="1643063"/>
            <a:ext cx="7814099" cy="2932212"/>
          </a:xfrm>
          <a:noFill/>
          <a:ln>
            <a:noFill/>
          </a:ln>
        </p:spPr>
        <p:txBody>
          <a:bodyPr spcFirstLastPara="1" wrap="square" lIns="0" tIns="0" rIns="0" bIns="0" anchor="t" anchorCtr="0">
            <a:noAutofit/>
          </a:bodyPr>
          <a:lstStyle/>
          <a:p>
            <a:pPr marL="0" lvl="0" indent="0">
              <a:buNone/>
            </a:pPr>
            <a:endParaRPr lang="en-US" dirty="0"/>
          </a:p>
          <a:p>
            <a:pPr lvl="0"/>
            <a:r>
              <a:rPr lang="en-US" dirty="0"/>
              <a:t>Implementing </a:t>
            </a:r>
            <a:r>
              <a:rPr lang="en-US" dirty="0">
                <a:hlinkClick r:id="rId3"/>
              </a:rPr>
              <a:t>culturally relevant</a:t>
            </a:r>
            <a:r>
              <a:rPr lang="en-US" dirty="0"/>
              <a:t> and </a:t>
            </a:r>
            <a:r>
              <a:rPr lang="en-US" dirty="0">
                <a:hlinkClick r:id="rId4"/>
              </a:rPr>
              <a:t>culturally sustaining</a:t>
            </a:r>
            <a:r>
              <a:rPr lang="en-US" dirty="0"/>
              <a:t> pedagogy</a:t>
            </a:r>
          </a:p>
          <a:p>
            <a:pPr lvl="0"/>
            <a:r>
              <a:rPr lang="en-US" dirty="0"/>
              <a:t>Promoting academic and professional </a:t>
            </a:r>
            <a:r>
              <a:rPr lang="en-US" dirty="0">
                <a:hlinkClick r:id="rId5"/>
              </a:rPr>
              <a:t>identity</a:t>
            </a:r>
            <a:r>
              <a:rPr lang="en-US" dirty="0"/>
              <a:t> (e.g., as a </a:t>
            </a:r>
            <a:r>
              <a:rPr lang="en-US" dirty="0">
                <a:hlinkClick r:id="rId6"/>
              </a:rPr>
              <a:t>STEM</a:t>
            </a:r>
            <a:r>
              <a:rPr lang="en-US" dirty="0"/>
              <a:t> student) </a:t>
            </a:r>
          </a:p>
          <a:p>
            <a:pPr lvl="0"/>
            <a:r>
              <a:rPr lang="en-US" dirty="0"/>
              <a:t>Using </a:t>
            </a:r>
            <a:r>
              <a:rPr lang="en-US" dirty="0">
                <a:hlinkClick r:id="rId7"/>
              </a:rPr>
              <a:t>convergent teaching</a:t>
            </a:r>
            <a:r>
              <a:rPr lang="en-US" dirty="0"/>
              <a:t>—target core concepts, surface what students already know, navigate the connection between the two</a:t>
            </a:r>
          </a:p>
        </p:txBody>
      </p:sp>
      <p:sp>
        <p:nvSpPr>
          <p:cNvPr id="445" name="Google Shape;445;p22"/>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dirty="0"/>
              <a:t>Other opportunities to link course content to students’ lives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23"/>
          <p:cNvSpPr txBox="1">
            <a:spLocks noGrp="1"/>
          </p:cNvSpPr>
          <p:nvPr>
            <p:ph type="ctrTitle"/>
          </p:nvPr>
        </p:nvSpPr>
        <p:spPr>
          <a:xfrm>
            <a:off x="533400" y="1591548"/>
            <a:ext cx="5822004" cy="1159800"/>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SzPts val="3600"/>
              <a:buNone/>
            </a:pPr>
            <a:r>
              <a:rPr lang="en" sz="2000" b="0" i="1" dirty="0"/>
              <a:t>Principle 2:</a:t>
            </a:r>
            <a:endParaRPr sz="2000" b="0" i="1" dirty="0"/>
          </a:p>
          <a:p>
            <a:pPr marL="0" lvl="0" indent="0" algn="l" rtl="0">
              <a:lnSpc>
                <a:spcPct val="100000"/>
              </a:lnSpc>
              <a:spcBef>
                <a:spcPts val="0"/>
              </a:spcBef>
              <a:spcAft>
                <a:spcPts val="0"/>
              </a:spcAft>
              <a:buSzPts val="3600"/>
              <a:buNone/>
            </a:pPr>
            <a:r>
              <a:rPr lang="en" dirty="0"/>
              <a:t>Link course content to programs and careers.</a:t>
            </a:r>
            <a:endParaRPr dirty="0"/>
          </a:p>
        </p:txBody>
      </p:sp>
      <p:sp>
        <p:nvSpPr>
          <p:cNvPr id="451" name="Google Shape;451;p23"/>
          <p:cNvSpPr txBox="1">
            <a:spLocks noGrp="1"/>
          </p:cNvSpPr>
          <p:nvPr>
            <p:ph type="subTitle" idx="1"/>
          </p:nvPr>
        </p:nvSpPr>
        <p:spPr>
          <a:xfrm>
            <a:off x="533400" y="2868579"/>
            <a:ext cx="5822004" cy="7848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800"/>
              <a:buNone/>
            </a:pPr>
            <a:r>
              <a:rPr lang="en" dirty="0"/>
              <a:t>Professors can light students’ fire for learning by connecting students’ interests and aspirations to academic programs and career goals.</a:t>
            </a:r>
            <a:endParaRP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pic>
        <p:nvPicPr>
          <p:cNvPr id="465" name="Google Shape;465;p24" descr="Image featuring logos and photos of local organizations partnering with Sinclair Community College for their service learning program."/>
          <p:cNvPicPr preferRelativeResize="0"/>
          <p:nvPr/>
        </p:nvPicPr>
        <p:blipFill rotWithShape="1">
          <a:blip r:embed="rId3">
            <a:alphaModFix/>
          </a:blip>
          <a:srcRect/>
          <a:stretch/>
        </p:blipFill>
        <p:spPr>
          <a:xfrm>
            <a:off x="602300" y="1565788"/>
            <a:ext cx="4841125" cy="2182925"/>
          </a:xfrm>
          <a:prstGeom prst="rect">
            <a:avLst/>
          </a:prstGeom>
          <a:noFill/>
          <a:ln>
            <a:noFill/>
          </a:ln>
        </p:spPr>
      </p:pic>
      <p:sp>
        <p:nvSpPr>
          <p:cNvPr id="3" name="Text Placeholder 2">
            <a:extLst>
              <a:ext uri="{FF2B5EF4-FFF2-40B4-BE49-F238E27FC236}">
                <a16:creationId xmlns:a16="http://schemas.microsoft.com/office/drawing/2014/main" id="{4FF0577E-D804-CBF2-F908-49BBF07C1417}"/>
              </a:ext>
            </a:extLst>
          </p:cNvPr>
          <p:cNvSpPr>
            <a:spLocks noGrp="1"/>
          </p:cNvSpPr>
          <p:nvPr>
            <p:ph type="body" idx="13"/>
          </p:nvPr>
        </p:nvSpPr>
        <p:spPr>
          <a:xfrm>
            <a:off x="5637229" y="1585914"/>
            <a:ext cx="2851458" cy="3204794"/>
          </a:xfrm>
        </p:spPr>
        <p:txBody>
          <a:bodyPr/>
          <a:lstStyle/>
          <a:p>
            <a:pPr marL="0" indent="0">
              <a:buNone/>
            </a:pPr>
            <a:r>
              <a:rPr lang="en-US" sz="1800" b="0" i="0" u="none" strike="noStrike" cap="none" dirty="0">
                <a:solidFill>
                  <a:schemeClr val="dk1"/>
                </a:solidFill>
                <a:latin typeface="Roboto"/>
                <a:ea typeface="Roboto"/>
                <a:cs typeface="Roboto"/>
                <a:sym typeface="Roboto"/>
              </a:rPr>
              <a:t>Sinclair Community College created a service learning program in partnership with local organizations to enable students to apply skills learned in courses in their local community.</a:t>
            </a:r>
            <a:endParaRPr lang="en-US" sz="1800" b="1" i="0" u="none" strike="noStrike" cap="none" dirty="0">
              <a:solidFill>
                <a:srgbClr val="000000"/>
              </a:solidFill>
              <a:latin typeface="Roboto"/>
              <a:ea typeface="Roboto"/>
              <a:cs typeface="Roboto"/>
              <a:sym typeface="Roboto"/>
            </a:endParaRPr>
          </a:p>
          <a:p>
            <a:pPr marL="0" indent="0">
              <a:buNone/>
            </a:pPr>
            <a:endParaRPr lang="en-US" dirty="0"/>
          </a:p>
        </p:txBody>
      </p:sp>
      <p:sp>
        <p:nvSpPr>
          <p:cNvPr id="464" name="Google Shape;464;p24"/>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3000"/>
              <a:buFont typeface="Arial"/>
              <a:buNone/>
            </a:pPr>
            <a:r>
              <a:rPr lang="en" sz="3000" b="1" i="0" u="none" strike="noStrike" cap="none" dirty="0">
                <a:solidFill>
                  <a:srgbClr val="000000"/>
                </a:solidFill>
                <a:latin typeface="Roboto"/>
                <a:ea typeface="Roboto"/>
                <a:cs typeface="Roboto"/>
                <a:sym typeface="Roboto"/>
              </a:rPr>
              <a:t>Service Learning Program</a:t>
            </a:r>
            <a:endParaRPr sz="3000" b="1" i="0" u="none" strike="noStrike" cap="none" dirty="0">
              <a:solidFill>
                <a:srgbClr val="000000"/>
              </a:solidFill>
              <a:latin typeface="Roboto"/>
              <a:ea typeface="Roboto"/>
              <a:cs typeface="Roboto"/>
              <a:sym typeface="Roboto"/>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69"/>
        <p:cNvGrpSpPr/>
        <p:nvPr/>
      </p:nvGrpSpPr>
      <p:grpSpPr>
        <a:xfrm>
          <a:off x="0" y="0"/>
          <a:ext cx="0" cy="0"/>
          <a:chOff x="0" y="0"/>
          <a:chExt cx="0" cy="0"/>
        </a:xfrm>
      </p:grpSpPr>
      <p:sp>
        <p:nvSpPr>
          <p:cNvPr id="470" name="Google Shape;470;p25"/>
          <p:cNvSpPr txBox="1">
            <a:spLocks noGrp="1"/>
          </p:cNvSpPr>
          <p:nvPr>
            <p:ph type="body" idx="1"/>
          </p:nvPr>
        </p:nvSpPr>
        <p:spPr>
          <a:prstGeom prst="rect">
            <a:avLst/>
          </a:prstGeom>
          <a:noFill/>
          <a:ln>
            <a:noFill/>
          </a:ln>
        </p:spPr>
        <p:txBody>
          <a:bodyPr spcFirstLastPara="1" wrap="square" lIns="0" tIns="0" rIns="0" bIns="0" anchor="t" anchorCtr="0">
            <a:noAutofit/>
          </a:bodyPr>
          <a:lstStyle/>
          <a:p>
            <a:pPr marL="457200" lvl="0" indent="0" algn="l" rtl="0">
              <a:lnSpc>
                <a:spcPct val="115000"/>
              </a:lnSpc>
              <a:spcBef>
                <a:spcPts val="0"/>
              </a:spcBef>
              <a:spcAft>
                <a:spcPts val="0"/>
              </a:spcAft>
              <a:buSzPts val="2250"/>
              <a:buNone/>
            </a:pPr>
            <a:endParaRPr sz="2000" dirty="0">
              <a:solidFill>
                <a:schemeClr val="dk1"/>
              </a:solidFill>
            </a:endParaRPr>
          </a:p>
          <a:p>
            <a:pPr marL="457200" lvl="0" indent="-355600" algn="l" rtl="0">
              <a:lnSpc>
                <a:spcPct val="115000"/>
              </a:lnSpc>
              <a:spcBef>
                <a:spcPts val="0"/>
              </a:spcBef>
              <a:spcAft>
                <a:spcPts val="0"/>
              </a:spcAft>
              <a:buSzPts val="2000"/>
              <a:buChar char="▸"/>
            </a:pPr>
            <a:r>
              <a:rPr lang="en" sz="2000" dirty="0">
                <a:solidFill>
                  <a:schemeClr val="dk1"/>
                </a:solidFill>
              </a:rPr>
              <a:t>Program or course level: </a:t>
            </a:r>
            <a:endParaRPr sz="2000" dirty="0">
              <a:solidFill>
                <a:schemeClr val="dk1"/>
              </a:solidFill>
            </a:endParaRPr>
          </a:p>
          <a:p>
            <a:pPr marL="914400" lvl="1" indent="-355600" algn="l" rtl="0">
              <a:lnSpc>
                <a:spcPct val="115000"/>
              </a:lnSpc>
              <a:spcBef>
                <a:spcPts val="0"/>
              </a:spcBef>
              <a:spcAft>
                <a:spcPts val="0"/>
              </a:spcAft>
              <a:buSzPts val="2000"/>
              <a:buChar char="•"/>
            </a:pPr>
            <a:r>
              <a:rPr lang="en" sz="2000" u="sng" dirty="0">
                <a:solidFill>
                  <a:schemeClr val="hlink"/>
                </a:solidFill>
                <a:hlinkClick r:id="rId3"/>
              </a:rPr>
              <a:t>Project-based learning</a:t>
            </a:r>
            <a:endParaRPr sz="2000" dirty="0">
              <a:solidFill>
                <a:schemeClr val="dk1"/>
              </a:solidFill>
            </a:endParaRPr>
          </a:p>
          <a:p>
            <a:pPr marL="914400" lvl="1" indent="-355600" algn="l" rtl="0">
              <a:lnSpc>
                <a:spcPct val="115000"/>
              </a:lnSpc>
              <a:spcBef>
                <a:spcPts val="0"/>
              </a:spcBef>
              <a:spcAft>
                <a:spcPts val="0"/>
              </a:spcAft>
              <a:buSzPts val="2000"/>
              <a:buChar char="•"/>
            </a:pPr>
            <a:r>
              <a:rPr lang="en" sz="2000" dirty="0">
                <a:solidFill>
                  <a:schemeClr val="dk1"/>
                </a:solidFill>
              </a:rPr>
              <a:t>Contextualized learning—e.g., Integrated Basic Education and Skills Training (</a:t>
            </a:r>
            <a:r>
              <a:rPr lang="en" sz="2000" u="sng" dirty="0">
                <a:solidFill>
                  <a:schemeClr val="hlink"/>
                </a:solidFill>
                <a:hlinkClick r:id="rId4"/>
              </a:rPr>
              <a:t>I-BEST</a:t>
            </a:r>
            <a:r>
              <a:rPr lang="en" sz="2000" dirty="0">
                <a:solidFill>
                  <a:schemeClr val="dk1"/>
                </a:solidFill>
              </a:rPr>
              <a:t>) model </a:t>
            </a:r>
            <a:endParaRPr sz="2000" dirty="0">
              <a:solidFill>
                <a:schemeClr val="dk1"/>
              </a:solidFill>
            </a:endParaRPr>
          </a:p>
          <a:p>
            <a:pPr marL="914400" lvl="1" indent="-355600" algn="l" rtl="0">
              <a:lnSpc>
                <a:spcPct val="115000"/>
              </a:lnSpc>
              <a:spcBef>
                <a:spcPts val="0"/>
              </a:spcBef>
              <a:spcAft>
                <a:spcPts val="0"/>
              </a:spcAft>
              <a:buSzPts val="2000"/>
              <a:buChar char="•"/>
            </a:pPr>
            <a:r>
              <a:rPr lang="en" sz="2000" u="sng" dirty="0">
                <a:solidFill>
                  <a:schemeClr val="hlink"/>
                </a:solidFill>
                <a:hlinkClick r:id="rId5"/>
              </a:rPr>
              <a:t>Work-based learning</a:t>
            </a:r>
            <a:endParaRPr sz="2000" dirty="0">
              <a:solidFill>
                <a:schemeClr val="dk1"/>
              </a:solidFill>
            </a:endParaRPr>
          </a:p>
          <a:p>
            <a:pPr marL="457200" lvl="0" indent="0" algn="l" rtl="0">
              <a:lnSpc>
                <a:spcPct val="115000"/>
              </a:lnSpc>
              <a:spcBef>
                <a:spcPts val="0"/>
              </a:spcBef>
              <a:spcAft>
                <a:spcPts val="0"/>
              </a:spcAft>
              <a:buSzPts val="2250"/>
              <a:buNone/>
            </a:pPr>
            <a:endParaRPr sz="2000" dirty="0">
              <a:solidFill>
                <a:schemeClr val="dk1"/>
              </a:solidFill>
            </a:endParaRPr>
          </a:p>
        </p:txBody>
      </p:sp>
      <p:sp>
        <p:nvSpPr>
          <p:cNvPr id="471" name="Google Shape;471;p25"/>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 dirty="0"/>
              <a:t>Other opportunities to link course content to programs and careers</a:t>
            </a:r>
            <a:endParaRP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Google Shape;476;p26"/>
          <p:cNvSpPr txBox="1">
            <a:spLocks noGrp="1"/>
          </p:cNvSpPr>
          <p:nvPr>
            <p:ph type="body" idx="1"/>
          </p:nvPr>
        </p:nvSpPr>
        <p:spPr>
          <a:prstGeom prst="rect">
            <a:avLst/>
          </a:prstGeom>
          <a:noFill/>
          <a:ln>
            <a:noFill/>
          </a:ln>
        </p:spPr>
        <p:txBody>
          <a:bodyPr spcFirstLastPara="1" wrap="square" lIns="0" tIns="0" rIns="0" bIns="0" anchor="t" anchorCtr="0">
            <a:noAutofit/>
          </a:bodyPr>
          <a:lstStyle/>
          <a:p>
            <a:pPr marL="457200" lvl="0" indent="0" algn="l" rtl="0">
              <a:lnSpc>
                <a:spcPct val="115000"/>
              </a:lnSpc>
              <a:spcBef>
                <a:spcPts val="0"/>
              </a:spcBef>
              <a:spcAft>
                <a:spcPts val="0"/>
              </a:spcAft>
              <a:buSzPts val="2250"/>
              <a:buNone/>
            </a:pPr>
            <a:endParaRPr sz="2000" dirty="0">
              <a:solidFill>
                <a:schemeClr val="dk1"/>
              </a:solidFill>
            </a:endParaRPr>
          </a:p>
          <a:p>
            <a:pPr marL="457200" lvl="0" indent="-355600" algn="l" rtl="0">
              <a:lnSpc>
                <a:spcPct val="115000"/>
              </a:lnSpc>
              <a:spcBef>
                <a:spcPts val="0"/>
              </a:spcBef>
              <a:spcAft>
                <a:spcPts val="0"/>
              </a:spcAft>
              <a:buSzPts val="2000"/>
              <a:buChar char="▸"/>
            </a:pPr>
            <a:r>
              <a:rPr lang="en" sz="2000" dirty="0">
                <a:solidFill>
                  <a:schemeClr val="dk1"/>
                </a:solidFill>
              </a:rPr>
              <a:t>Course lesson or assignment level: </a:t>
            </a:r>
            <a:endParaRPr sz="2000" dirty="0">
              <a:solidFill>
                <a:schemeClr val="dk1"/>
              </a:solidFill>
            </a:endParaRPr>
          </a:p>
          <a:p>
            <a:pPr marL="914400" lvl="1" indent="-355600" algn="l" rtl="0">
              <a:lnSpc>
                <a:spcPct val="115000"/>
              </a:lnSpc>
              <a:spcBef>
                <a:spcPts val="0"/>
              </a:spcBef>
              <a:spcAft>
                <a:spcPts val="0"/>
              </a:spcAft>
              <a:buSzPts val="2000"/>
              <a:buChar char="•"/>
            </a:pPr>
            <a:r>
              <a:rPr lang="en" sz="2000" dirty="0">
                <a:solidFill>
                  <a:schemeClr val="dk1"/>
                </a:solidFill>
              </a:rPr>
              <a:t>Connect specific lessons to potential jobs within the field </a:t>
            </a:r>
            <a:endParaRPr sz="2000" dirty="0">
              <a:solidFill>
                <a:schemeClr val="dk1"/>
              </a:solidFill>
            </a:endParaRPr>
          </a:p>
          <a:p>
            <a:pPr marL="1371600" lvl="2" indent="-355600" algn="l" rtl="0">
              <a:lnSpc>
                <a:spcPct val="115000"/>
              </a:lnSpc>
              <a:spcBef>
                <a:spcPts val="0"/>
              </a:spcBef>
              <a:spcAft>
                <a:spcPts val="0"/>
              </a:spcAft>
              <a:buSzPts val="2000"/>
              <a:buChar char="o"/>
            </a:pPr>
            <a:r>
              <a:rPr lang="en" sz="2000" dirty="0">
                <a:solidFill>
                  <a:schemeClr val="dk1"/>
                </a:solidFill>
              </a:rPr>
              <a:t>E.g., “You could be a marine biologist, and this is what they do” during the aquatic unit in biology</a:t>
            </a:r>
            <a:endParaRPr sz="2000" dirty="0">
              <a:solidFill>
                <a:schemeClr val="dk1"/>
              </a:solidFill>
            </a:endParaRPr>
          </a:p>
          <a:p>
            <a:pPr marL="914400" lvl="1" indent="-355600" algn="l" rtl="0">
              <a:lnSpc>
                <a:spcPct val="115000"/>
              </a:lnSpc>
              <a:spcBef>
                <a:spcPts val="0"/>
              </a:spcBef>
              <a:spcAft>
                <a:spcPts val="0"/>
              </a:spcAft>
              <a:buSzPts val="2000"/>
              <a:buChar char="•"/>
            </a:pPr>
            <a:r>
              <a:rPr lang="en" sz="2000" dirty="0">
                <a:solidFill>
                  <a:schemeClr val="dk1"/>
                </a:solidFill>
              </a:rPr>
              <a:t>Student interviews with career professionals—through career workshops in meta-majors </a:t>
            </a:r>
            <a:endParaRPr sz="2000" dirty="0">
              <a:solidFill>
                <a:schemeClr val="dk1"/>
              </a:solidFill>
            </a:endParaRPr>
          </a:p>
          <a:p>
            <a:pPr marL="457200" lvl="0" indent="0" algn="l" rtl="0">
              <a:lnSpc>
                <a:spcPct val="115000"/>
              </a:lnSpc>
              <a:spcBef>
                <a:spcPts val="0"/>
              </a:spcBef>
              <a:spcAft>
                <a:spcPts val="0"/>
              </a:spcAft>
              <a:buSzPts val="2250"/>
              <a:buNone/>
            </a:pPr>
            <a:endParaRPr sz="2000" dirty="0">
              <a:solidFill>
                <a:schemeClr val="dk1"/>
              </a:solidFill>
            </a:endParaRPr>
          </a:p>
          <a:p>
            <a:pPr marL="457200" lvl="0" indent="0" algn="l" rtl="0">
              <a:lnSpc>
                <a:spcPct val="115000"/>
              </a:lnSpc>
              <a:spcBef>
                <a:spcPts val="0"/>
              </a:spcBef>
              <a:spcAft>
                <a:spcPts val="0"/>
              </a:spcAft>
              <a:buSzPts val="2250"/>
              <a:buNone/>
            </a:pPr>
            <a:endParaRPr sz="2000" dirty="0">
              <a:solidFill>
                <a:schemeClr val="dk1"/>
              </a:solidFill>
            </a:endParaRPr>
          </a:p>
        </p:txBody>
      </p:sp>
      <p:sp>
        <p:nvSpPr>
          <p:cNvPr id="477" name="Google Shape;477;p26"/>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 dirty="0"/>
              <a:t>Other opportunities to link course content to programs and careers</a:t>
            </a:r>
            <a:endParaRP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2" name="Google Shape;482;p27"/>
          <p:cNvSpPr txBox="1">
            <a:spLocks noGrp="1"/>
          </p:cNvSpPr>
          <p:nvPr>
            <p:ph type="ctrTitle"/>
          </p:nvPr>
        </p:nvSpPr>
        <p:spPr>
          <a:xfrm>
            <a:off x="533400" y="1865868"/>
            <a:ext cx="6111240" cy="1159800"/>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SzPts val="3600"/>
              <a:buNone/>
            </a:pPr>
            <a:r>
              <a:rPr lang="en" sz="2000" b="0" i="1" dirty="0"/>
              <a:t>Principle 3:</a:t>
            </a:r>
            <a:endParaRPr sz="2000" b="0" i="1" dirty="0"/>
          </a:p>
          <a:p>
            <a:pPr marL="0" lvl="0" indent="0" algn="l" rtl="0">
              <a:lnSpc>
                <a:spcPct val="100000"/>
              </a:lnSpc>
              <a:spcBef>
                <a:spcPts val="0"/>
              </a:spcBef>
              <a:spcAft>
                <a:spcPts val="0"/>
              </a:spcAft>
              <a:buSzPts val="3600"/>
              <a:buNone/>
            </a:pPr>
            <a:r>
              <a:rPr lang="en" dirty="0"/>
              <a:t>Invest in structures that give faculty the time and resources to deliver Inspire courses.</a:t>
            </a:r>
            <a:endParaRPr dirty="0"/>
          </a:p>
        </p:txBody>
      </p:sp>
      <p:sp>
        <p:nvSpPr>
          <p:cNvPr id="483" name="Google Shape;483;p27"/>
          <p:cNvSpPr txBox="1">
            <a:spLocks noGrp="1"/>
          </p:cNvSpPr>
          <p:nvPr>
            <p:ph type="subTitle" idx="1"/>
          </p:nvPr>
        </p:nvSpPr>
        <p:spPr>
          <a:xfrm>
            <a:off x="533400" y="3173379"/>
            <a:ext cx="5822004" cy="7848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800"/>
              <a:buNone/>
            </a:pPr>
            <a:r>
              <a:rPr lang="en" dirty="0"/>
              <a:t>Administrators, advisors, and staff play a role in lighting the fire through creating the structural and cultural conditions to support inspiring teaching and learning.</a:t>
            </a:r>
            <a:endParaRP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93"/>
        <p:cNvGrpSpPr/>
        <p:nvPr/>
      </p:nvGrpSpPr>
      <p:grpSpPr>
        <a:xfrm>
          <a:off x="0" y="0"/>
          <a:ext cx="0" cy="0"/>
          <a:chOff x="0" y="0"/>
          <a:chExt cx="0" cy="0"/>
        </a:xfrm>
      </p:grpSpPr>
      <p:pic>
        <p:nvPicPr>
          <p:cNvPr id="496" name="Google Shape;496;p28"/>
          <p:cNvPicPr preferRelativeResize="0"/>
          <p:nvPr/>
        </p:nvPicPr>
        <p:blipFill rotWithShape="1">
          <a:blip r:embed="rId3">
            <a:alphaModFix/>
          </a:blip>
          <a:srcRect/>
          <a:stretch/>
        </p:blipFill>
        <p:spPr>
          <a:xfrm>
            <a:off x="533100" y="1534529"/>
            <a:ext cx="4076375" cy="3599925"/>
          </a:xfrm>
          <a:prstGeom prst="rect">
            <a:avLst/>
          </a:prstGeom>
          <a:noFill/>
          <a:ln>
            <a:noFill/>
          </a:ln>
        </p:spPr>
      </p:pic>
      <p:sp>
        <p:nvSpPr>
          <p:cNvPr id="3" name="Text Placeholder 2" descr="Image of circle depicting Level 1 of FIRE project. From top to bottom, left to right, five sections read: assess the landscape, planning roadmap, create plan, implement plan, and evaluate outcomes. On the outer rim of the circle, five categories read: optimize culture.">
            <a:extLst>
              <a:ext uri="{FF2B5EF4-FFF2-40B4-BE49-F238E27FC236}">
                <a16:creationId xmlns:a16="http://schemas.microsoft.com/office/drawing/2014/main" id="{15A049A8-1270-2818-ACEE-DC0A3C2F9066}"/>
              </a:ext>
            </a:extLst>
          </p:cNvPr>
          <p:cNvSpPr>
            <a:spLocks noGrp="1"/>
          </p:cNvSpPr>
          <p:nvPr>
            <p:ph type="body" idx="12"/>
          </p:nvPr>
        </p:nvSpPr>
        <p:spPr/>
        <p:txBody>
          <a:bodyPr/>
          <a:lstStyle/>
          <a:p>
            <a:endParaRPr lang="en-US"/>
          </a:p>
        </p:txBody>
      </p:sp>
      <p:sp>
        <p:nvSpPr>
          <p:cNvPr id="494" name="Google Shape;494;p28"/>
          <p:cNvSpPr txBox="1"/>
          <p:nvPr/>
        </p:nvSpPr>
        <p:spPr>
          <a:xfrm>
            <a:off x="4753625" y="1396900"/>
            <a:ext cx="3883800" cy="3324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1200"/>
              </a:spcBef>
              <a:spcAft>
                <a:spcPts val="1200"/>
              </a:spcAft>
              <a:buClr>
                <a:schemeClr val="dk1"/>
              </a:buClr>
              <a:buSzPts val="1100"/>
              <a:buFont typeface="Arial"/>
              <a:buNone/>
            </a:pPr>
            <a:r>
              <a:rPr lang="en" sz="2000" b="0" i="0" u="none" strike="noStrike" cap="none">
                <a:solidFill>
                  <a:schemeClr val="dk1"/>
                </a:solidFill>
                <a:latin typeface="Roboto"/>
                <a:ea typeface="Roboto"/>
                <a:cs typeface="Roboto"/>
                <a:sym typeface="Roboto"/>
              </a:rPr>
              <a:t>Diablo Valley College developed an inquiry and action framework (FIRE) to encourage continuous improvement of classroom student engagement amongst their adjunct and full-time faculty, providing participants with release time, FLEX credit, and extra funds. </a:t>
            </a:r>
            <a:endParaRPr sz="2000" b="1" i="0" u="none" strike="noStrike" cap="none">
              <a:solidFill>
                <a:srgbClr val="000000"/>
              </a:solidFill>
              <a:latin typeface="Roboto"/>
              <a:ea typeface="Roboto"/>
              <a:cs typeface="Roboto"/>
              <a:sym typeface="Roboto"/>
            </a:endParaRPr>
          </a:p>
        </p:txBody>
      </p:sp>
      <p:sp>
        <p:nvSpPr>
          <p:cNvPr id="495" name="Google Shape;495;p28"/>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3000"/>
              <a:buFont typeface="Arial"/>
              <a:buNone/>
            </a:pPr>
            <a:r>
              <a:rPr lang="en" sz="3000" b="1" i="0" u="none" strike="noStrike" cap="none" dirty="0">
                <a:solidFill>
                  <a:srgbClr val="000000"/>
                </a:solidFill>
                <a:latin typeface="Roboto"/>
                <a:ea typeface="Roboto"/>
                <a:cs typeface="Roboto"/>
                <a:sym typeface="Roboto"/>
              </a:rPr>
              <a:t>The FIRE (Faculty Inquiry, Research, &amp; Evaluation) Project</a:t>
            </a:r>
            <a:endParaRPr sz="3000" b="1" i="0" u="none" strike="noStrike" cap="none" dirty="0">
              <a:solidFill>
                <a:srgbClr val="000000"/>
              </a:solidFill>
              <a:latin typeface="Roboto"/>
              <a:ea typeface="Roboto"/>
              <a:cs typeface="Roboto"/>
              <a:sym typeface="Roboto"/>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29"/>
          <p:cNvSpPr txBox="1">
            <a:spLocks noGrp="1"/>
          </p:cNvSpPr>
          <p:nvPr>
            <p:ph type="body" idx="1"/>
          </p:nvPr>
        </p:nvSpPr>
        <p:spPr>
          <a:prstGeom prst="rect">
            <a:avLst/>
          </a:prstGeom>
          <a:noFill/>
          <a:ln>
            <a:noFill/>
          </a:ln>
        </p:spPr>
        <p:txBody>
          <a:bodyPr spcFirstLastPara="1" wrap="square" lIns="0" tIns="0" rIns="0" bIns="0" anchor="t" anchorCtr="0">
            <a:noAutofit/>
          </a:bodyPr>
          <a:lstStyle/>
          <a:p>
            <a:pPr marL="457200" lvl="0" indent="-355600" algn="l" rtl="0">
              <a:lnSpc>
                <a:spcPct val="115000"/>
              </a:lnSpc>
              <a:spcBef>
                <a:spcPts val="0"/>
              </a:spcBef>
              <a:spcAft>
                <a:spcPts val="0"/>
              </a:spcAft>
              <a:buClr>
                <a:schemeClr val="dk1"/>
              </a:buClr>
              <a:buSzPts val="2000"/>
              <a:buFont typeface="Arial"/>
              <a:buChar char="▸"/>
            </a:pPr>
            <a:r>
              <a:rPr lang="en" sz="2000" dirty="0">
                <a:solidFill>
                  <a:schemeClr val="dk1"/>
                </a:solidFill>
                <a:latin typeface="Arial"/>
                <a:ea typeface="Arial"/>
                <a:cs typeface="Arial"/>
                <a:sym typeface="Arial"/>
              </a:rPr>
              <a:t>Provide course release time or hourly pay to compensate faculty for time/effort to update lesson plans, course content, syllabi, etc.  </a:t>
            </a:r>
            <a:endParaRPr sz="2000" dirty="0">
              <a:solidFill>
                <a:schemeClr val="dk1"/>
              </a:solidFill>
              <a:latin typeface="Arial"/>
              <a:ea typeface="Arial"/>
              <a:cs typeface="Arial"/>
              <a:sym typeface="Arial"/>
            </a:endParaRPr>
          </a:p>
          <a:p>
            <a:pPr marL="457200" lvl="0" indent="-355600" algn="l" rtl="0">
              <a:lnSpc>
                <a:spcPct val="115000"/>
              </a:lnSpc>
              <a:spcBef>
                <a:spcPts val="0"/>
              </a:spcBef>
              <a:spcAft>
                <a:spcPts val="0"/>
              </a:spcAft>
              <a:buClr>
                <a:schemeClr val="dk1"/>
              </a:buClr>
              <a:buSzPts val="2000"/>
              <a:buFont typeface="Arial"/>
              <a:buChar char="▸"/>
            </a:pPr>
            <a:r>
              <a:rPr lang="en" sz="2000" dirty="0">
                <a:solidFill>
                  <a:schemeClr val="dk1"/>
                </a:solidFill>
                <a:latin typeface="Arial"/>
                <a:ea typeface="Arial"/>
                <a:cs typeface="Arial"/>
                <a:sym typeface="Arial"/>
              </a:rPr>
              <a:t>Create faculty-to-faculty support structures</a:t>
            </a:r>
            <a:endParaRPr sz="2000" dirty="0">
              <a:solidFill>
                <a:schemeClr val="dk1"/>
              </a:solidFill>
              <a:latin typeface="Arial"/>
              <a:ea typeface="Arial"/>
              <a:cs typeface="Arial"/>
              <a:sym typeface="Arial"/>
            </a:endParaRPr>
          </a:p>
          <a:p>
            <a:pPr marL="457200" lvl="0" indent="-355600" algn="l" rtl="0">
              <a:lnSpc>
                <a:spcPct val="115000"/>
              </a:lnSpc>
              <a:spcBef>
                <a:spcPts val="0"/>
              </a:spcBef>
              <a:spcAft>
                <a:spcPts val="0"/>
              </a:spcAft>
              <a:buClr>
                <a:schemeClr val="dk1"/>
              </a:buClr>
              <a:buSzPts val="2000"/>
              <a:buFont typeface="Arial"/>
              <a:buChar char="▸"/>
            </a:pPr>
            <a:r>
              <a:rPr lang="en" sz="2000" dirty="0">
                <a:solidFill>
                  <a:schemeClr val="dk1"/>
                </a:solidFill>
                <a:latin typeface="Arial"/>
                <a:ea typeface="Arial"/>
                <a:cs typeface="Arial"/>
                <a:sym typeface="Arial"/>
              </a:rPr>
              <a:t>Establish a peer mentoring program for faculty and compensate faculty who serve as peer mentors  </a:t>
            </a:r>
            <a:endParaRPr sz="2000" dirty="0">
              <a:solidFill>
                <a:schemeClr val="dk1"/>
              </a:solidFill>
            </a:endParaRPr>
          </a:p>
          <a:p>
            <a:pPr marL="457200" lvl="0" indent="-355600" algn="l" rtl="0">
              <a:lnSpc>
                <a:spcPct val="115000"/>
              </a:lnSpc>
              <a:spcBef>
                <a:spcPts val="0"/>
              </a:spcBef>
              <a:spcAft>
                <a:spcPts val="0"/>
              </a:spcAft>
              <a:buClr>
                <a:schemeClr val="dk1"/>
              </a:buClr>
              <a:buSzPts val="2000"/>
              <a:buFont typeface="Arial"/>
              <a:buChar char="▸"/>
            </a:pPr>
            <a:r>
              <a:rPr lang="en" sz="2000" dirty="0">
                <a:solidFill>
                  <a:schemeClr val="dk1"/>
                </a:solidFill>
                <a:latin typeface="Arial"/>
                <a:ea typeface="Arial"/>
                <a:cs typeface="Arial"/>
                <a:sym typeface="Arial"/>
              </a:rPr>
              <a:t>Develop a structured onboarding for all new faculty (part-time and full-time) that includes high-impact teaching practices and offer follow-up trainings to support continuous improvement </a:t>
            </a:r>
            <a:endParaRPr sz="2000" dirty="0">
              <a:solidFill>
                <a:schemeClr val="dk1"/>
              </a:solidFill>
            </a:endParaRPr>
          </a:p>
        </p:txBody>
      </p:sp>
      <p:sp>
        <p:nvSpPr>
          <p:cNvPr id="502" name="Google Shape;502;p29"/>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 dirty="0"/>
              <a:t>Other opportunities to invest in structures that support faculty</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3"/>
          <p:cNvSpPr txBox="1">
            <a:spLocks noGrp="1"/>
          </p:cNvSpPr>
          <p:nvPr>
            <p:ph type="ctrTitle"/>
          </p:nvPr>
        </p:nvSpPr>
        <p:spPr>
          <a:xfrm>
            <a:off x="533400" y="1880881"/>
            <a:ext cx="5822004" cy="1159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Clr>
                <a:schemeClr val="lt1"/>
              </a:buClr>
              <a:buSzPts val="3600"/>
              <a:buNone/>
            </a:pPr>
            <a:r>
              <a:rPr lang="en" sz="6000" i="0" dirty="0"/>
              <a:t>We Can </a:t>
            </a:r>
            <a:endParaRPr sz="6000" i="0" dirty="0"/>
          </a:p>
          <a:p>
            <a:pPr marL="0" lvl="0" indent="0" algn="l" rtl="0">
              <a:lnSpc>
                <a:spcPct val="100000"/>
              </a:lnSpc>
              <a:spcBef>
                <a:spcPts val="0"/>
              </a:spcBef>
              <a:spcAft>
                <a:spcPts val="0"/>
              </a:spcAft>
              <a:buClr>
                <a:schemeClr val="lt1"/>
              </a:buClr>
              <a:buSzPts val="3600"/>
              <a:buNone/>
            </a:pPr>
            <a:r>
              <a:rPr lang="en" sz="6000" i="0" dirty="0"/>
              <a:t>Start The Fire!</a:t>
            </a:r>
            <a:endParaRPr sz="6000" i="0" dirty="0"/>
          </a:p>
        </p:txBody>
      </p:sp>
      <p:sp>
        <p:nvSpPr>
          <p:cNvPr id="254" name="Google Shape;254;p3"/>
          <p:cNvSpPr txBox="1">
            <a:spLocks noGrp="1"/>
          </p:cNvSpPr>
          <p:nvPr>
            <p:ph type="subTitle" idx="1"/>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lt1"/>
              </a:buClr>
              <a:buSzPts val="1800"/>
              <a:buNone/>
            </a:pPr>
            <a:r>
              <a:rPr lang="en" dirty="0"/>
              <a:t>Engage Students from the Start by </a:t>
            </a:r>
            <a:endParaRPr dirty="0"/>
          </a:p>
          <a:p>
            <a:pPr marL="0" lvl="0" indent="0" algn="l" rtl="0">
              <a:lnSpc>
                <a:spcPct val="100000"/>
              </a:lnSpc>
              <a:spcBef>
                <a:spcPts val="0"/>
              </a:spcBef>
              <a:spcAft>
                <a:spcPts val="0"/>
              </a:spcAft>
              <a:buClr>
                <a:schemeClr val="lt1"/>
              </a:buClr>
              <a:buSzPts val="1800"/>
              <a:buNone/>
            </a:pPr>
            <a:r>
              <a:rPr lang="en" dirty="0"/>
              <a:t>“Lighting the Fire” for Learning</a:t>
            </a:r>
            <a:endParaRPr dirty="0"/>
          </a:p>
        </p:txBody>
      </p:sp>
      <p:sp>
        <p:nvSpPr>
          <p:cNvPr id="255" name="Google Shape;255;p3">
            <a:extLst>
              <a:ext uri="{C183D7F6-B498-43B3-948B-1728B52AA6E4}">
                <adec:decorative xmlns:adec="http://schemas.microsoft.com/office/drawing/2017/decorative" val="1"/>
              </a:ext>
            </a:extLst>
          </p:cNvPr>
          <p:cNvSpPr/>
          <p:nvPr/>
        </p:nvSpPr>
        <p:spPr>
          <a:xfrm>
            <a:off x="683100" y="3038581"/>
            <a:ext cx="2291400" cy="855000"/>
          </a:xfrm>
          <a:prstGeom prst="rect">
            <a:avLst/>
          </a:prstGeom>
          <a:solidFill>
            <a:schemeClr val="accent2"/>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256" name="Google Shape;256;p3">
            <a:extLst>
              <a:ext uri="{C183D7F6-B498-43B3-948B-1728B52AA6E4}">
                <adec:decorative xmlns:adec="http://schemas.microsoft.com/office/drawing/2017/decorative" val="1"/>
              </a:ext>
            </a:extLst>
          </p:cNvPr>
          <p:cNvSpPr txBox="1"/>
          <p:nvPr/>
        </p:nvSpPr>
        <p:spPr>
          <a:xfrm>
            <a:off x="896500" y="3042781"/>
            <a:ext cx="1857900" cy="846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300"/>
              <a:buFont typeface="Arial"/>
              <a:buNone/>
            </a:pPr>
            <a:r>
              <a:rPr lang="en" sz="4300" b="0" i="1" u="none" strike="noStrike" cap="none" dirty="0">
                <a:solidFill>
                  <a:schemeClr val="lt1"/>
                </a:solidFill>
                <a:latin typeface="Roboto"/>
                <a:ea typeface="Roboto"/>
                <a:cs typeface="Roboto"/>
                <a:sym typeface="Roboto"/>
              </a:rPr>
              <a:t>Inspire</a:t>
            </a:r>
            <a:endParaRPr sz="4300" b="0" i="1" u="none" strike="noStrike" cap="none" dirty="0">
              <a:solidFill>
                <a:schemeClr val="lt1"/>
              </a:solidFill>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sp>
        <p:nvSpPr>
          <p:cNvPr id="507" name="Google Shape;507;p30"/>
          <p:cNvSpPr txBox="1">
            <a:spLocks noGrp="1"/>
          </p:cNvSpPr>
          <p:nvPr>
            <p:ph type="ctrTitle"/>
          </p:nvPr>
        </p:nvSpPr>
        <p:spPr>
          <a:xfrm>
            <a:off x="685800" y="2726342"/>
            <a:ext cx="7066280" cy="1159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 dirty="0"/>
              <a:t>Examining Opportunities to Inspire Students in the First Term</a:t>
            </a:r>
            <a:endParaRPr dirty="0"/>
          </a:p>
        </p:txBody>
      </p:sp>
      <p:sp>
        <p:nvSpPr>
          <p:cNvPr id="508" name="Google Shape;508;p30"/>
          <p:cNvSpPr txBox="1">
            <a:spLocks noGrp="1"/>
          </p:cNvSpPr>
          <p:nvPr>
            <p:ph type="subTitle" idx="1"/>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dirty="0"/>
              <a:t>Part 3</a:t>
            </a:r>
            <a:endParaRP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bg>
      <p:bgPr>
        <a:solidFill>
          <a:srgbClr val="D8EAEB"/>
        </a:solidFill>
        <a:effectLst/>
      </p:bgPr>
    </p:bg>
    <p:spTree>
      <p:nvGrpSpPr>
        <p:cNvPr id="1" name="Shape 512"/>
        <p:cNvGrpSpPr/>
        <p:nvPr/>
      </p:nvGrpSpPr>
      <p:grpSpPr>
        <a:xfrm>
          <a:off x="0" y="0"/>
          <a:ext cx="0" cy="0"/>
          <a:chOff x="0" y="0"/>
          <a:chExt cx="0" cy="0"/>
        </a:xfrm>
      </p:grpSpPr>
      <p:sp>
        <p:nvSpPr>
          <p:cNvPr id="513" name="Google Shape;513;p31"/>
          <p:cNvSpPr txBox="1"/>
          <p:nvPr/>
        </p:nvSpPr>
        <p:spPr>
          <a:xfrm>
            <a:off x="3626100" y="569447"/>
            <a:ext cx="3567300" cy="498300"/>
          </a:xfrm>
          <a:prstGeom prst="rect">
            <a:avLst/>
          </a:prstGeom>
          <a:noFill/>
          <a:ln>
            <a:noFill/>
          </a:ln>
        </p:spPr>
        <p:txBody>
          <a:bodyPr spcFirstLastPara="1" wrap="square" lIns="91425" tIns="91425" rIns="91425" bIns="91425" anchor="t" anchorCtr="0">
            <a:spAutoFit/>
          </a:bodyPr>
          <a:lstStyle/>
          <a:p>
            <a:pPr marL="0" marR="0" lvl="0" indent="0" algn="l" rtl="0">
              <a:lnSpc>
                <a:spcPct val="107916"/>
              </a:lnSpc>
              <a:spcBef>
                <a:spcPts val="1000"/>
              </a:spcBef>
              <a:spcAft>
                <a:spcPts val="0"/>
              </a:spcAft>
              <a:buClr>
                <a:srgbClr val="000000"/>
              </a:buClr>
              <a:buSzPts val="900"/>
              <a:buFont typeface="Arial"/>
              <a:buNone/>
            </a:pPr>
            <a:r>
              <a:rPr lang="en" sz="900" b="1" i="0" u="none" strike="noStrike" cap="none">
                <a:solidFill>
                  <a:srgbClr val="000000"/>
                </a:solidFill>
                <a:latin typeface="Roboto"/>
                <a:ea typeface="Roboto"/>
                <a:cs typeface="Roboto"/>
                <a:sym typeface="Roboto"/>
              </a:rPr>
              <a:t>#3 Program</a:t>
            </a:r>
            <a:endParaRPr sz="900" b="1" i="0" u="none" strike="noStrike" cap="none">
              <a:solidFill>
                <a:srgbClr val="000000"/>
              </a:solidFill>
              <a:latin typeface="Roboto"/>
              <a:ea typeface="Roboto"/>
              <a:cs typeface="Roboto"/>
              <a:sym typeface="Roboto"/>
            </a:endParaRPr>
          </a:p>
          <a:p>
            <a:pPr marL="0" marR="0" lvl="0" indent="0" algn="l" rtl="0">
              <a:lnSpc>
                <a:spcPct val="107916"/>
              </a:lnSpc>
              <a:spcBef>
                <a:spcPts val="200"/>
              </a:spcBef>
              <a:spcAft>
                <a:spcPts val="200"/>
              </a:spcAft>
              <a:buClr>
                <a:srgbClr val="000000"/>
              </a:buClr>
              <a:buSzPts val="900"/>
              <a:buFont typeface="Arial"/>
              <a:buNone/>
            </a:pPr>
            <a:r>
              <a:rPr lang="en" sz="900" b="0" i="0" u="none" strike="noStrike" cap="none">
                <a:solidFill>
                  <a:srgbClr val="000000"/>
                </a:solidFill>
                <a:latin typeface="Roboto"/>
                <a:ea typeface="Roboto"/>
                <a:cs typeface="Roboto"/>
                <a:sym typeface="Roboto"/>
              </a:rPr>
              <a:t>Biology AS (</a:t>
            </a:r>
            <a:r>
              <a:rPr lang="en" sz="900" b="0" i="1" u="none" strike="noStrike" cap="none">
                <a:solidFill>
                  <a:srgbClr val="000000"/>
                </a:solidFill>
                <a:latin typeface="Roboto"/>
                <a:ea typeface="Roboto"/>
                <a:cs typeface="Roboto"/>
                <a:sym typeface="Roboto"/>
              </a:rPr>
              <a:t>N</a:t>
            </a:r>
            <a:r>
              <a:rPr lang="en" sz="900" b="0" i="0" u="none" strike="noStrike" cap="none">
                <a:solidFill>
                  <a:srgbClr val="000000"/>
                </a:solidFill>
                <a:latin typeface="Roboto"/>
                <a:ea typeface="Roboto"/>
                <a:cs typeface="Roboto"/>
                <a:sym typeface="Roboto"/>
              </a:rPr>
              <a:t> = 200 students)</a:t>
            </a:r>
            <a:endParaRPr sz="900" b="0" i="0" u="none" strike="noStrike" cap="none">
              <a:solidFill>
                <a:srgbClr val="000000"/>
              </a:solidFill>
              <a:latin typeface="Roboto"/>
              <a:ea typeface="Roboto"/>
              <a:cs typeface="Roboto"/>
              <a:sym typeface="Roboto"/>
            </a:endParaRPr>
          </a:p>
        </p:txBody>
      </p:sp>
      <p:graphicFrame>
        <p:nvGraphicFramePr>
          <p:cNvPr id="514" name="Google Shape;514;p31"/>
          <p:cNvGraphicFramePr/>
          <p:nvPr>
            <p:extLst>
              <p:ext uri="{D42A27DB-BD31-4B8C-83A1-F6EECF244321}">
                <p14:modId xmlns:p14="http://schemas.microsoft.com/office/powerpoint/2010/main" val="2912453299"/>
              </p:ext>
            </p:extLst>
          </p:nvPr>
        </p:nvGraphicFramePr>
        <p:xfrm>
          <a:off x="3626100" y="1211731"/>
          <a:ext cx="5191375" cy="3450925"/>
        </p:xfrm>
        <a:graphic>
          <a:graphicData uri="http://schemas.openxmlformats.org/drawingml/2006/table">
            <a:tbl>
              <a:tblPr firstRow="1">
                <a:noFill/>
                <a:tableStyleId>{1A2B6418-B04B-42A8-B535-99009DFA4E8E}</a:tableStyleId>
              </a:tblPr>
              <a:tblGrid>
                <a:gridCol w="538525">
                  <a:extLst>
                    <a:ext uri="{9D8B030D-6E8A-4147-A177-3AD203B41FA5}">
                      <a16:colId xmlns:a16="http://schemas.microsoft.com/office/drawing/2014/main" val="20000"/>
                    </a:ext>
                  </a:extLst>
                </a:gridCol>
                <a:gridCol w="1750375">
                  <a:extLst>
                    <a:ext uri="{9D8B030D-6E8A-4147-A177-3AD203B41FA5}">
                      <a16:colId xmlns:a16="http://schemas.microsoft.com/office/drawing/2014/main" val="20001"/>
                    </a:ext>
                  </a:extLst>
                </a:gridCol>
                <a:gridCol w="839025">
                  <a:extLst>
                    <a:ext uri="{9D8B030D-6E8A-4147-A177-3AD203B41FA5}">
                      <a16:colId xmlns:a16="http://schemas.microsoft.com/office/drawing/2014/main" val="20002"/>
                    </a:ext>
                  </a:extLst>
                </a:gridCol>
                <a:gridCol w="1026825">
                  <a:extLst>
                    <a:ext uri="{9D8B030D-6E8A-4147-A177-3AD203B41FA5}">
                      <a16:colId xmlns:a16="http://schemas.microsoft.com/office/drawing/2014/main" val="20003"/>
                    </a:ext>
                  </a:extLst>
                </a:gridCol>
                <a:gridCol w="1036625">
                  <a:extLst>
                    <a:ext uri="{9D8B030D-6E8A-4147-A177-3AD203B41FA5}">
                      <a16:colId xmlns:a16="http://schemas.microsoft.com/office/drawing/2014/main" val="20004"/>
                    </a:ext>
                  </a:extLst>
                </a:gridCol>
              </a:tblGrid>
              <a:tr h="717575">
                <a:tc>
                  <a:txBody>
                    <a:bodyPr/>
                    <a:lstStyle/>
                    <a:p>
                      <a:pPr marL="0" marR="0" lvl="0" indent="0" algn="l" rtl="0">
                        <a:lnSpc>
                          <a:spcPct val="100000"/>
                        </a:lnSpc>
                        <a:spcBef>
                          <a:spcPts val="0"/>
                        </a:spcBef>
                        <a:spcAft>
                          <a:spcPts val="0"/>
                        </a:spcAft>
                        <a:buClr>
                          <a:srgbClr val="000000"/>
                        </a:buClr>
                        <a:buSzPts val="700"/>
                        <a:buFont typeface="Arial"/>
                        <a:buNone/>
                      </a:pPr>
                      <a:r>
                        <a:rPr lang="en" sz="700" b="1" u="none" strike="noStrike" cap="none">
                          <a:solidFill>
                            <a:srgbClr val="FFFFFF"/>
                          </a:solidFill>
                          <a:latin typeface="Roboto"/>
                          <a:ea typeface="Roboto"/>
                          <a:cs typeface="Roboto"/>
                          <a:sym typeface="Roboto"/>
                        </a:rPr>
                        <a:t>Rank</a:t>
                      </a:r>
                      <a:endParaRPr sz="700" b="1" u="none" strike="noStrike" cap="none">
                        <a:solidFill>
                          <a:srgbClr val="FFFFFF"/>
                        </a:solidFill>
                        <a:latin typeface="Roboto"/>
                        <a:ea typeface="Roboto"/>
                        <a:cs typeface="Roboto"/>
                        <a:sym typeface="Roboto"/>
                      </a:endParaRPr>
                    </a:p>
                  </a:txBody>
                  <a:tcPr marL="91450" marR="91450" marT="91450" marB="9145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218179"/>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b="1" u="none" strike="noStrike" cap="none">
                          <a:solidFill>
                            <a:srgbClr val="FFFFFF"/>
                          </a:solidFill>
                          <a:latin typeface="Roboto"/>
                          <a:ea typeface="Roboto"/>
                          <a:cs typeface="Roboto"/>
                          <a:sym typeface="Roboto"/>
                        </a:rPr>
                        <a:t>Course Title</a:t>
                      </a:r>
                      <a:endParaRPr sz="700" b="1" u="none" strike="noStrike" cap="none">
                        <a:solidFill>
                          <a:srgbClr val="FFFFFF"/>
                        </a:solidFill>
                        <a:latin typeface="Roboto"/>
                        <a:ea typeface="Roboto"/>
                        <a:cs typeface="Roboto"/>
                        <a:sym typeface="Roboto"/>
                      </a:endParaRPr>
                    </a:p>
                  </a:txBody>
                  <a:tcPr marL="91450" marR="91450" marT="91450" marB="9145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218179"/>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b="1" u="none" strike="noStrike" cap="none">
                          <a:solidFill>
                            <a:srgbClr val="FFFFFF"/>
                          </a:solidFill>
                          <a:latin typeface="Roboto"/>
                          <a:ea typeface="Roboto"/>
                          <a:cs typeface="Roboto"/>
                          <a:sym typeface="Roboto"/>
                        </a:rPr>
                        <a:t>Course ID</a:t>
                      </a:r>
                      <a:endParaRPr sz="700" b="1" u="none" strike="noStrike" cap="none">
                        <a:solidFill>
                          <a:srgbClr val="FFFFFF"/>
                        </a:solidFill>
                        <a:latin typeface="Roboto"/>
                        <a:ea typeface="Roboto"/>
                        <a:cs typeface="Roboto"/>
                        <a:sym typeface="Roboto"/>
                      </a:endParaRPr>
                    </a:p>
                  </a:txBody>
                  <a:tcPr marL="91450" marR="91450" marT="91450" marB="9145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218179"/>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b="1" u="none" strike="noStrike" cap="none">
                          <a:solidFill>
                            <a:srgbClr val="FFFFFF"/>
                          </a:solidFill>
                          <a:latin typeface="Roboto"/>
                          <a:ea typeface="Roboto"/>
                          <a:cs typeface="Roboto"/>
                          <a:sym typeface="Roboto"/>
                        </a:rPr>
                        <a:t># of program students who took the course</a:t>
                      </a:r>
                      <a:endParaRPr sz="700" b="1" u="none" strike="noStrike" cap="none">
                        <a:solidFill>
                          <a:srgbClr val="FFFFFF"/>
                        </a:solidFill>
                        <a:latin typeface="Roboto"/>
                        <a:ea typeface="Roboto"/>
                        <a:cs typeface="Roboto"/>
                        <a:sym typeface="Roboto"/>
                      </a:endParaRPr>
                    </a:p>
                  </a:txBody>
                  <a:tcPr marL="91450" marR="91450" marT="91450" marB="9145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218179"/>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b="1" u="none" strike="noStrike" cap="none">
                          <a:solidFill>
                            <a:srgbClr val="FFFFFF"/>
                          </a:solidFill>
                          <a:latin typeface="Roboto"/>
                          <a:ea typeface="Roboto"/>
                          <a:cs typeface="Roboto"/>
                          <a:sym typeface="Roboto"/>
                        </a:rPr>
                        <a:t>% of program students who took the course</a:t>
                      </a:r>
                      <a:endParaRPr sz="700" b="1" u="none" strike="noStrike" cap="none">
                        <a:solidFill>
                          <a:srgbClr val="FFFFFF"/>
                        </a:solidFill>
                        <a:latin typeface="Roboto"/>
                        <a:ea typeface="Roboto"/>
                        <a:cs typeface="Roboto"/>
                        <a:sym typeface="Roboto"/>
                      </a:endParaRPr>
                    </a:p>
                  </a:txBody>
                  <a:tcPr marL="91450" marR="91450" marT="91450" marB="9145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218179"/>
                    </a:solidFill>
                  </a:tcPr>
                </a:tc>
                <a:extLst>
                  <a:ext uri="{0D108BD9-81ED-4DB2-BD59-A6C34878D82A}">
                    <a16:rowId xmlns:a16="http://schemas.microsoft.com/office/drawing/2014/main" val="10000"/>
                  </a:ext>
                </a:extLst>
              </a:tr>
              <a:tr h="24020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1</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INTRODUCTION TO COMPOSITION</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ENG101</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150</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75%</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extLst>
                  <a:ext uri="{0D108BD9-81ED-4DB2-BD59-A6C34878D82A}">
                    <a16:rowId xmlns:a16="http://schemas.microsoft.com/office/drawing/2014/main" val="10001"/>
                  </a:ext>
                </a:extLst>
              </a:tr>
              <a:tr h="24020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2</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STUDENT SUCCESS</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COL101</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143</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72%</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extLst>
                  <a:ext uri="{0D108BD9-81ED-4DB2-BD59-A6C34878D82A}">
                    <a16:rowId xmlns:a16="http://schemas.microsoft.com/office/drawing/2014/main" val="10002"/>
                  </a:ext>
                </a:extLst>
              </a:tr>
              <a:tr h="25115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3</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INTRODUCTION TO PSYCHOLOGY</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PSY101</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124</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62%</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extLst>
                  <a:ext uri="{0D108BD9-81ED-4DB2-BD59-A6C34878D82A}">
                    <a16:rowId xmlns:a16="http://schemas.microsoft.com/office/drawing/2014/main" val="10003"/>
                  </a:ext>
                </a:extLst>
              </a:tr>
              <a:tr h="25115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4</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MATH FOR LIBERAL ARTS</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MAT101</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103</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52%</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extLst>
                  <a:ext uri="{0D108BD9-81ED-4DB2-BD59-A6C34878D82A}">
                    <a16:rowId xmlns:a16="http://schemas.microsoft.com/office/drawing/2014/main" val="10004"/>
                  </a:ext>
                </a:extLst>
              </a:tr>
              <a:tr h="25115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5</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INTRODUCTION TO SOCIOLOGY</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SOC101</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89</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45%</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extLst>
                  <a:ext uri="{0D108BD9-81ED-4DB2-BD59-A6C34878D82A}">
                    <a16:rowId xmlns:a16="http://schemas.microsoft.com/office/drawing/2014/main" val="10005"/>
                  </a:ext>
                </a:extLst>
              </a:tr>
              <a:tr h="24020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6</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STATISTICS</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MAT120</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86</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43%</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extLst>
                  <a:ext uri="{0D108BD9-81ED-4DB2-BD59-A6C34878D82A}">
                    <a16:rowId xmlns:a16="http://schemas.microsoft.com/office/drawing/2014/main" val="10006"/>
                  </a:ext>
                </a:extLst>
              </a:tr>
              <a:tr h="24020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7</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ETHICAL REASONING</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PHL102</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70</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35%</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extLst>
                  <a:ext uri="{0D108BD9-81ED-4DB2-BD59-A6C34878D82A}">
                    <a16:rowId xmlns:a16="http://schemas.microsoft.com/office/drawing/2014/main" val="10007"/>
                  </a:ext>
                </a:extLst>
              </a:tr>
              <a:tr h="24020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8</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CONTEMPORARY LITERATURE</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ENG110</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41</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21%</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extLst>
                  <a:ext uri="{0D108BD9-81ED-4DB2-BD59-A6C34878D82A}">
                    <a16:rowId xmlns:a16="http://schemas.microsoft.com/office/drawing/2014/main" val="10008"/>
                  </a:ext>
                </a:extLst>
              </a:tr>
              <a:tr h="25115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9</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INTRODUCTION TO CRIMINAL JUSTICE</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SOC130</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40</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20%</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extLst>
                  <a:ext uri="{0D108BD9-81ED-4DB2-BD59-A6C34878D82A}">
                    <a16:rowId xmlns:a16="http://schemas.microsoft.com/office/drawing/2014/main" val="10009"/>
                  </a:ext>
                </a:extLst>
              </a:tr>
              <a:tr h="24020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10</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BIOLOGY 1</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BIO101</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36</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Clr>
                          <a:srgbClr val="000000"/>
                        </a:buClr>
                        <a:buSzPts val="700"/>
                        <a:buFont typeface="Arial"/>
                        <a:buNone/>
                      </a:pPr>
                      <a:r>
                        <a:rPr lang="en" sz="700" u="none" strike="noStrike" cap="none">
                          <a:latin typeface="Roboto"/>
                          <a:ea typeface="Roboto"/>
                          <a:cs typeface="Roboto"/>
                          <a:sym typeface="Roboto"/>
                        </a:rPr>
                        <a:t>18%</a:t>
                      </a: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extLst>
                  <a:ext uri="{0D108BD9-81ED-4DB2-BD59-A6C34878D82A}">
                    <a16:rowId xmlns:a16="http://schemas.microsoft.com/office/drawing/2014/main" val="10010"/>
                  </a:ext>
                </a:extLst>
              </a:tr>
              <a:tr h="287550">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solidFill>
                            <a:srgbClr val="FFFFFF"/>
                          </a:solidFill>
                          <a:latin typeface="Roboto"/>
                          <a:ea typeface="Roboto"/>
                          <a:cs typeface="Roboto"/>
                          <a:sym typeface="Roboto"/>
                        </a:rPr>
                        <a:t>&gt;10</a:t>
                      </a:r>
                      <a:endParaRPr sz="700" b="1" u="none" strike="noStrike" cap="none">
                        <a:solidFill>
                          <a:srgbClr val="FFFFFF"/>
                        </a:solidFill>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56B17E"/>
                    </a:solidFill>
                  </a:tcPr>
                </a:tc>
                <a:tc gridSpan="4">
                  <a:txBody>
                    <a:bodyPr/>
                    <a:lstStyle/>
                    <a:p>
                      <a:pPr marL="0" marR="0" lvl="0" indent="0" algn="l" rtl="0">
                        <a:lnSpc>
                          <a:spcPct val="100000"/>
                        </a:lnSpc>
                        <a:spcBef>
                          <a:spcPts val="0"/>
                        </a:spcBef>
                        <a:spcAft>
                          <a:spcPts val="0"/>
                        </a:spcAft>
                        <a:buClr>
                          <a:srgbClr val="000000"/>
                        </a:buClr>
                        <a:buSzPts val="700"/>
                        <a:buFont typeface="Arial"/>
                        <a:buNone/>
                      </a:pPr>
                      <a:r>
                        <a:rPr lang="en" sz="700" b="1" u="none" strike="noStrike" cap="none">
                          <a:solidFill>
                            <a:srgbClr val="FFFFFF"/>
                          </a:solidFill>
                          <a:latin typeface="Roboto"/>
                          <a:ea typeface="Roboto"/>
                          <a:cs typeface="Roboto"/>
                          <a:sym typeface="Roboto"/>
                        </a:rPr>
                        <a:t>21 </a:t>
                      </a:r>
                      <a:r>
                        <a:rPr lang="en" sz="700" u="none" strike="noStrike" cap="none">
                          <a:solidFill>
                            <a:srgbClr val="FFFFFF"/>
                          </a:solidFill>
                          <a:latin typeface="Roboto"/>
                          <a:ea typeface="Roboto"/>
                          <a:cs typeface="Roboto"/>
                          <a:sym typeface="Roboto"/>
                        </a:rPr>
                        <a:t>other different courses attempted by at least 1 student from this program</a:t>
                      </a:r>
                      <a:endParaRPr sz="700" u="none" strike="noStrike" cap="none">
                        <a:solidFill>
                          <a:srgbClr val="FFFFFF"/>
                        </a:solidFill>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56B17E"/>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1"/>
                  </a:ext>
                </a:extLst>
              </a:tr>
            </a:tbl>
          </a:graphicData>
        </a:graphic>
      </p:graphicFrame>
      <p:sp>
        <p:nvSpPr>
          <p:cNvPr id="515" name="Google Shape;515;p31"/>
          <p:cNvSpPr txBox="1">
            <a:spLocks noGrp="1"/>
          </p:cNvSpPr>
          <p:nvPr>
            <p:ph type="title"/>
          </p:nvPr>
        </p:nvSpPr>
        <p:spPr>
          <a:xfrm>
            <a:off x="441365" y="1587601"/>
            <a:ext cx="3104475" cy="857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 sz="2700" dirty="0"/>
              <a:t>What courses are </a:t>
            </a:r>
            <a:r>
              <a:rPr lang="en" sz="2700" b="1" dirty="0">
                <a:solidFill>
                  <a:srgbClr val="30A2B6"/>
                </a:solidFill>
                <a:latin typeface="Roboto"/>
                <a:ea typeface="Roboto"/>
                <a:cs typeface="Roboto"/>
                <a:sym typeface="Roboto"/>
              </a:rPr>
              <a:t>biology </a:t>
            </a:r>
            <a:r>
              <a:rPr lang="en" sz="2700" b="1" dirty="0">
                <a:solidFill>
                  <a:schemeClr val="dk1"/>
                </a:solidFill>
                <a:latin typeface="Roboto"/>
                <a:ea typeface="Roboto"/>
                <a:cs typeface="Roboto"/>
                <a:sym typeface="Roboto"/>
              </a:rPr>
              <a:t>students</a:t>
            </a:r>
            <a:r>
              <a:rPr lang="en" sz="2700" b="1" dirty="0">
                <a:solidFill>
                  <a:srgbClr val="30A2B6"/>
                </a:solidFill>
                <a:latin typeface="Roboto"/>
                <a:ea typeface="Roboto"/>
                <a:cs typeface="Roboto"/>
                <a:sym typeface="Roboto"/>
              </a:rPr>
              <a:t> </a:t>
            </a:r>
            <a:r>
              <a:rPr lang="en" sz="2700" b="1" dirty="0">
                <a:latin typeface="Roboto"/>
                <a:ea typeface="Roboto"/>
                <a:cs typeface="Roboto"/>
                <a:sym typeface="Roboto"/>
              </a:rPr>
              <a:t>taking in their first terms that light the fire for learning?</a:t>
            </a:r>
            <a:endParaRPr sz="2700" dirty="0">
              <a:latin typeface="Roboto"/>
              <a:ea typeface="Roboto"/>
              <a:cs typeface="Roboto"/>
              <a:sym typeface="Roboto"/>
            </a:endParaRPr>
          </a:p>
        </p:txBody>
      </p:sp>
      <p:sp>
        <p:nvSpPr>
          <p:cNvPr id="516" name="Google Shape;516;p31"/>
          <p:cNvSpPr txBox="1"/>
          <p:nvPr/>
        </p:nvSpPr>
        <p:spPr>
          <a:xfrm>
            <a:off x="441365" y="1040591"/>
            <a:ext cx="2740500" cy="554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 sz="2400" b="1" i="1" u="none" strike="noStrike" cap="none">
                <a:solidFill>
                  <a:srgbClr val="7F7F7F"/>
                </a:solidFill>
                <a:latin typeface="Roboto" pitchFamily="2" charset="0"/>
                <a:ea typeface="Roboto" pitchFamily="2" charset="0"/>
                <a:sym typeface="Arial"/>
              </a:rPr>
              <a:t>EXAMPLE SLIDE</a:t>
            </a:r>
            <a:endParaRPr sz="2400" b="1" i="1" u="none" strike="noStrike" cap="none">
              <a:solidFill>
                <a:srgbClr val="7F7F7F"/>
              </a:solidFill>
              <a:latin typeface="Roboto" pitchFamily="2" charset="0"/>
              <a:ea typeface="Roboto" pitchFamily="2" charset="0"/>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20"/>
        <p:cNvGrpSpPr/>
        <p:nvPr/>
      </p:nvGrpSpPr>
      <p:grpSpPr>
        <a:xfrm>
          <a:off x="0" y="0"/>
          <a:ext cx="0" cy="0"/>
          <a:chOff x="0" y="0"/>
          <a:chExt cx="0" cy="0"/>
        </a:xfrm>
      </p:grpSpPr>
      <p:sp>
        <p:nvSpPr>
          <p:cNvPr id="521" name="Google Shape;521;p32"/>
          <p:cNvSpPr txBox="1"/>
          <p:nvPr/>
        </p:nvSpPr>
        <p:spPr>
          <a:xfrm>
            <a:off x="3626100" y="21112"/>
            <a:ext cx="3567300" cy="663356"/>
          </a:xfrm>
          <a:prstGeom prst="rect">
            <a:avLst/>
          </a:prstGeom>
          <a:noFill/>
          <a:ln>
            <a:noFill/>
          </a:ln>
        </p:spPr>
        <p:txBody>
          <a:bodyPr spcFirstLastPara="1" wrap="square" lIns="91425" tIns="91425" rIns="91425" bIns="91425" anchor="t" anchorCtr="0">
            <a:spAutoFit/>
          </a:bodyPr>
          <a:lstStyle/>
          <a:p>
            <a:pPr marL="0" marR="0" lvl="0" indent="0" algn="l" rtl="0">
              <a:lnSpc>
                <a:spcPct val="107916"/>
              </a:lnSpc>
              <a:spcBef>
                <a:spcPts val="1000"/>
              </a:spcBef>
              <a:spcAft>
                <a:spcPts val="0"/>
              </a:spcAft>
              <a:buClr>
                <a:srgbClr val="000000"/>
              </a:buClr>
              <a:buSzPts val="900"/>
              <a:buFont typeface="Arial"/>
              <a:buNone/>
            </a:pPr>
            <a:r>
              <a:rPr lang="en" sz="900" b="1" i="0" u="none" strike="noStrike" cap="none">
                <a:solidFill>
                  <a:srgbClr val="000000"/>
                </a:solidFill>
                <a:highlight>
                  <a:srgbClr val="00FFFF"/>
                </a:highlight>
                <a:latin typeface="Roboto"/>
                <a:ea typeface="Roboto"/>
                <a:cs typeface="Roboto"/>
                <a:sym typeface="Roboto"/>
              </a:rPr>
              <a:t>#? </a:t>
            </a:r>
            <a:r>
              <a:rPr lang="en" sz="900" b="1" i="0" u="none" strike="noStrike" cap="none">
                <a:solidFill>
                  <a:srgbClr val="000000"/>
                </a:solidFill>
                <a:latin typeface="Roboto"/>
                <a:ea typeface="Roboto"/>
                <a:cs typeface="Roboto"/>
                <a:sym typeface="Roboto"/>
              </a:rPr>
              <a:t>Program</a:t>
            </a:r>
            <a:endParaRPr sz="900" b="1" i="0" u="none" strike="noStrike" cap="none">
              <a:solidFill>
                <a:srgbClr val="000000"/>
              </a:solidFill>
              <a:latin typeface="Roboto"/>
              <a:ea typeface="Roboto"/>
              <a:cs typeface="Roboto"/>
              <a:sym typeface="Roboto"/>
            </a:endParaRPr>
          </a:p>
          <a:p>
            <a:pPr marL="0" marR="0" lvl="0" indent="0" algn="l" rtl="0">
              <a:lnSpc>
                <a:spcPct val="107916"/>
              </a:lnSpc>
              <a:spcBef>
                <a:spcPts val="200"/>
              </a:spcBef>
              <a:spcAft>
                <a:spcPts val="200"/>
              </a:spcAft>
              <a:buClr>
                <a:srgbClr val="000000"/>
              </a:buClr>
              <a:buSzPts val="900"/>
              <a:buFont typeface="Arial"/>
              <a:buNone/>
            </a:pPr>
            <a:r>
              <a:rPr lang="en" sz="900" b="0" i="0" u="none" strike="noStrike" cap="none">
                <a:solidFill>
                  <a:srgbClr val="000000"/>
                </a:solidFill>
                <a:highlight>
                  <a:srgbClr val="00FFFF"/>
                </a:highlight>
                <a:latin typeface="Roboto"/>
                <a:ea typeface="Roboto"/>
                <a:cs typeface="Roboto"/>
                <a:sym typeface="Roboto"/>
              </a:rPr>
              <a:t>Title AS (</a:t>
            </a:r>
            <a:r>
              <a:rPr lang="en" sz="900" b="0" i="1" u="none" strike="noStrike" cap="none">
                <a:solidFill>
                  <a:srgbClr val="000000"/>
                </a:solidFill>
                <a:highlight>
                  <a:srgbClr val="00FFFF"/>
                </a:highlight>
                <a:latin typeface="Roboto"/>
                <a:ea typeface="Roboto"/>
                <a:cs typeface="Roboto"/>
                <a:sym typeface="Roboto"/>
              </a:rPr>
              <a:t>N</a:t>
            </a:r>
            <a:r>
              <a:rPr lang="en" sz="900" b="0" i="0" u="none" strike="noStrike" cap="none">
                <a:solidFill>
                  <a:srgbClr val="000000"/>
                </a:solidFill>
                <a:highlight>
                  <a:srgbClr val="00FFFF"/>
                </a:highlight>
                <a:latin typeface="Roboto"/>
                <a:ea typeface="Roboto"/>
                <a:cs typeface="Roboto"/>
                <a:sym typeface="Roboto"/>
              </a:rPr>
              <a:t> = YYY </a:t>
            </a:r>
            <a:r>
              <a:rPr lang="en" sz="900" b="0" i="0" u="none" strike="noStrike" cap="none">
                <a:solidFill>
                  <a:srgbClr val="000000"/>
                </a:solidFill>
                <a:latin typeface="Roboto"/>
                <a:ea typeface="Roboto"/>
                <a:cs typeface="Roboto"/>
                <a:sym typeface="Roboto"/>
              </a:rPr>
              <a:t>students)</a:t>
            </a:r>
            <a:endParaRPr sz="900" b="0" i="0" u="none" strike="noStrike" cap="none">
              <a:solidFill>
                <a:srgbClr val="000000"/>
              </a:solidFill>
              <a:latin typeface="Roboto"/>
              <a:ea typeface="Roboto"/>
              <a:cs typeface="Roboto"/>
              <a:sym typeface="Roboto"/>
            </a:endParaRPr>
          </a:p>
        </p:txBody>
      </p:sp>
      <p:graphicFrame>
        <p:nvGraphicFramePr>
          <p:cNvPr id="522" name="Google Shape;522;p32"/>
          <p:cNvGraphicFramePr/>
          <p:nvPr>
            <p:extLst>
              <p:ext uri="{D42A27DB-BD31-4B8C-83A1-F6EECF244321}">
                <p14:modId xmlns:p14="http://schemas.microsoft.com/office/powerpoint/2010/main" val="2751243850"/>
              </p:ext>
            </p:extLst>
          </p:nvPr>
        </p:nvGraphicFramePr>
        <p:xfrm>
          <a:off x="3626100" y="663396"/>
          <a:ext cx="5191375" cy="3450925"/>
        </p:xfrm>
        <a:graphic>
          <a:graphicData uri="http://schemas.openxmlformats.org/drawingml/2006/table">
            <a:tbl>
              <a:tblPr firstRow="1">
                <a:noFill/>
                <a:tableStyleId>{1A2B6418-B04B-42A8-B535-99009DFA4E8E}</a:tableStyleId>
              </a:tblPr>
              <a:tblGrid>
                <a:gridCol w="538525">
                  <a:extLst>
                    <a:ext uri="{9D8B030D-6E8A-4147-A177-3AD203B41FA5}">
                      <a16:colId xmlns:a16="http://schemas.microsoft.com/office/drawing/2014/main" val="20000"/>
                    </a:ext>
                  </a:extLst>
                </a:gridCol>
                <a:gridCol w="1750375">
                  <a:extLst>
                    <a:ext uri="{9D8B030D-6E8A-4147-A177-3AD203B41FA5}">
                      <a16:colId xmlns:a16="http://schemas.microsoft.com/office/drawing/2014/main" val="20001"/>
                    </a:ext>
                  </a:extLst>
                </a:gridCol>
                <a:gridCol w="839025">
                  <a:extLst>
                    <a:ext uri="{9D8B030D-6E8A-4147-A177-3AD203B41FA5}">
                      <a16:colId xmlns:a16="http://schemas.microsoft.com/office/drawing/2014/main" val="20002"/>
                    </a:ext>
                  </a:extLst>
                </a:gridCol>
                <a:gridCol w="1026825">
                  <a:extLst>
                    <a:ext uri="{9D8B030D-6E8A-4147-A177-3AD203B41FA5}">
                      <a16:colId xmlns:a16="http://schemas.microsoft.com/office/drawing/2014/main" val="20003"/>
                    </a:ext>
                  </a:extLst>
                </a:gridCol>
                <a:gridCol w="1036625">
                  <a:extLst>
                    <a:ext uri="{9D8B030D-6E8A-4147-A177-3AD203B41FA5}">
                      <a16:colId xmlns:a16="http://schemas.microsoft.com/office/drawing/2014/main" val="20004"/>
                    </a:ext>
                  </a:extLst>
                </a:gridCol>
              </a:tblGrid>
              <a:tr h="717575">
                <a:tc>
                  <a:txBody>
                    <a:bodyPr/>
                    <a:lstStyle/>
                    <a:p>
                      <a:pPr marL="0" marR="0" lvl="0" indent="0" algn="l" rtl="0">
                        <a:lnSpc>
                          <a:spcPct val="100000"/>
                        </a:lnSpc>
                        <a:spcBef>
                          <a:spcPts val="0"/>
                        </a:spcBef>
                        <a:spcAft>
                          <a:spcPts val="0"/>
                        </a:spcAft>
                        <a:buClr>
                          <a:srgbClr val="000000"/>
                        </a:buClr>
                        <a:buSzPts val="700"/>
                        <a:buFont typeface="Arial"/>
                        <a:buNone/>
                      </a:pPr>
                      <a:r>
                        <a:rPr lang="en" sz="700" b="1" u="none" strike="noStrike" cap="none">
                          <a:solidFill>
                            <a:srgbClr val="FFFFFF"/>
                          </a:solidFill>
                          <a:latin typeface="Roboto"/>
                          <a:ea typeface="Roboto"/>
                          <a:cs typeface="Roboto"/>
                          <a:sym typeface="Roboto"/>
                        </a:rPr>
                        <a:t>Rank</a:t>
                      </a:r>
                      <a:endParaRPr sz="700" b="1" u="none" strike="noStrike" cap="none">
                        <a:solidFill>
                          <a:srgbClr val="FFFFFF"/>
                        </a:solidFill>
                        <a:latin typeface="Roboto"/>
                        <a:ea typeface="Roboto"/>
                        <a:cs typeface="Roboto"/>
                        <a:sym typeface="Roboto"/>
                      </a:endParaRPr>
                    </a:p>
                  </a:txBody>
                  <a:tcPr marL="91450" marR="91450" marT="91450" marB="9145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218179"/>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b="1" u="none" strike="noStrike" cap="none">
                          <a:solidFill>
                            <a:srgbClr val="FFFFFF"/>
                          </a:solidFill>
                          <a:latin typeface="Roboto"/>
                          <a:ea typeface="Roboto"/>
                          <a:cs typeface="Roboto"/>
                          <a:sym typeface="Roboto"/>
                        </a:rPr>
                        <a:t>Course Title</a:t>
                      </a:r>
                      <a:endParaRPr sz="700" b="1" u="none" strike="noStrike" cap="none">
                        <a:solidFill>
                          <a:srgbClr val="FFFFFF"/>
                        </a:solidFill>
                        <a:latin typeface="Roboto"/>
                        <a:ea typeface="Roboto"/>
                        <a:cs typeface="Roboto"/>
                        <a:sym typeface="Roboto"/>
                      </a:endParaRPr>
                    </a:p>
                  </a:txBody>
                  <a:tcPr marL="91450" marR="91450" marT="91450" marB="9145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218179"/>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b="1" u="none" strike="noStrike" cap="none">
                          <a:solidFill>
                            <a:srgbClr val="FFFFFF"/>
                          </a:solidFill>
                          <a:latin typeface="Roboto"/>
                          <a:ea typeface="Roboto"/>
                          <a:cs typeface="Roboto"/>
                          <a:sym typeface="Roboto"/>
                        </a:rPr>
                        <a:t>Course ID</a:t>
                      </a:r>
                      <a:endParaRPr sz="700" b="1" u="none" strike="noStrike" cap="none">
                        <a:solidFill>
                          <a:srgbClr val="FFFFFF"/>
                        </a:solidFill>
                        <a:latin typeface="Roboto"/>
                        <a:ea typeface="Roboto"/>
                        <a:cs typeface="Roboto"/>
                        <a:sym typeface="Roboto"/>
                      </a:endParaRPr>
                    </a:p>
                  </a:txBody>
                  <a:tcPr marL="91450" marR="91450" marT="91450" marB="9145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218179"/>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b="1" u="none" strike="noStrike" cap="none">
                          <a:solidFill>
                            <a:srgbClr val="FFFFFF"/>
                          </a:solidFill>
                          <a:latin typeface="Roboto"/>
                          <a:ea typeface="Roboto"/>
                          <a:cs typeface="Roboto"/>
                          <a:sym typeface="Roboto"/>
                        </a:rPr>
                        <a:t># of program students who took the course</a:t>
                      </a:r>
                      <a:endParaRPr sz="700" b="1" u="none" strike="noStrike" cap="none">
                        <a:solidFill>
                          <a:srgbClr val="FFFFFF"/>
                        </a:solidFill>
                        <a:latin typeface="Roboto"/>
                        <a:ea typeface="Roboto"/>
                        <a:cs typeface="Roboto"/>
                        <a:sym typeface="Roboto"/>
                      </a:endParaRPr>
                    </a:p>
                  </a:txBody>
                  <a:tcPr marL="91450" marR="91450" marT="91450" marB="9145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218179"/>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b="1" u="none" strike="noStrike" cap="none">
                          <a:solidFill>
                            <a:srgbClr val="FFFFFF"/>
                          </a:solidFill>
                          <a:latin typeface="Roboto"/>
                          <a:ea typeface="Roboto"/>
                          <a:cs typeface="Roboto"/>
                          <a:sym typeface="Roboto"/>
                        </a:rPr>
                        <a:t>% of program students who took the course</a:t>
                      </a:r>
                      <a:endParaRPr sz="700" b="1" u="none" strike="noStrike" cap="none">
                        <a:solidFill>
                          <a:srgbClr val="FFFFFF"/>
                        </a:solidFill>
                        <a:latin typeface="Roboto"/>
                        <a:ea typeface="Roboto"/>
                        <a:cs typeface="Roboto"/>
                        <a:sym typeface="Roboto"/>
                      </a:endParaRPr>
                    </a:p>
                  </a:txBody>
                  <a:tcPr marL="91450" marR="91450" marT="91450" marB="9145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218179"/>
                    </a:solidFill>
                  </a:tcPr>
                </a:tc>
                <a:extLst>
                  <a:ext uri="{0D108BD9-81ED-4DB2-BD59-A6C34878D82A}">
                    <a16:rowId xmlns:a16="http://schemas.microsoft.com/office/drawing/2014/main" val="10000"/>
                  </a:ext>
                </a:extLst>
              </a:tr>
              <a:tr h="24020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1</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700"/>
                        <a:buFont typeface="Arial"/>
                        <a:buNone/>
                      </a:pP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extLst>
                  <a:ext uri="{0D108BD9-81ED-4DB2-BD59-A6C34878D82A}">
                    <a16:rowId xmlns:a16="http://schemas.microsoft.com/office/drawing/2014/main" val="10001"/>
                  </a:ext>
                </a:extLst>
              </a:tr>
              <a:tr h="24020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2</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extLst>
                  <a:ext uri="{0D108BD9-81ED-4DB2-BD59-A6C34878D82A}">
                    <a16:rowId xmlns:a16="http://schemas.microsoft.com/office/drawing/2014/main" val="10002"/>
                  </a:ext>
                </a:extLst>
              </a:tr>
              <a:tr h="25115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3</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extLst>
                  <a:ext uri="{0D108BD9-81ED-4DB2-BD59-A6C34878D82A}">
                    <a16:rowId xmlns:a16="http://schemas.microsoft.com/office/drawing/2014/main" val="10003"/>
                  </a:ext>
                </a:extLst>
              </a:tr>
              <a:tr h="25115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4</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extLst>
                  <a:ext uri="{0D108BD9-81ED-4DB2-BD59-A6C34878D82A}">
                    <a16:rowId xmlns:a16="http://schemas.microsoft.com/office/drawing/2014/main" val="10004"/>
                  </a:ext>
                </a:extLst>
              </a:tr>
              <a:tr h="25115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5</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extLst>
                  <a:ext uri="{0D108BD9-81ED-4DB2-BD59-A6C34878D82A}">
                    <a16:rowId xmlns:a16="http://schemas.microsoft.com/office/drawing/2014/main" val="10005"/>
                  </a:ext>
                </a:extLst>
              </a:tr>
              <a:tr h="24020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6</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extLst>
                  <a:ext uri="{0D108BD9-81ED-4DB2-BD59-A6C34878D82A}">
                    <a16:rowId xmlns:a16="http://schemas.microsoft.com/office/drawing/2014/main" val="10006"/>
                  </a:ext>
                </a:extLst>
              </a:tr>
              <a:tr h="24020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7</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extLst>
                  <a:ext uri="{0D108BD9-81ED-4DB2-BD59-A6C34878D82A}">
                    <a16:rowId xmlns:a16="http://schemas.microsoft.com/office/drawing/2014/main" val="10007"/>
                  </a:ext>
                </a:extLst>
              </a:tr>
              <a:tr h="24020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8</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extLst>
                  <a:ext uri="{0D108BD9-81ED-4DB2-BD59-A6C34878D82A}">
                    <a16:rowId xmlns:a16="http://schemas.microsoft.com/office/drawing/2014/main" val="10008"/>
                  </a:ext>
                </a:extLst>
              </a:tr>
              <a:tr h="25115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9</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extLst>
                  <a:ext uri="{0D108BD9-81ED-4DB2-BD59-A6C34878D82A}">
                    <a16:rowId xmlns:a16="http://schemas.microsoft.com/office/drawing/2014/main" val="10009"/>
                  </a:ext>
                </a:extLst>
              </a:tr>
              <a:tr h="24020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10</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extLst>
                  <a:ext uri="{0D108BD9-81ED-4DB2-BD59-A6C34878D82A}">
                    <a16:rowId xmlns:a16="http://schemas.microsoft.com/office/drawing/2014/main" val="10010"/>
                  </a:ext>
                </a:extLst>
              </a:tr>
              <a:tr h="287550">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solidFill>
                            <a:srgbClr val="FFFFFF"/>
                          </a:solidFill>
                          <a:latin typeface="Roboto"/>
                          <a:ea typeface="Roboto"/>
                          <a:cs typeface="Roboto"/>
                          <a:sym typeface="Roboto"/>
                        </a:rPr>
                        <a:t>&gt;10</a:t>
                      </a:r>
                      <a:endParaRPr sz="700" b="1" u="none" strike="noStrike" cap="none">
                        <a:solidFill>
                          <a:srgbClr val="FFFFFF"/>
                        </a:solidFill>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56B17E"/>
                    </a:solidFill>
                  </a:tcPr>
                </a:tc>
                <a:tc gridSpan="4">
                  <a:txBody>
                    <a:bodyPr/>
                    <a:lstStyle/>
                    <a:p>
                      <a:pPr marL="0" marR="0" lvl="0" indent="0" algn="l" rtl="0">
                        <a:lnSpc>
                          <a:spcPct val="100000"/>
                        </a:lnSpc>
                        <a:spcBef>
                          <a:spcPts val="0"/>
                        </a:spcBef>
                        <a:spcAft>
                          <a:spcPts val="0"/>
                        </a:spcAft>
                        <a:buClr>
                          <a:srgbClr val="000000"/>
                        </a:buClr>
                        <a:buSzPts val="700"/>
                        <a:buFont typeface="Arial"/>
                        <a:buNone/>
                      </a:pPr>
                      <a:r>
                        <a:rPr lang="en" sz="700" b="1" u="none" strike="noStrike" cap="none">
                          <a:solidFill>
                            <a:srgbClr val="FFFFFF"/>
                          </a:solidFill>
                          <a:highlight>
                            <a:srgbClr val="FFFF00"/>
                          </a:highlight>
                          <a:latin typeface="Roboto"/>
                          <a:ea typeface="Roboto"/>
                          <a:cs typeface="Roboto"/>
                          <a:sym typeface="Roboto"/>
                        </a:rPr>
                        <a:t># </a:t>
                      </a:r>
                      <a:r>
                        <a:rPr lang="en" sz="700" u="none" strike="noStrike" cap="none">
                          <a:solidFill>
                            <a:srgbClr val="FFFFFF"/>
                          </a:solidFill>
                          <a:highlight>
                            <a:srgbClr val="FFFF00"/>
                          </a:highlight>
                          <a:latin typeface="Roboto"/>
                          <a:ea typeface="Roboto"/>
                          <a:cs typeface="Roboto"/>
                          <a:sym typeface="Roboto"/>
                        </a:rPr>
                        <a:t>ot</a:t>
                      </a:r>
                      <a:r>
                        <a:rPr lang="en" sz="700" u="none" strike="noStrike" cap="none">
                          <a:solidFill>
                            <a:srgbClr val="FFFFFF"/>
                          </a:solidFill>
                          <a:latin typeface="Roboto"/>
                          <a:ea typeface="Roboto"/>
                          <a:cs typeface="Roboto"/>
                          <a:sym typeface="Roboto"/>
                        </a:rPr>
                        <a:t>her different courses attempted by at least 1 student from this program</a:t>
                      </a:r>
                      <a:endParaRPr sz="700" u="none" strike="noStrike" cap="none">
                        <a:solidFill>
                          <a:srgbClr val="FFFFFF"/>
                        </a:solidFill>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56B17E"/>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1"/>
                  </a:ext>
                </a:extLst>
              </a:tr>
            </a:tbl>
          </a:graphicData>
        </a:graphic>
      </p:graphicFrame>
      <p:sp>
        <p:nvSpPr>
          <p:cNvPr id="523" name="Google Shape;523;p32"/>
          <p:cNvSpPr txBox="1">
            <a:spLocks noGrp="1"/>
          </p:cNvSpPr>
          <p:nvPr>
            <p:ph type="title"/>
          </p:nvPr>
        </p:nvSpPr>
        <p:spPr>
          <a:xfrm>
            <a:off x="654725" y="0"/>
            <a:ext cx="2637115" cy="51435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 sz="2700" dirty="0"/>
              <a:t>What courses are </a:t>
            </a:r>
            <a:r>
              <a:rPr lang="en" sz="2700" dirty="0">
                <a:solidFill>
                  <a:srgbClr val="30A2B6"/>
                </a:solidFill>
                <a:highlight>
                  <a:srgbClr val="00FFFF"/>
                </a:highlight>
              </a:rPr>
              <a:t>[program A]</a:t>
            </a:r>
            <a:r>
              <a:rPr lang="en" sz="2700" b="1" dirty="0">
                <a:solidFill>
                  <a:srgbClr val="30A2B6"/>
                </a:solidFill>
                <a:highlight>
                  <a:srgbClr val="00FFFF"/>
                </a:highlight>
                <a:latin typeface="Roboto"/>
                <a:ea typeface="Roboto"/>
                <a:cs typeface="Roboto"/>
                <a:sym typeface="Roboto"/>
              </a:rPr>
              <a:t> </a:t>
            </a:r>
            <a:r>
              <a:rPr lang="en" sz="2700" b="1" dirty="0">
                <a:solidFill>
                  <a:schemeClr val="dk1"/>
                </a:solidFill>
                <a:latin typeface="Roboto"/>
                <a:ea typeface="Roboto"/>
                <a:cs typeface="Roboto"/>
                <a:sym typeface="Roboto"/>
              </a:rPr>
              <a:t>students</a:t>
            </a:r>
            <a:r>
              <a:rPr lang="en" sz="2700" b="1" dirty="0">
                <a:solidFill>
                  <a:srgbClr val="30A2B6"/>
                </a:solidFill>
                <a:latin typeface="Roboto"/>
                <a:ea typeface="Roboto"/>
                <a:cs typeface="Roboto"/>
                <a:sym typeface="Roboto"/>
              </a:rPr>
              <a:t> </a:t>
            </a:r>
            <a:r>
              <a:rPr lang="en" sz="2700" b="1" dirty="0">
                <a:latin typeface="Roboto"/>
                <a:ea typeface="Roboto"/>
                <a:cs typeface="Roboto"/>
                <a:sym typeface="Roboto"/>
              </a:rPr>
              <a:t>taking in their first terms that light the fire for learning?</a:t>
            </a:r>
            <a:endParaRPr sz="2700" dirty="0">
              <a:latin typeface="Roboto"/>
              <a:ea typeface="Roboto"/>
              <a:cs typeface="Roboto"/>
              <a:sym typeface="Roboto"/>
            </a:endParaRPr>
          </a:p>
        </p:txBody>
      </p:sp>
      <p:sp>
        <p:nvSpPr>
          <p:cNvPr id="2" name="Picture Placeholder 1">
            <a:extLst>
              <a:ext uri="{FF2B5EF4-FFF2-40B4-BE49-F238E27FC236}">
                <a16:creationId xmlns:a16="http://schemas.microsoft.com/office/drawing/2014/main" id="{BDE9FA4B-20BE-BE6F-0347-9D13867800AB}"/>
              </a:ext>
              <a:ext uri="{C183D7F6-B498-43B3-948B-1728B52AA6E4}">
                <adec:decorative xmlns:adec="http://schemas.microsoft.com/office/drawing/2017/decorative" val="1"/>
              </a:ext>
            </a:extLst>
          </p:cNvPr>
          <p:cNvSpPr>
            <a:spLocks noGrp="1"/>
          </p:cNvSpPr>
          <p:nvPr>
            <p:ph type="pic" sz="quarter" idx="10"/>
          </p:nvPr>
        </p:nvSpPr>
        <p:spPr/>
        <p:txBody>
          <a:bodyPr/>
          <a:lstStyle/>
          <a:p>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27"/>
        <p:cNvGrpSpPr/>
        <p:nvPr/>
      </p:nvGrpSpPr>
      <p:grpSpPr>
        <a:xfrm>
          <a:off x="0" y="0"/>
          <a:ext cx="0" cy="0"/>
          <a:chOff x="0" y="0"/>
          <a:chExt cx="0" cy="0"/>
        </a:xfrm>
      </p:grpSpPr>
      <p:sp>
        <p:nvSpPr>
          <p:cNvPr id="528" name="Google Shape;528;p33"/>
          <p:cNvSpPr txBox="1"/>
          <p:nvPr/>
        </p:nvSpPr>
        <p:spPr>
          <a:xfrm>
            <a:off x="3626100" y="0"/>
            <a:ext cx="3567300" cy="663356"/>
          </a:xfrm>
          <a:prstGeom prst="rect">
            <a:avLst/>
          </a:prstGeom>
          <a:noFill/>
          <a:ln>
            <a:noFill/>
          </a:ln>
        </p:spPr>
        <p:txBody>
          <a:bodyPr spcFirstLastPara="1" wrap="square" lIns="91425" tIns="91425" rIns="91425" bIns="91425" anchor="t" anchorCtr="0">
            <a:spAutoFit/>
          </a:bodyPr>
          <a:lstStyle/>
          <a:p>
            <a:pPr marL="0" marR="0" lvl="0" indent="0" algn="l" rtl="0">
              <a:lnSpc>
                <a:spcPct val="107916"/>
              </a:lnSpc>
              <a:spcBef>
                <a:spcPts val="1000"/>
              </a:spcBef>
              <a:spcAft>
                <a:spcPts val="0"/>
              </a:spcAft>
              <a:buClr>
                <a:srgbClr val="000000"/>
              </a:buClr>
              <a:buSzPts val="900"/>
              <a:buFont typeface="Arial"/>
              <a:buNone/>
            </a:pPr>
            <a:r>
              <a:rPr lang="en" sz="900" b="1" i="0" u="none" strike="noStrike" cap="none">
                <a:solidFill>
                  <a:srgbClr val="000000"/>
                </a:solidFill>
                <a:highlight>
                  <a:srgbClr val="00FFFF"/>
                </a:highlight>
                <a:latin typeface="Roboto"/>
                <a:ea typeface="Roboto"/>
                <a:cs typeface="Roboto"/>
                <a:sym typeface="Roboto"/>
              </a:rPr>
              <a:t>#?</a:t>
            </a:r>
            <a:r>
              <a:rPr lang="en" sz="900" b="1" i="0" u="none" strike="noStrike" cap="none">
                <a:solidFill>
                  <a:srgbClr val="000000"/>
                </a:solidFill>
                <a:latin typeface="Roboto"/>
                <a:ea typeface="Roboto"/>
                <a:cs typeface="Roboto"/>
                <a:sym typeface="Roboto"/>
              </a:rPr>
              <a:t> Program</a:t>
            </a:r>
            <a:endParaRPr sz="900" b="1" i="0" u="none" strike="noStrike" cap="none">
              <a:solidFill>
                <a:srgbClr val="000000"/>
              </a:solidFill>
              <a:latin typeface="Roboto"/>
              <a:ea typeface="Roboto"/>
              <a:cs typeface="Roboto"/>
              <a:sym typeface="Roboto"/>
            </a:endParaRPr>
          </a:p>
          <a:p>
            <a:pPr marL="0" marR="0" lvl="0" indent="0" algn="l" rtl="0">
              <a:lnSpc>
                <a:spcPct val="107916"/>
              </a:lnSpc>
              <a:spcBef>
                <a:spcPts val="200"/>
              </a:spcBef>
              <a:spcAft>
                <a:spcPts val="200"/>
              </a:spcAft>
              <a:buClr>
                <a:srgbClr val="000000"/>
              </a:buClr>
              <a:buSzPts val="900"/>
              <a:buFont typeface="Arial"/>
              <a:buNone/>
            </a:pPr>
            <a:r>
              <a:rPr lang="en" sz="900" b="0" i="0" u="none" strike="noStrike" cap="none">
                <a:solidFill>
                  <a:srgbClr val="000000"/>
                </a:solidFill>
                <a:highlight>
                  <a:srgbClr val="00FFFF"/>
                </a:highlight>
                <a:latin typeface="Roboto"/>
                <a:ea typeface="Roboto"/>
                <a:cs typeface="Roboto"/>
                <a:sym typeface="Roboto"/>
              </a:rPr>
              <a:t>Title AS (</a:t>
            </a:r>
            <a:r>
              <a:rPr lang="en" sz="900" b="0" i="1" u="none" strike="noStrike" cap="none">
                <a:solidFill>
                  <a:srgbClr val="000000"/>
                </a:solidFill>
                <a:highlight>
                  <a:srgbClr val="00FFFF"/>
                </a:highlight>
                <a:latin typeface="Roboto"/>
                <a:ea typeface="Roboto"/>
                <a:cs typeface="Roboto"/>
                <a:sym typeface="Roboto"/>
              </a:rPr>
              <a:t>N</a:t>
            </a:r>
            <a:r>
              <a:rPr lang="en" sz="900" b="0" i="0" u="none" strike="noStrike" cap="none">
                <a:solidFill>
                  <a:srgbClr val="000000"/>
                </a:solidFill>
                <a:highlight>
                  <a:srgbClr val="00FFFF"/>
                </a:highlight>
                <a:latin typeface="Roboto"/>
                <a:ea typeface="Roboto"/>
                <a:cs typeface="Roboto"/>
                <a:sym typeface="Roboto"/>
              </a:rPr>
              <a:t> = YYY </a:t>
            </a:r>
            <a:r>
              <a:rPr lang="en" sz="900" b="0" i="0" u="none" strike="noStrike" cap="none">
                <a:solidFill>
                  <a:srgbClr val="000000"/>
                </a:solidFill>
                <a:latin typeface="Roboto"/>
                <a:ea typeface="Roboto"/>
                <a:cs typeface="Roboto"/>
                <a:sym typeface="Roboto"/>
              </a:rPr>
              <a:t>students)</a:t>
            </a:r>
            <a:endParaRPr sz="900" b="0" i="0" u="none" strike="noStrike" cap="none">
              <a:solidFill>
                <a:srgbClr val="000000"/>
              </a:solidFill>
              <a:latin typeface="Roboto"/>
              <a:ea typeface="Roboto"/>
              <a:cs typeface="Roboto"/>
              <a:sym typeface="Roboto"/>
            </a:endParaRPr>
          </a:p>
        </p:txBody>
      </p:sp>
      <p:sp>
        <p:nvSpPr>
          <p:cNvPr id="2" name="Picture Placeholder 1">
            <a:extLst>
              <a:ext uri="{FF2B5EF4-FFF2-40B4-BE49-F238E27FC236}">
                <a16:creationId xmlns:a16="http://schemas.microsoft.com/office/drawing/2014/main" id="{8659FFC3-5A6C-AF0C-8D00-A5A7353DAD3F}"/>
              </a:ext>
              <a:ext uri="{C183D7F6-B498-43B3-948B-1728B52AA6E4}">
                <adec:decorative xmlns:adec="http://schemas.microsoft.com/office/drawing/2017/decorative" val="1"/>
              </a:ext>
            </a:extLst>
          </p:cNvPr>
          <p:cNvSpPr>
            <a:spLocks noGrp="1"/>
          </p:cNvSpPr>
          <p:nvPr>
            <p:ph type="pic" sz="quarter" idx="10"/>
          </p:nvPr>
        </p:nvSpPr>
        <p:spPr/>
        <p:txBody>
          <a:bodyPr/>
          <a:lstStyle/>
          <a:p>
            <a:endParaRPr lang="en-US"/>
          </a:p>
        </p:txBody>
      </p:sp>
      <p:graphicFrame>
        <p:nvGraphicFramePr>
          <p:cNvPr id="529" name="Google Shape;529;p33"/>
          <p:cNvGraphicFramePr/>
          <p:nvPr>
            <p:extLst>
              <p:ext uri="{D42A27DB-BD31-4B8C-83A1-F6EECF244321}">
                <p14:modId xmlns:p14="http://schemas.microsoft.com/office/powerpoint/2010/main" val="1694427492"/>
              </p:ext>
            </p:extLst>
          </p:nvPr>
        </p:nvGraphicFramePr>
        <p:xfrm>
          <a:off x="3626100" y="642284"/>
          <a:ext cx="5191375" cy="3450925"/>
        </p:xfrm>
        <a:graphic>
          <a:graphicData uri="http://schemas.openxmlformats.org/drawingml/2006/table">
            <a:tbl>
              <a:tblPr firstRow="1">
                <a:noFill/>
                <a:tableStyleId>{1A2B6418-B04B-42A8-B535-99009DFA4E8E}</a:tableStyleId>
              </a:tblPr>
              <a:tblGrid>
                <a:gridCol w="538525">
                  <a:extLst>
                    <a:ext uri="{9D8B030D-6E8A-4147-A177-3AD203B41FA5}">
                      <a16:colId xmlns:a16="http://schemas.microsoft.com/office/drawing/2014/main" val="20000"/>
                    </a:ext>
                  </a:extLst>
                </a:gridCol>
                <a:gridCol w="1750375">
                  <a:extLst>
                    <a:ext uri="{9D8B030D-6E8A-4147-A177-3AD203B41FA5}">
                      <a16:colId xmlns:a16="http://schemas.microsoft.com/office/drawing/2014/main" val="20001"/>
                    </a:ext>
                  </a:extLst>
                </a:gridCol>
                <a:gridCol w="839025">
                  <a:extLst>
                    <a:ext uri="{9D8B030D-6E8A-4147-A177-3AD203B41FA5}">
                      <a16:colId xmlns:a16="http://schemas.microsoft.com/office/drawing/2014/main" val="20002"/>
                    </a:ext>
                  </a:extLst>
                </a:gridCol>
                <a:gridCol w="1026825">
                  <a:extLst>
                    <a:ext uri="{9D8B030D-6E8A-4147-A177-3AD203B41FA5}">
                      <a16:colId xmlns:a16="http://schemas.microsoft.com/office/drawing/2014/main" val="20003"/>
                    </a:ext>
                  </a:extLst>
                </a:gridCol>
                <a:gridCol w="1036625">
                  <a:extLst>
                    <a:ext uri="{9D8B030D-6E8A-4147-A177-3AD203B41FA5}">
                      <a16:colId xmlns:a16="http://schemas.microsoft.com/office/drawing/2014/main" val="20004"/>
                    </a:ext>
                  </a:extLst>
                </a:gridCol>
              </a:tblGrid>
              <a:tr h="717575">
                <a:tc>
                  <a:txBody>
                    <a:bodyPr/>
                    <a:lstStyle/>
                    <a:p>
                      <a:pPr marL="0" marR="0" lvl="0" indent="0" algn="l" rtl="0">
                        <a:lnSpc>
                          <a:spcPct val="100000"/>
                        </a:lnSpc>
                        <a:spcBef>
                          <a:spcPts val="0"/>
                        </a:spcBef>
                        <a:spcAft>
                          <a:spcPts val="0"/>
                        </a:spcAft>
                        <a:buClr>
                          <a:srgbClr val="000000"/>
                        </a:buClr>
                        <a:buSzPts val="700"/>
                        <a:buFont typeface="Arial"/>
                        <a:buNone/>
                      </a:pPr>
                      <a:r>
                        <a:rPr lang="en" sz="700" b="1" u="none" strike="noStrike" cap="none">
                          <a:solidFill>
                            <a:srgbClr val="FFFFFF"/>
                          </a:solidFill>
                          <a:latin typeface="Roboto"/>
                          <a:ea typeface="Roboto"/>
                          <a:cs typeface="Roboto"/>
                          <a:sym typeface="Roboto"/>
                        </a:rPr>
                        <a:t>Rank</a:t>
                      </a:r>
                      <a:endParaRPr sz="700" b="1" u="none" strike="noStrike" cap="none">
                        <a:solidFill>
                          <a:srgbClr val="FFFFFF"/>
                        </a:solidFill>
                        <a:latin typeface="Roboto"/>
                        <a:ea typeface="Roboto"/>
                        <a:cs typeface="Roboto"/>
                        <a:sym typeface="Roboto"/>
                      </a:endParaRPr>
                    </a:p>
                  </a:txBody>
                  <a:tcPr marL="91450" marR="91450" marT="91450" marB="9145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218179"/>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b="1" u="none" strike="noStrike" cap="none">
                          <a:solidFill>
                            <a:srgbClr val="FFFFFF"/>
                          </a:solidFill>
                          <a:latin typeface="Roboto"/>
                          <a:ea typeface="Roboto"/>
                          <a:cs typeface="Roboto"/>
                          <a:sym typeface="Roboto"/>
                        </a:rPr>
                        <a:t>Course Title</a:t>
                      </a:r>
                      <a:endParaRPr sz="700" b="1" u="none" strike="noStrike" cap="none">
                        <a:solidFill>
                          <a:srgbClr val="FFFFFF"/>
                        </a:solidFill>
                        <a:latin typeface="Roboto"/>
                        <a:ea typeface="Roboto"/>
                        <a:cs typeface="Roboto"/>
                        <a:sym typeface="Roboto"/>
                      </a:endParaRPr>
                    </a:p>
                  </a:txBody>
                  <a:tcPr marL="91450" marR="91450" marT="91450" marB="9145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218179"/>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b="1" u="none" strike="noStrike" cap="none">
                          <a:solidFill>
                            <a:srgbClr val="FFFFFF"/>
                          </a:solidFill>
                          <a:latin typeface="Roboto"/>
                          <a:ea typeface="Roboto"/>
                          <a:cs typeface="Roboto"/>
                          <a:sym typeface="Roboto"/>
                        </a:rPr>
                        <a:t>Course ID</a:t>
                      </a:r>
                      <a:endParaRPr sz="700" b="1" u="none" strike="noStrike" cap="none">
                        <a:solidFill>
                          <a:srgbClr val="FFFFFF"/>
                        </a:solidFill>
                        <a:latin typeface="Roboto"/>
                        <a:ea typeface="Roboto"/>
                        <a:cs typeface="Roboto"/>
                        <a:sym typeface="Roboto"/>
                      </a:endParaRPr>
                    </a:p>
                  </a:txBody>
                  <a:tcPr marL="91450" marR="91450" marT="91450" marB="9145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218179"/>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b="1" u="none" strike="noStrike" cap="none">
                          <a:solidFill>
                            <a:srgbClr val="FFFFFF"/>
                          </a:solidFill>
                          <a:latin typeface="Roboto"/>
                          <a:ea typeface="Roboto"/>
                          <a:cs typeface="Roboto"/>
                          <a:sym typeface="Roboto"/>
                        </a:rPr>
                        <a:t># of program students who took the course</a:t>
                      </a:r>
                      <a:endParaRPr sz="700" b="1" u="none" strike="noStrike" cap="none">
                        <a:solidFill>
                          <a:srgbClr val="FFFFFF"/>
                        </a:solidFill>
                        <a:latin typeface="Roboto"/>
                        <a:ea typeface="Roboto"/>
                        <a:cs typeface="Roboto"/>
                        <a:sym typeface="Roboto"/>
                      </a:endParaRPr>
                    </a:p>
                  </a:txBody>
                  <a:tcPr marL="91450" marR="91450" marT="91450" marB="9145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218179"/>
                    </a:solidFill>
                  </a:tcPr>
                </a:tc>
                <a:tc>
                  <a:txBody>
                    <a:bodyPr/>
                    <a:lstStyle/>
                    <a:p>
                      <a:pPr marL="0" marR="0" lvl="0" indent="0" algn="l" rtl="0">
                        <a:lnSpc>
                          <a:spcPct val="100000"/>
                        </a:lnSpc>
                        <a:spcBef>
                          <a:spcPts val="0"/>
                        </a:spcBef>
                        <a:spcAft>
                          <a:spcPts val="0"/>
                        </a:spcAft>
                        <a:buClr>
                          <a:srgbClr val="000000"/>
                        </a:buClr>
                        <a:buSzPts val="700"/>
                        <a:buFont typeface="Arial"/>
                        <a:buNone/>
                      </a:pPr>
                      <a:r>
                        <a:rPr lang="en" sz="700" b="1" u="none" strike="noStrike" cap="none">
                          <a:solidFill>
                            <a:srgbClr val="FFFFFF"/>
                          </a:solidFill>
                          <a:latin typeface="Roboto"/>
                          <a:ea typeface="Roboto"/>
                          <a:cs typeface="Roboto"/>
                          <a:sym typeface="Roboto"/>
                        </a:rPr>
                        <a:t>% of program students who took the course</a:t>
                      </a:r>
                      <a:endParaRPr sz="700" b="1" u="none" strike="noStrike" cap="none">
                        <a:solidFill>
                          <a:srgbClr val="FFFFFF"/>
                        </a:solidFill>
                        <a:latin typeface="Roboto"/>
                        <a:ea typeface="Roboto"/>
                        <a:cs typeface="Roboto"/>
                        <a:sym typeface="Roboto"/>
                      </a:endParaRPr>
                    </a:p>
                  </a:txBody>
                  <a:tcPr marL="91450" marR="91450" marT="91450" marB="9145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218179"/>
                    </a:solidFill>
                  </a:tcPr>
                </a:tc>
                <a:extLst>
                  <a:ext uri="{0D108BD9-81ED-4DB2-BD59-A6C34878D82A}">
                    <a16:rowId xmlns:a16="http://schemas.microsoft.com/office/drawing/2014/main" val="10000"/>
                  </a:ext>
                </a:extLst>
              </a:tr>
              <a:tr h="24020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1</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700"/>
                        <a:buFont typeface="Arial"/>
                        <a:buNone/>
                      </a:pPr>
                      <a:endParaRPr sz="70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extLst>
                  <a:ext uri="{0D108BD9-81ED-4DB2-BD59-A6C34878D82A}">
                    <a16:rowId xmlns:a16="http://schemas.microsoft.com/office/drawing/2014/main" val="10001"/>
                  </a:ext>
                </a:extLst>
              </a:tr>
              <a:tr h="24020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2</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extLst>
                  <a:ext uri="{0D108BD9-81ED-4DB2-BD59-A6C34878D82A}">
                    <a16:rowId xmlns:a16="http://schemas.microsoft.com/office/drawing/2014/main" val="10002"/>
                  </a:ext>
                </a:extLst>
              </a:tr>
              <a:tr h="25115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3</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extLst>
                  <a:ext uri="{0D108BD9-81ED-4DB2-BD59-A6C34878D82A}">
                    <a16:rowId xmlns:a16="http://schemas.microsoft.com/office/drawing/2014/main" val="10003"/>
                  </a:ext>
                </a:extLst>
              </a:tr>
              <a:tr h="25115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4</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extLst>
                  <a:ext uri="{0D108BD9-81ED-4DB2-BD59-A6C34878D82A}">
                    <a16:rowId xmlns:a16="http://schemas.microsoft.com/office/drawing/2014/main" val="10004"/>
                  </a:ext>
                </a:extLst>
              </a:tr>
              <a:tr h="25115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5</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extLst>
                  <a:ext uri="{0D108BD9-81ED-4DB2-BD59-A6C34878D82A}">
                    <a16:rowId xmlns:a16="http://schemas.microsoft.com/office/drawing/2014/main" val="10005"/>
                  </a:ext>
                </a:extLst>
              </a:tr>
              <a:tr h="24020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6</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extLst>
                  <a:ext uri="{0D108BD9-81ED-4DB2-BD59-A6C34878D82A}">
                    <a16:rowId xmlns:a16="http://schemas.microsoft.com/office/drawing/2014/main" val="10006"/>
                  </a:ext>
                </a:extLst>
              </a:tr>
              <a:tr h="24020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7</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extLst>
                  <a:ext uri="{0D108BD9-81ED-4DB2-BD59-A6C34878D82A}">
                    <a16:rowId xmlns:a16="http://schemas.microsoft.com/office/drawing/2014/main" val="10007"/>
                  </a:ext>
                </a:extLst>
              </a:tr>
              <a:tr h="24020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8</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extLst>
                  <a:ext uri="{0D108BD9-81ED-4DB2-BD59-A6C34878D82A}">
                    <a16:rowId xmlns:a16="http://schemas.microsoft.com/office/drawing/2014/main" val="10008"/>
                  </a:ext>
                </a:extLst>
              </a:tr>
              <a:tr h="25115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9</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DEE9DC"/>
                    </a:solidFill>
                  </a:tcPr>
                </a:tc>
                <a:extLst>
                  <a:ext uri="{0D108BD9-81ED-4DB2-BD59-A6C34878D82A}">
                    <a16:rowId xmlns:a16="http://schemas.microsoft.com/office/drawing/2014/main" val="10009"/>
                  </a:ext>
                </a:extLst>
              </a:tr>
              <a:tr h="240200">
                <a:tc>
                  <a:txBody>
                    <a:bodyPr/>
                    <a:lstStyle/>
                    <a:p>
                      <a:pPr marL="0" marR="0" lvl="0" indent="0" algn="l" rtl="0">
                        <a:lnSpc>
                          <a:spcPct val="100000"/>
                        </a:lnSpc>
                        <a:spcBef>
                          <a:spcPts val="0"/>
                        </a:spcBef>
                        <a:spcAft>
                          <a:spcPts val="0"/>
                        </a:spcAft>
                        <a:buClr>
                          <a:srgbClr val="000000"/>
                        </a:buClr>
                        <a:buSzPts val="700"/>
                        <a:buFont typeface="Arial"/>
                        <a:buNone/>
                      </a:pPr>
                      <a:r>
                        <a:rPr lang="en" sz="700" b="0" u="none" strike="noStrike" cap="none">
                          <a:latin typeface="Roboto"/>
                          <a:ea typeface="Roboto"/>
                          <a:cs typeface="Roboto"/>
                          <a:sym typeface="Roboto"/>
                        </a:rPr>
                        <a:t>10</a:t>
                      </a:r>
                      <a:endParaRPr sz="700" b="0" u="none" strike="noStrike" cap="none">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FFFFFF"/>
                    </a:solidFill>
                  </a:tcPr>
                </a:tc>
                <a:extLst>
                  <a:ext uri="{0D108BD9-81ED-4DB2-BD59-A6C34878D82A}">
                    <a16:rowId xmlns:a16="http://schemas.microsoft.com/office/drawing/2014/main" val="10010"/>
                  </a:ext>
                </a:extLst>
              </a:tr>
              <a:tr h="287550">
                <a:tc>
                  <a:txBody>
                    <a:bodyPr/>
                    <a:lstStyle/>
                    <a:p>
                      <a:pPr marL="0" marR="0" lvl="0" indent="0" algn="l" rtl="0">
                        <a:lnSpc>
                          <a:spcPct val="100000"/>
                        </a:lnSpc>
                        <a:spcBef>
                          <a:spcPts val="0"/>
                        </a:spcBef>
                        <a:spcAft>
                          <a:spcPts val="0"/>
                        </a:spcAft>
                        <a:buClr>
                          <a:srgbClr val="000000"/>
                        </a:buClr>
                        <a:buSzPts val="700"/>
                        <a:buFont typeface="Arial"/>
                        <a:buNone/>
                      </a:pPr>
                      <a:r>
                        <a:rPr lang="en" sz="700" u="none" strike="noStrike" cap="none">
                          <a:solidFill>
                            <a:srgbClr val="FFFFFF"/>
                          </a:solidFill>
                          <a:latin typeface="Roboto"/>
                          <a:ea typeface="Roboto"/>
                          <a:cs typeface="Roboto"/>
                          <a:sym typeface="Roboto"/>
                        </a:rPr>
                        <a:t>&gt;10</a:t>
                      </a:r>
                      <a:endParaRPr sz="700" b="1" u="none" strike="noStrike" cap="none">
                        <a:solidFill>
                          <a:srgbClr val="FFFFFF"/>
                        </a:solidFill>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56B17E"/>
                    </a:solidFill>
                  </a:tcPr>
                </a:tc>
                <a:tc gridSpan="4">
                  <a:txBody>
                    <a:bodyPr/>
                    <a:lstStyle/>
                    <a:p>
                      <a:pPr marL="0" marR="0" lvl="0" indent="0" algn="l" rtl="0">
                        <a:lnSpc>
                          <a:spcPct val="100000"/>
                        </a:lnSpc>
                        <a:spcBef>
                          <a:spcPts val="0"/>
                        </a:spcBef>
                        <a:spcAft>
                          <a:spcPts val="0"/>
                        </a:spcAft>
                        <a:buClr>
                          <a:srgbClr val="000000"/>
                        </a:buClr>
                        <a:buSzPts val="700"/>
                        <a:buFont typeface="Arial"/>
                        <a:buNone/>
                      </a:pPr>
                      <a:r>
                        <a:rPr lang="en" sz="700" b="1" u="none" strike="noStrike" cap="none">
                          <a:solidFill>
                            <a:srgbClr val="FFFFFF"/>
                          </a:solidFill>
                          <a:highlight>
                            <a:srgbClr val="FFFF00"/>
                          </a:highlight>
                          <a:latin typeface="Roboto"/>
                          <a:ea typeface="Roboto"/>
                          <a:cs typeface="Roboto"/>
                          <a:sym typeface="Roboto"/>
                        </a:rPr>
                        <a:t># </a:t>
                      </a:r>
                      <a:r>
                        <a:rPr lang="en" sz="700" u="none" strike="noStrike" cap="none">
                          <a:solidFill>
                            <a:srgbClr val="FFFFFF"/>
                          </a:solidFill>
                          <a:highlight>
                            <a:srgbClr val="FFFF00"/>
                          </a:highlight>
                          <a:latin typeface="Roboto"/>
                          <a:ea typeface="Roboto"/>
                          <a:cs typeface="Roboto"/>
                          <a:sym typeface="Roboto"/>
                        </a:rPr>
                        <a:t>ot</a:t>
                      </a:r>
                      <a:r>
                        <a:rPr lang="en" sz="700" u="none" strike="noStrike" cap="none">
                          <a:solidFill>
                            <a:srgbClr val="FFFFFF"/>
                          </a:solidFill>
                          <a:latin typeface="Roboto"/>
                          <a:ea typeface="Roboto"/>
                          <a:cs typeface="Roboto"/>
                          <a:sym typeface="Roboto"/>
                        </a:rPr>
                        <a:t>her different courses attempted by at least 1 student from this program</a:t>
                      </a:r>
                      <a:endParaRPr sz="700" u="none" strike="noStrike" cap="none">
                        <a:solidFill>
                          <a:srgbClr val="FFFFFF"/>
                        </a:solidFill>
                        <a:latin typeface="Roboto"/>
                        <a:ea typeface="Roboto"/>
                        <a:cs typeface="Roboto"/>
                        <a:sym typeface="Roboto"/>
                      </a:endParaRPr>
                    </a:p>
                  </a:txBody>
                  <a:tcPr marL="73025" marR="73025" marT="0" marB="0" anchor="ctr">
                    <a:lnL w="9525" cap="flat" cmpd="sng">
                      <a:solidFill>
                        <a:srgbClr val="B9D0B5"/>
                      </a:solidFill>
                      <a:prstDash val="solid"/>
                      <a:round/>
                      <a:headEnd type="none" w="sm" len="sm"/>
                      <a:tailEnd type="none" w="sm" len="sm"/>
                    </a:lnL>
                    <a:lnR w="9525" cap="flat" cmpd="sng">
                      <a:solidFill>
                        <a:srgbClr val="B9D0B5"/>
                      </a:solidFill>
                      <a:prstDash val="solid"/>
                      <a:round/>
                      <a:headEnd type="none" w="sm" len="sm"/>
                      <a:tailEnd type="none" w="sm" len="sm"/>
                    </a:lnR>
                    <a:lnT w="9525" cap="flat" cmpd="sng">
                      <a:solidFill>
                        <a:srgbClr val="B9D0B5"/>
                      </a:solidFill>
                      <a:prstDash val="solid"/>
                      <a:round/>
                      <a:headEnd type="none" w="sm" len="sm"/>
                      <a:tailEnd type="none" w="sm" len="sm"/>
                    </a:lnT>
                    <a:lnB w="9525" cap="flat" cmpd="sng">
                      <a:solidFill>
                        <a:srgbClr val="B9D0B5"/>
                      </a:solidFill>
                      <a:prstDash val="solid"/>
                      <a:round/>
                      <a:headEnd type="none" w="sm" len="sm"/>
                      <a:tailEnd type="none" w="sm" len="sm"/>
                    </a:lnB>
                    <a:solidFill>
                      <a:srgbClr val="56B17E"/>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1"/>
                  </a:ext>
                </a:extLst>
              </a:tr>
            </a:tbl>
          </a:graphicData>
        </a:graphic>
      </p:graphicFrame>
      <p:sp>
        <p:nvSpPr>
          <p:cNvPr id="530" name="Google Shape;530;p33"/>
          <p:cNvSpPr txBox="1">
            <a:spLocks noGrp="1"/>
          </p:cNvSpPr>
          <p:nvPr>
            <p:ph type="title"/>
          </p:nvPr>
        </p:nvSpPr>
        <p:spPr>
          <a:xfrm>
            <a:off x="654725" y="0"/>
            <a:ext cx="2906930" cy="51435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3600"/>
              <a:buNone/>
            </a:pPr>
            <a:r>
              <a:rPr lang="en" sz="2700" dirty="0"/>
              <a:t>What courses are </a:t>
            </a:r>
            <a:r>
              <a:rPr lang="en" sz="2700" dirty="0">
                <a:solidFill>
                  <a:srgbClr val="30A2B6"/>
                </a:solidFill>
                <a:highlight>
                  <a:srgbClr val="00FFFF"/>
                </a:highlight>
              </a:rPr>
              <a:t>[program B]</a:t>
            </a:r>
            <a:r>
              <a:rPr lang="en" sz="2700" b="1" dirty="0">
                <a:solidFill>
                  <a:srgbClr val="30A2B6"/>
                </a:solidFill>
                <a:highlight>
                  <a:srgbClr val="00FFFF"/>
                </a:highlight>
                <a:latin typeface="Roboto"/>
                <a:ea typeface="Roboto"/>
                <a:cs typeface="Roboto"/>
                <a:sym typeface="Roboto"/>
              </a:rPr>
              <a:t> </a:t>
            </a:r>
            <a:r>
              <a:rPr lang="en" sz="2700" b="1" dirty="0">
                <a:solidFill>
                  <a:schemeClr val="dk1"/>
                </a:solidFill>
                <a:latin typeface="Roboto"/>
                <a:ea typeface="Roboto"/>
                <a:cs typeface="Roboto"/>
                <a:sym typeface="Roboto"/>
              </a:rPr>
              <a:t>students</a:t>
            </a:r>
            <a:r>
              <a:rPr lang="en" sz="2700" b="1" dirty="0">
                <a:solidFill>
                  <a:srgbClr val="30A2B6"/>
                </a:solidFill>
                <a:latin typeface="Roboto"/>
                <a:ea typeface="Roboto"/>
                <a:cs typeface="Roboto"/>
                <a:sym typeface="Roboto"/>
              </a:rPr>
              <a:t> </a:t>
            </a:r>
            <a:r>
              <a:rPr lang="en" sz="2700" b="1" dirty="0">
                <a:latin typeface="Roboto"/>
                <a:ea typeface="Roboto"/>
                <a:cs typeface="Roboto"/>
                <a:sym typeface="Roboto"/>
              </a:rPr>
              <a:t>taking in their first terms that light the fire for learning?</a:t>
            </a:r>
            <a:endParaRPr sz="2700" dirty="0">
              <a:latin typeface="Roboto"/>
              <a:ea typeface="Roboto"/>
              <a:cs typeface="Roboto"/>
              <a:sym typeface="Roboto"/>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bg>
      <p:bgPr>
        <a:solidFill>
          <a:srgbClr val="D3EBEB"/>
        </a:solidFill>
        <a:effectLst/>
      </p:bgPr>
    </p:bg>
    <p:spTree>
      <p:nvGrpSpPr>
        <p:cNvPr id="1" name="Shape 534"/>
        <p:cNvGrpSpPr/>
        <p:nvPr/>
      </p:nvGrpSpPr>
      <p:grpSpPr>
        <a:xfrm>
          <a:off x="0" y="0"/>
          <a:ext cx="0" cy="0"/>
          <a:chOff x="0" y="0"/>
          <a:chExt cx="0" cy="0"/>
        </a:xfrm>
      </p:grpSpPr>
      <p:sp>
        <p:nvSpPr>
          <p:cNvPr id="3" name="Text Placeholder 2">
            <a:extLst>
              <a:ext uri="{FF2B5EF4-FFF2-40B4-BE49-F238E27FC236}">
                <a16:creationId xmlns:a16="http://schemas.microsoft.com/office/drawing/2014/main" id="{BA968253-685D-20C0-BB57-3F62B62675E2}"/>
              </a:ext>
            </a:extLst>
          </p:cNvPr>
          <p:cNvSpPr>
            <a:spLocks noGrp="1"/>
          </p:cNvSpPr>
          <p:nvPr>
            <p:ph type="body" idx="1"/>
          </p:nvPr>
        </p:nvSpPr>
        <p:spPr>
          <a:xfrm>
            <a:off x="416485" y="1239744"/>
            <a:ext cx="8311030" cy="3231836"/>
          </a:xfrm>
        </p:spPr>
        <p:txBody>
          <a:bodyPr/>
          <a:lstStyle/>
          <a:p>
            <a:pPr marL="457200" marR="0" lvl="0" indent="-342900" algn="l" rtl="0">
              <a:lnSpc>
                <a:spcPct val="100000"/>
              </a:lnSpc>
              <a:spcBef>
                <a:spcPts val="0"/>
              </a:spcBef>
              <a:spcAft>
                <a:spcPts val="0"/>
              </a:spcAft>
              <a:buClr>
                <a:schemeClr val="dk1"/>
              </a:buClr>
              <a:buSzPts val="1800"/>
              <a:buFont typeface="Roboto"/>
              <a:buChar char="●"/>
            </a:pPr>
            <a:r>
              <a:rPr lang="en-US" sz="1800" b="0" i="0" u="none" strike="noStrike" cap="none" dirty="0">
                <a:solidFill>
                  <a:schemeClr val="dk1"/>
                </a:solidFill>
                <a:latin typeface="Roboto"/>
                <a:ea typeface="Roboto"/>
                <a:cs typeface="Roboto"/>
                <a:sym typeface="Roboto"/>
              </a:rPr>
              <a:t>Whether your workshop is in-person or virtual, we suggest that you separate your audience into teams of 3–5 people. </a:t>
            </a:r>
          </a:p>
          <a:p>
            <a:pPr marL="457200" marR="0" lvl="0" indent="-342900" algn="l" rtl="0">
              <a:lnSpc>
                <a:spcPct val="100000"/>
              </a:lnSpc>
              <a:spcBef>
                <a:spcPts val="0"/>
              </a:spcBef>
              <a:spcAft>
                <a:spcPts val="0"/>
              </a:spcAft>
              <a:buClr>
                <a:schemeClr val="dk1"/>
              </a:buClr>
              <a:buSzPts val="1800"/>
              <a:buFont typeface="Roboto"/>
              <a:buChar char="●"/>
            </a:pPr>
            <a:r>
              <a:rPr lang="en-US" sz="1800" b="0" i="0" u="none" strike="noStrike" cap="none" dirty="0">
                <a:solidFill>
                  <a:schemeClr val="dk1"/>
                </a:solidFill>
                <a:latin typeface="Roboto"/>
                <a:ea typeface="Roboto"/>
                <a:cs typeface="Roboto"/>
                <a:sym typeface="Roboto"/>
              </a:rPr>
              <a:t>For Activity A, consider how you want to group participants in advance.</a:t>
            </a:r>
          </a:p>
          <a:p>
            <a:pPr marL="914400" marR="0" lvl="1" indent="-330200" algn="l" rtl="0">
              <a:lnSpc>
                <a:spcPct val="100000"/>
              </a:lnSpc>
              <a:spcBef>
                <a:spcPts val="0"/>
              </a:spcBef>
              <a:spcAft>
                <a:spcPts val="0"/>
              </a:spcAft>
              <a:buClr>
                <a:schemeClr val="dk1"/>
              </a:buClr>
              <a:buSzPts val="1600"/>
              <a:buFont typeface="Roboto"/>
              <a:buChar char="○"/>
            </a:pPr>
            <a:r>
              <a:rPr lang="en-US" sz="1600" b="0" i="0" u="none" strike="noStrike" cap="none" dirty="0">
                <a:solidFill>
                  <a:schemeClr val="dk1"/>
                </a:solidFill>
                <a:latin typeface="Roboto"/>
                <a:ea typeface="Roboto"/>
                <a:cs typeface="Roboto"/>
                <a:sym typeface="Roboto"/>
              </a:rPr>
              <a:t>If possible, create separate groups of faculty members and administrators. If the faculty members participating do not teach courses or represent programs from top-enrolled first-term courses, encourage them to focus on a course they do teach or are familiar with.</a:t>
            </a:r>
          </a:p>
          <a:p>
            <a:pPr marL="914400" marR="0" lvl="1" indent="-330200" algn="l" rtl="0">
              <a:lnSpc>
                <a:spcPct val="100000"/>
              </a:lnSpc>
              <a:spcBef>
                <a:spcPts val="0"/>
              </a:spcBef>
              <a:spcAft>
                <a:spcPts val="0"/>
              </a:spcAft>
              <a:buClr>
                <a:schemeClr val="dk1"/>
              </a:buClr>
              <a:buSzPts val="1600"/>
              <a:buFont typeface="Roboto"/>
              <a:buChar char="○"/>
            </a:pPr>
            <a:r>
              <a:rPr lang="en-US" sz="1600" b="0" i="0" u="none" strike="noStrike" cap="none" dirty="0">
                <a:solidFill>
                  <a:schemeClr val="dk1"/>
                </a:solidFill>
                <a:latin typeface="Roboto"/>
                <a:ea typeface="Roboto"/>
                <a:cs typeface="Roboto"/>
                <a:sym typeface="Roboto"/>
              </a:rPr>
              <a:t>It will be useful to group faculty by program or meta-major/field so that they can consider the student experience for students in their program areas. If it is difficult to group faculty with others from the same area, you may want to provide extra guidance on how they should work together to complete the activities.</a:t>
            </a:r>
          </a:p>
          <a:p>
            <a:pPr marL="457200" marR="0" lvl="0" indent="-342900" algn="l" rtl="0">
              <a:lnSpc>
                <a:spcPct val="100000"/>
              </a:lnSpc>
              <a:spcBef>
                <a:spcPts val="0"/>
              </a:spcBef>
              <a:spcAft>
                <a:spcPts val="0"/>
              </a:spcAft>
              <a:buClr>
                <a:schemeClr val="dk1"/>
              </a:buClr>
              <a:buSzPts val="1800"/>
              <a:buFont typeface="Roboto"/>
              <a:buChar char="●"/>
            </a:pPr>
            <a:r>
              <a:rPr lang="en-US" sz="1800" b="0" i="0" u="none" strike="noStrike" cap="none" dirty="0">
                <a:solidFill>
                  <a:schemeClr val="dk1"/>
                </a:solidFill>
                <a:latin typeface="Roboto"/>
                <a:ea typeface="Roboto"/>
                <a:cs typeface="Roboto"/>
                <a:sym typeface="Roboto"/>
              </a:rPr>
              <a:t>Remind each group to select a notetaker and spokesperson for the group who will take notes during the activity and share out with the larger group during the debriefs. </a:t>
            </a:r>
          </a:p>
          <a:p>
            <a:endParaRPr lang="en-US" dirty="0"/>
          </a:p>
        </p:txBody>
      </p:sp>
      <p:sp>
        <p:nvSpPr>
          <p:cNvPr id="2" name="Title 1">
            <a:extLst>
              <a:ext uri="{FF2B5EF4-FFF2-40B4-BE49-F238E27FC236}">
                <a16:creationId xmlns:a16="http://schemas.microsoft.com/office/drawing/2014/main" id="{97444216-9C3D-4852-8CD4-EE97C1E1734B}"/>
              </a:ext>
            </a:extLst>
          </p:cNvPr>
          <p:cNvSpPr>
            <a:spLocks noGrp="1"/>
          </p:cNvSpPr>
          <p:nvPr>
            <p:ph type="title"/>
          </p:nvPr>
        </p:nvSpPr>
        <p:spPr>
          <a:xfrm>
            <a:off x="654725" y="568225"/>
            <a:ext cx="7814100" cy="499489"/>
          </a:xfrm>
        </p:spPr>
        <p:txBody>
          <a:bodyPr/>
          <a:lstStyle/>
          <a:p>
            <a:r>
              <a:rPr lang="en-US" sz="2800" b="1" i="0" u="none" strike="noStrike" cap="none" dirty="0">
                <a:solidFill>
                  <a:srgbClr val="000000"/>
                </a:solidFill>
                <a:latin typeface="Roboto"/>
                <a:ea typeface="Roboto"/>
                <a:cs typeface="Roboto"/>
                <a:sym typeface="Roboto"/>
              </a:rPr>
              <a:t>Guide Slide: </a:t>
            </a:r>
            <a:r>
              <a:rPr lang="en-US" sz="2800" b="1" i="1" u="none" strike="noStrike" cap="none" dirty="0">
                <a:solidFill>
                  <a:srgbClr val="000000"/>
                </a:solidFill>
                <a:latin typeface="Roboto"/>
                <a:ea typeface="Roboto"/>
                <a:cs typeface="Roboto"/>
                <a:sym typeface="Roboto"/>
              </a:rPr>
              <a:t>Instructions for Facilitators</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35"/>
          <p:cNvSpPr txBox="1">
            <a:spLocks noGrp="1"/>
          </p:cNvSpPr>
          <p:nvPr>
            <p:ph type="ctr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 dirty="0"/>
              <a:t>Activity A</a:t>
            </a:r>
            <a:endParaRPr dirty="0"/>
          </a:p>
        </p:txBody>
      </p:sp>
      <p:sp>
        <p:nvSpPr>
          <p:cNvPr id="2" name="Subtitle 1">
            <a:extLst>
              <a:ext uri="{FF2B5EF4-FFF2-40B4-BE49-F238E27FC236}">
                <a16:creationId xmlns:a16="http://schemas.microsoft.com/office/drawing/2014/main" id="{BD7818C4-4796-28F2-196B-01B65CEBC3B7}"/>
              </a:ext>
            </a:extLst>
          </p:cNvPr>
          <p:cNvSpPr>
            <a:spLocks noGrp="1"/>
          </p:cNvSpPr>
          <p:nvPr>
            <p:ph type="subTitle" idx="1"/>
          </p:nvPr>
        </p:nvSpPr>
        <p:spPr/>
        <p:txBody>
          <a:bodyPr/>
          <a:lstStyle/>
          <a:p>
            <a:r>
              <a:rPr lang="en" sz="1800" b="0" dirty="0"/>
              <a:t>Brainstorming Session: Your Ideas for Putting Inspire</a:t>
            </a:r>
            <a:r>
              <a:rPr lang="en" sz="1800" b="0" i="1" dirty="0"/>
              <a:t> </a:t>
            </a:r>
            <a:r>
              <a:rPr lang="en" sz="1800" b="0" dirty="0"/>
              <a:t>into Practice</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45"/>
        <p:cNvGrpSpPr/>
        <p:nvPr/>
      </p:nvGrpSpPr>
      <p:grpSpPr>
        <a:xfrm>
          <a:off x="0" y="0"/>
          <a:ext cx="0" cy="0"/>
          <a:chOff x="0" y="0"/>
          <a:chExt cx="0" cy="0"/>
        </a:xfrm>
      </p:grpSpPr>
      <p:pic>
        <p:nvPicPr>
          <p:cNvPr id="546" name="Google Shape;546;p36" descr="Screenshot from Inspire_Activities document prompting a brainstorming session for faculty and administrators. See document for activity intstructions."/>
          <p:cNvPicPr preferRelativeResize="0"/>
          <p:nvPr/>
        </p:nvPicPr>
        <p:blipFill rotWithShape="1">
          <a:blip r:embed="rId3">
            <a:alphaModFix/>
          </a:blip>
          <a:srcRect/>
          <a:stretch/>
        </p:blipFill>
        <p:spPr>
          <a:xfrm>
            <a:off x="1004450" y="152400"/>
            <a:ext cx="6476608" cy="4838702"/>
          </a:xfrm>
          <a:prstGeom prst="rect">
            <a:avLst/>
          </a:prstGeom>
          <a:noFill/>
          <a:ln>
            <a:noFill/>
          </a:ln>
        </p:spPr>
      </p:pic>
      <p:sp>
        <p:nvSpPr>
          <p:cNvPr id="2" name="Title 1">
            <a:extLst>
              <a:ext uri="{FF2B5EF4-FFF2-40B4-BE49-F238E27FC236}">
                <a16:creationId xmlns:a16="http://schemas.microsoft.com/office/drawing/2014/main" id="{E4B266E3-BB3B-1ED9-D231-713C8E061B89}"/>
              </a:ext>
            </a:extLst>
          </p:cNvPr>
          <p:cNvSpPr>
            <a:spLocks noGrp="1"/>
          </p:cNvSpPr>
          <p:nvPr>
            <p:ph type="title"/>
          </p:nvPr>
        </p:nvSpPr>
        <p:spPr>
          <a:xfrm>
            <a:off x="460762" y="-997338"/>
            <a:ext cx="7814100" cy="857400"/>
          </a:xfrm>
        </p:spPr>
        <p:txBody>
          <a:bodyPr/>
          <a:lstStyle/>
          <a:p>
            <a:r>
              <a:rPr lang="en-US" dirty="0"/>
              <a:t>Inspire principles activity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sp>
        <p:nvSpPr>
          <p:cNvPr id="551" name="Google Shape;551;p37"/>
          <p:cNvSpPr txBox="1">
            <a:spLocks noGrp="1"/>
          </p:cNvSpPr>
          <p:nvPr>
            <p:ph type="ctrTitle"/>
          </p:nvPr>
        </p:nvSpPr>
        <p:spPr>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SzPts val="3600"/>
              <a:buNone/>
            </a:pPr>
            <a:r>
              <a:rPr lang="en" sz="2400" dirty="0"/>
              <a:t>Faculty: </a:t>
            </a:r>
            <a:r>
              <a:rPr lang="en" sz="2400" b="0" dirty="0">
                <a:solidFill>
                  <a:schemeClr val="tx1"/>
                </a:solidFill>
              </a:rPr>
              <a:t>What are one or two top-enrolled courses you want to make more inspiring by connecting course content to students’ lives, programs, and/or careers?</a:t>
            </a:r>
            <a:endParaRPr sz="2400" b="0" dirty="0">
              <a:solidFill>
                <a:schemeClr val="tx1"/>
              </a:solidFill>
            </a:endParaRPr>
          </a:p>
          <a:p>
            <a:pPr marL="0" lvl="0" indent="0" algn="l" rtl="0">
              <a:lnSpc>
                <a:spcPct val="100000"/>
              </a:lnSpc>
              <a:spcBef>
                <a:spcPts val="0"/>
              </a:spcBef>
              <a:spcAft>
                <a:spcPts val="0"/>
              </a:spcAft>
              <a:buSzPts val="3600"/>
              <a:buNone/>
            </a:pPr>
            <a:endParaRPr sz="2400" dirty="0"/>
          </a:p>
          <a:p>
            <a:pPr marL="0" lvl="0" indent="0" algn="l" rtl="0">
              <a:lnSpc>
                <a:spcPct val="100000"/>
              </a:lnSpc>
              <a:spcBef>
                <a:spcPts val="0"/>
              </a:spcBef>
              <a:spcAft>
                <a:spcPts val="0"/>
              </a:spcAft>
              <a:buSzPts val="3600"/>
              <a:buNone/>
            </a:pPr>
            <a:r>
              <a:rPr lang="en" sz="2400" dirty="0"/>
              <a:t>Administrators: </a:t>
            </a:r>
            <a:r>
              <a:rPr lang="en" sz="2400" b="0" dirty="0">
                <a:solidFill>
                  <a:schemeClr val="tx1"/>
                </a:solidFill>
              </a:rPr>
              <a:t>What are one or two ideas you have for developing new structures and supports to give faculty the time and resources to deliver Inspire</a:t>
            </a:r>
            <a:r>
              <a:rPr lang="en" sz="2400" b="0" i="1" dirty="0">
                <a:solidFill>
                  <a:schemeClr val="tx1"/>
                </a:solidFill>
              </a:rPr>
              <a:t> </a:t>
            </a:r>
            <a:r>
              <a:rPr lang="en" sz="2400" b="0" dirty="0">
                <a:solidFill>
                  <a:schemeClr val="tx1"/>
                </a:solidFill>
              </a:rPr>
              <a:t>courses?</a:t>
            </a:r>
            <a:endParaRPr sz="2400" b="0" dirty="0">
              <a:solidFill>
                <a:schemeClr val="tx1"/>
              </a:solidFill>
            </a:endParaRPr>
          </a:p>
        </p:txBody>
      </p:sp>
      <p:sp>
        <p:nvSpPr>
          <p:cNvPr id="552" name="Google Shape;552;p37"/>
          <p:cNvSpPr txBox="1">
            <a:spLocks noGrp="1"/>
          </p:cNvSpPr>
          <p:nvPr>
            <p:ph type="subTitle" idx="1"/>
          </p:nvPr>
        </p:nvSpPr>
        <p:spPr>
          <a:xfrm>
            <a:off x="533400" y="4389119"/>
            <a:ext cx="5822004" cy="402179"/>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800"/>
              <a:buNone/>
            </a:pPr>
            <a:r>
              <a:rPr lang="en" i="1" dirty="0"/>
              <a:t>Discuss.</a:t>
            </a:r>
            <a:endParaRPr i="1"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bg>
      <p:bgPr>
        <a:solidFill>
          <a:srgbClr val="D8EAEB"/>
        </a:solidFill>
        <a:effectLst/>
      </p:bgPr>
    </p:bg>
    <p:spTree>
      <p:nvGrpSpPr>
        <p:cNvPr id="1" name="Shape 562"/>
        <p:cNvGrpSpPr/>
        <p:nvPr/>
      </p:nvGrpSpPr>
      <p:grpSpPr>
        <a:xfrm>
          <a:off x="0" y="0"/>
          <a:ext cx="0" cy="0"/>
          <a:chOff x="0" y="0"/>
          <a:chExt cx="0" cy="0"/>
        </a:xfrm>
      </p:grpSpPr>
      <p:sp>
        <p:nvSpPr>
          <p:cNvPr id="3" name="Text Placeholder 2">
            <a:extLst>
              <a:ext uri="{FF2B5EF4-FFF2-40B4-BE49-F238E27FC236}">
                <a16:creationId xmlns:a16="http://schemas.microsoft.com/office/drawing/2014/main" id="{CD49FEDB-6CB8-BF7D-697C-10034EE48FC4}"/>
              </a:ext>
            </a:extLst>
          </p:cNvPr>
          <p:cNvSpPr>
            <a:spLocks noGrp="1"/>
          </p:cNvSpPr>
          <p:nvPr>
            <p:ph type="body" idx="1"/>
          </p:nvPr>
        </p:nvSpPr>
        <p:spPr/>
        <p:txBody>
          <a:bodyPr/>
          <a:lstStyle/>
          <a:p>
            <a:pPr marL="457200" marR="0" lvl="0" indent="-349250" algn="l" rtl="0">
              <a:lnSpc>
                <a:spcPct val="100000"/>
              </a:lnSpc>
              <a:spcBef>
                <a:spcPts val="0"/>
              </a:spcBef>
              <a:spcAft>
                <a:spcPts val="0"/>
              </a:spcAft>
              <a:buClr>
                <a:schemeClr val="dk1"/>
              </a:buClr>
              <a:buSzPts val="1900"/>
              <a:buFont typeface="Roboto"/>
              <a:buChar char="●"/>
            </a:pPr>
            <a:r>
              <a:rPr lang="en-US" sz="1900" b="0" i="0" u="none" strike="noStrike" cap="none" dirty="0">
                <a:solidFill>
                  <a:schemeClr val="dk1"/>
                </a:solidFill>
                <a:latin typeface="Roboto"/>
                <a:ea typeface="Roboto"/>
                <a:cs typeface="Roboto"/>
                <a:sym typeface="Roboto"/>
              </a:rPr>
              <a:t>For Activity B, it may be useful to create teams of 3–5 people that include both administrators and faculty. </a:t>
            </a:r>
          </a:p>
          <a:p>
            <a:pPr marL="457200" marR="0" lvl="0" indent="-349250" algn="l" rtl="0">
              <a:lnSpc>
                <a:spcPct val="100000"/>
              </a:lnSpc>
              <a:spcBef>
                <a:spcPts val="0"/>
              </a:spcBef>
              <a:spcAft>
                <a:spcPts val="0"/>
              </a:spcAft>
              <a:buClr>
                <a:schemeClr val="dk1"/>
              </a:buClr>
              <a:buSzPts val="1900"/>
              <a:buFont typeface="Roboto"/>
              <a:buChar char="●"/>
            </a:pPr>
            <a:r>
              <a:rPr lang="en-US" sz="1900" b="0" i="0" u="none" strike="noStrike" cap="none" dirty="0">
                <a:solidFill>
                  <a:schemeClr val="dk1"/>
                </a:solidFill>
                <a:latin typeface="Roboto"/>
                <a:ea typeface="Roboto"/>
                <a:cs typeface="Roboto"/>
                <a:sym typeface="Roboto"/>
              </a:rPr>
              <a:t>As part of debriefing Activity B, be prepared to provide information about how you plan to support continued discussions about the implementation of </a:t>
            </a:r>
            <a:r>
              <a:rPr lang="en-US" sz="1900" b="0" u="none" strike="noStrike" cap="none" dirty="0">
                <a:solidFill>
                  <a:schemeClr val="dk1"/>
                </a:solidFill>
                <a:latin typeface="Roboto"/>
                <a:ea typeface="Roboto"/>
                <a:cs typeface="Roboto"/>
                <a:sym typeface="Roboto"/>
              </a:rPr>
              <a:t>Inspire</a:t>
            </a:r>
            <a:r>
              <a:rPr lang="en-US" sz="1900" b="0" i="1" u="none" strike="noStrike" cap="none" dirty="0">
                <a:solidFill>
                  <a:schemeClr val="dk1"/>
                </a:solidFill>
                <a:latin typeface="Roboto"/>
                <a:ea typeface="Roboto"/>
                <a:cs typeface="Roboto"/>
                <a:sym typeface="Roboto"/>
              </a:rPr>
              <a:t> </a:t>
            </a:r>
            <a:r>
              <a:rPr lang="en-US" sz="1900" b="0" i="0" u="none" strike="noStrike" cap="none" dirty="0">
                <a:solidFill>
                  <a:schemeClr val="dk1"/>
                </a:solidFill>
                <a:latin typeface="Roboto"/>
                <a:ea typeface="Roboto"/>
                <a:cs typeface="Roboto"/>
                <a:sym typeface="Roboto"/>
              </a:rPr>
              <a:t>following this workshop. </a:t>
            </a:r>
          </a:p>
          <a:p>
            <a:pPr marL="914400" marR="0" lvl="1" indent="-349250" algn="l" rtl="0">
              <a:lnSpc>
                <a:spcPct val="100000"/>
              </a:lnSpc>
              <a:spcBef>
                <a:spcPts val="0"/>
              </a:spcBef>
              <a:spcAft>
                <a:spcPts val="0"/>
              </a:spcAft>
              <a:buClr>
                <a:schemeClr val="dk1"/>
              </a:buClr>
              <a:buSzPts val="1900"/>
              <a:buFont typeface="Roboto"/>
              <a:buChar char="○"/>
            </a:pPr>
            <a:r>
              <a:rPr lang="en-US" sz="1900" b="0" i="0" u="none" strike="noStrike" cap="none" dirty="0">
                <a:solidFill>
                  <a:schemeClr val="dk1"/>
                </a:solidFill>
                <a:latin typeface="Roboto"/>
                <a:ea typeface="Roboto"/>
                <a:cs typeface="Roboto"/>
                <a:sym typeface="Roboto"/>
              </a:rPr>
              <a:t>When and where will participants have an opportunity to come together again to discuss the ideas developed during this workshop? </a:t>
            </a:r>
          </a:p>
          <a:p>
            <a:endParaRPr lang="en-US" dirty="0"/>
          </a:p>
        </p:txBody>
      </p:sp>
      <p:sp>
        <p:nvSpPr>
          <p:cNvPr id="2" name="Title 1">
            <a:extLst>
              <a:ext uri="{FF2B5EF4-FFF2-40B4-BE49-F238E27FC236}">
                <a16:creationId xmlns:a16="http://schemas.microsoft.com/office/drawing/2014/main" id="{0D7CB938-5DA9-B3B0-ED40-E5C3961C2774}"/>
              </a:ext>
            </a:extLst>
          </p:cNvPr>
          <p:cNvSpPr>
            <a:spLocks noGrp="1"/>
          </p:cNvSpPr>
          <p:nvPr>
            <p:ph type="title"/>
          </p:nvPr>
        </p:nvSpPr>
        <p:spPr>
          <a:xfrm>
            <a:off x="654725" y="568225"/>
            <a:ext cx="7814100" cy="468723"/>
          </a:xfrm>
        </p:spPr>
        <p:txBody>
          <a:bodyPr/>
          <a:lstStyle/>
          <a:p>
            <a:r>
              <a:rPr lang="en-US" sz="2800" b="1" i="0" u="none" strike="noStrike" cap="none" dirty="0">
                <a:solidFill>
                  <a:srgbClr val="000000"/>
                </a:solidFill>
                <a:latin typeface="Roboto"/>
                <a:ea typeface="Roboto"/>
                <a:cs typeface="Roboto"/>
                <a:sym typeface="Roboto"/>
              </a:rPr>
              <a:t>Guide Slide: </a:t>
            </a:r>
            <a:r>
              <a:rPr lang="en-US" sz="2800" b="1" i="1" u="none" strike="noStrike" cap="none" dirty="0">
                <a:solidFill>
                  <a:srgbClr val="000000"/>
                </a:solidFill>
                <a:latin typeface="Roboto"/>
                <a:ea typeface="Roboto"/>
                <a:cs typeface="Roboto"/>
                <a:sym typeface="Roboto"/>
              </a:rPr>
              <a:t>Instructions for Facilitators</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sp>
        <p:nvSpPr>
          <p:cNvPr id="569" name="Google Shape;569;p39"/>
          <p:cNvSpPr txBox="1">
            <a:spLocks noGrp="1"/>
          </p:cNvSpPr>
          <p:nvPr>
            <p:ph type="ctr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endParaRPr dirty="0"/>
          </a:p>
          <a:p>
            <a:pPr marL="0" lvl="0" indent="0" algn="l" rtl="0">
              <a:lnSpc>
                <a:spcPct val="100000"/>
              </a:lnSpc>
              <a:spcBef>
                <a:spcPts val="0"/>
              </a:spcBef>
              <a:spcAft>
                <a:spcPts val="0"/>
              </a:spcAft>
              <a:buSzPts val="3600"/>
              <a:buNone/>
            </a:pPr>
            <a:endParaRPr dirty="0"/>
          </a:p>
          <a:p>
            <a:pPr marL="0" lvl="0" indent="0" algn="l" rtl="0">
              <a:lnSpc>
                <a:spcPct val="100000"/>
              </a:lnSpc>
              <a:spcBef>
                <a:spcPts val="0"/>
              </a:spcBef>
              <a:spcAft>
                <a:spcPts val="0"/>
              </a:spcAft>
              <a:buSzPts val="3600"/>
              <a:buNone/>
            </a:pPr>
            <a:r>
              <a:rPr lang="en" dirty="0"/>
              <a:t>Activity B</a:t>
            </a:r>
            <a:endParaRPr dirty="0"/>
          </a:p>
        </p:txBody>
      </p:sp>
      <p:sp>
        <p:nvSpPr>
          <p:cNvPr id="2" name="Subtitle 1">
            <a:extLst>
              <a:ext uri="{FF2B5EF4-FFF2-40B4-BE49-F238E27FC236}">
                <a16:creationId xmlns:a16="http://schemas.microsoft.com/office/drawing/2014/main" id="{0F99B1B7-A41E-9B5A-1A19-9C621AF26FFE}"/>
              </a:ext>
            </a:extLst>
          </p:cNvPr>
          <p:cNvSpPr>
            <a:spLocks noGrp="1"/>
          </p:cNvSpPr>
          <p:nvPr>
            <p:ph type="subTitle" idx="1"/>
          </p:nvPr>
        </p:nvSpPr>
        <p:spPr/>
        <p:txBody>
          <a:bodyPr/>
          <a:lstStyle/>
          <a:p>
            <a:r>
              <a:rPr lang="en" sz="1800" b="0" dirty="0"/>
              <a:t>Connecting Inspire to Existing Guided Pathways Reforms and Strategic Priorities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4"/>
          <p:cNvSpPr txBox="1">
            <a:spLocks noGrp="1"/>
          </p:cNvSpPr>
          <p:nvPr>
            <p:ph type="body" idx="1"/>
          </p:nvPr>
        </p:nvSpPr>
        <p:spPr>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1"/>
              </a:buClr>
              <a:buSzPts val="1100"/>
              <a:buFont typeface="Arial"/>
              <a:buNone/>
            </a:pPr>
            <a:r>
              <a:rPr lang="en" sz="1900" dirty="0">
                <a:solidFill>
                  <a:schemeClr val="dk1"/>
                </a:solidFill>
              </a:rPr>
              <a:t>[10 min] 	Inspire in the context of guided pathways</a:t>
            </a:r>
            <a:endParaRPr sz="1900" dirty="0">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 sz="1900" dirty="0">
                <a:solidFill>
                  <a:schemeClr val="dk1"/>
                </a:solidFill>
              </a:rPr>
              <a:t>[30 min]		Why Inspire matters and putting Inspire</a:t>
            </a:r>
            <a:r>
              <a:rPr lang="en" sz="1900" i="1" dirty="0">
                <a:solidFill>
                  <a:schemeClr val="dk1"/>
                </a:solidFill>
              </a:rPr>
              <a:t> </a:t>
            </a:r>
            <a:r>
              <a:rPr lang="en" sz="1900" dirty="0">
                <a:solidFill>
                  <a:schemeClr val="dk1"/>
                </a:solidFill>
              </a:rPr>
              <a:t>into practice</a:t>
            </a:r>
            <a:endParaRPr sz="1900" dirty="0">
              <a:solidFill>
                <a:schemeClr val="dk1"/>
              </a:solidFill>
            </a:endParaRPr>
          </a:p>
          <a:p>
            <a:pPr marL="0" lvl="0" indent="0" algn="l" rtl="0">
              <a:lnSpc>
                <a:spcPct val="100000"/>
              </a:lnSpc>
              <a:spcBef>
                <a:spcPts val="0"/>
              </a:spcBef>
              <a:spcAft>
                <a:spcPts val="0"/>
              </a:spcAft>
              <a:buSzPts val="2250"/>
              <a:buNone/>
            </a:pPr>
            <a:r>
              <a:rPr lang="en" sz="1900" dirty="0">
                <a:solidFill>
                  <a:schemeClr val="dk1"/>
                </a:solidFill>
              </a:rPr>
              <a:t>[15 min] 	Examining opportunities to Inspire</a:t>
            </a:r>
            <a:r>
              <a:rPr lang="en" sz="1900" i="1" dirty="0">
                <a:solidFill>
                  <a:schemeClr val="dk1"/>
                </a:solidFill>
              </a:rPr>
              <a:t> </a:t>
            </a:r>
            <a:r>
              <a:rPr lang="en" sz="1900" dirty="0">
                <a:solidFill>
                  <a:schemeClr val="dk1"/>
                </a:solidFill>
              </a:rPr>
              <a:t>students in</a:t>
            </a:r>
            <a:endParaRPr sz="1900" dirty="0">
              <a:solidFill>
                <a:schemeClr val="dk1"/>
              </a:solidFill>
            </a:endParaRPr>
          </a:p>
          <a:p>
            <a:pPr marL="914400" lvl="0" indent="457200" algn="l" rtl="0">
              <a:lnSpc>
                <a:spcPct val="100000"/>
              </a:lnSpc>
              <a:spcBef>
                <a:spcPts val="0"/>
              </a:spcBef>
              <a:spcAft>
                <a:spcPts val="0"/>
              </a:spcAft>
              <a:buClr>
                <a:schemeClr val="dk1"/>
              </a:buClr>
              <a:buSzPts val="1100"/>
              <a:buFont typeface="Arial"/>
              <a:buNone/>
            </a:pPr>
            <a:r>
              <a:rPr lang="en" sz="1900" dirty="0">
                <a:solidFill>
                  <a:schemeClr val="dk1"/>
                </a:solidFill>
              </a:rPr>
              <a:t>	the first term</a:t>
            </a:r>
            <a:endParaRPr sz="1900" dirty="0">
              <a:solidFill>
                <a:schemeClr val="dk1"/>
              </a:solidFill>
            </a:endParaRPr>
          </a:p>
          <a:p>
            <a:pPr marL="0" lvl="0" indent="0" algn="l" rtl="0">
              <a:lnSpc>
                <a:spcPct val="100000"/>
              </a:lnSpc>
              <a:spcBef>
                <a:spcPts val="0"/>
              </a:spcBef>
              <a:spcAft>
                <a:spcPts val="0"/>
              </a:spcAft>
              <a:buSzPts val="2250"/>
              <a:buNone/>
            </a:pPr>
            <a:r>
              <a:rPr lang="en" sz="1900" dirty="0">
                <a:solidFill>
                  <a:schemeClr val="dk1"/>
                </a:solidFill>
              </a:rPr>
              <a:t>[30 min]      	Activity A: Your ideas for putting Inspire</a:t>
            </a:r>
            <a:r>
              <a:rPr lang="en" sz="1900" i="1" dirty="0">
                <a:solidFill>
                  <a:schemeClr val="dk1"/>
                </a:solidFill>
              </a:rPr>
              <a:t> </a:t>
            </a:r>
            <a:r>
              <a:rPr lang="en" sz="1900" dirty="0">
                <a:solidFill>
                  <a:schemeClr val="dk1"/>
                </a:solidFill>
              </a:rPr>
              <a:t>into practice</a:t>
            </a:r>
            <a:endParaRPr sz="1900" dirty="0">
              <a:solidFill>
                <a:schemeClr val="dk1"/>
              </a:solidFill>
            </a:endParaRPr>
          </a:p>
          <a:p>
            <a:pPr marL="0" lvl="0" indent="0" algn="l" rtl="0">
              <a:lnSpc>
                <a:spcPct val="100000"/>
              </a:lnSpc>
              <a:spcBef>
                <a:spcPts val="0"/>
              </a:spcBef>
              <a:spcAft>
                <a:spcPts val="0"/>
              </a:spcAft>
              <a:buSzPts val="2250"/>
              <a:buNone/>
            </a:pPr>
            <a:r>
              <a:rPr lang="en" sz="1900" dirty="0">
                <a:solidFill>
                  <a:schemeClr val="dk1"/>
                </a:solidFill>
              </a:rPr>
              <a:t>[5 min]		Debrief Activity A</a:t>
            </a:r>
            <a:endParaRPr sz="1900" dirty="0">
              <a:solidFill>
                <a:schemeClr val="dk1"/>
              </a:solidFill>
            </a:endParaRPr>
          </a:p>
          <a:p>
            <a:pPr marL="0" lvl="0" indent="0" algn="l" rtl="0">
              <a:lnSpc>
                <a:spcPct val="100000"/>
              </a:lnSpc>
              <a:spcBef>
                <a:spcPts val="0"/>
              </a:spcBef>
              <a:spcAft>
                <a:spcPts val="0"/>
              </a:spcAft>
              <a:buSzPts val="2250"/>
              <a:buNone/>
            </a:pPr>
            <a:r>
              <a:rPr lang="en" sz="1900" dirty="0">
                <a:solidFill>
                  <a:schemeClr val="dk1"/>
                </a:solidFill>
              </a:rPr>
              <a:t>[25 min] 	Activity B: Connecting Inspire</a:t>
            </a:r>
            <a:r>
              <a:rPr lang="en" sz="1900" i="1" dirty="0">
                <a:solidFill>
                  <a:schemeClr val="dk1"/>
                </a:solidFill>
              </a:rPr>
              <a:t> </a:t>
            </a:r>
            <a:r>
              <a:rPr lang="en" sz="1900" dirty="0">
                <a:solidFill>
                  <a:schemeClr val="dk1"/>
                </a:solidFill>
              </a:rPr>
              <a:t>to guided pathways 			reforms and strategic priorities </a:t>
            </a:r>
            <a:endParaRPr sz="1900" dirty="0">
              <a:solidFill>
                <a:schemeClr val="dk1"/>
              </a:solidFill>
            </a:endParaRPr>
          </a:p>
          <a:p>
            <a:pPr marL="0" lvl="0" indent="0" algn="l" rtl="0">
              <a:lnSpc>
                <a:spcPct val="100000"/>
              </a:lnSpc>
              <a:spcBef>
                <a:spcPts val="0"/>
              </a:spcBef>
              <a:spcAft>
                <a:spcPts val="0"/>
              </a:spcAft>
              <a:buClr>
                <a:srgbClr val="000000"/>
              </a:buClr>
              <a:buSzPts val="1100"/>
              <a:buFont typeface="Arial"/>
              <a:buNone/>
            </a:pPr>
            <a:r>
              <a:rPr lang="en" sz="1900" dirty="0">
                <a:solidFill>
                  <a:schemeClr val="dk1"/>
                </a:solidFill>
              </a:rPr>
              <a:t>[5 min]		Debrief Activity B and next steps</a:t>
            </a:r>
            <a:endParaRPr sz="1900" dirty="0">
              <a:solidFill>
                <a:schemeClr val="dk1"/>
              </a:solidFill>
            </a:endParaRPr>
          </a:p>
          <a:p>
            <a:pPr marL="0" lvl="0" indent="0" algn="l" rtl="0">
              <a:lnSpc>
                <a:spcPct val="100000"/>
              </a:lnSpc>
              <a:spcBef>
                <a:spcPts val="0"/>
              </a:spcBef>
              <a:spcAft>
                <a:spcPts val="0"/>
              </a:spcAft>
              <a:buSzPts val="2250"/>
              <a:buNone/>
            </a:pPr>
            <a:endParaRPr sz="2000" dirty="0">
              <a:solidFill>
                <a:schemeClr val="dk1"/>
              </a:solidFill>
            </a:endParaRPr>
          </a:p>
          <a:p>
            <a:pPr marL="0" lvl="0" indent="0" algn="l" rtl="0">
              <a:lnSpc>
                <a:spcPct val="100000"/>
              </a:lnSpc>
              <a:spcBef>
                <a:spcPts val="600"/>
              </a:spcBef>
              <a:spcAft>
                <a:spcPts val="0"/>
              </a:spcAft>
              <a:buSzPts val="2250"/>
              <a:buNone/>
            </a:pPr>
            <a:endParaRPr sz="2700" dirty="0"/>
          </a:p>
        </p:txBody>
      </p:sp>
      <p:sp>
        <p:nvSpPr>
          <p:cNvPr id="270" name="Google Shape;270;p4"/>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 dirty="0"/>
              <a:t>Workshop Agenda</a:t>
            </a:r>
            <a:endParaRP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pic>
        <p:nvPicPr>
          <p:cNvPr id="574" name="Google Shape;574;p40" descr="Screenshotted prompt from Inspire_Activities document on connecting Inspire to existing guided pathways reforms and strategic priorities. See document for full prompt."/>
          <p:cNvPicPr preferRelativeResize="0"/>
          <p:nvPr/>
        </p:nvPicPr>
        <p:blipFill rotWithShape="1">
          <a:blip r:embed="rId3">
            <a:alphaModFix/>
          </a:blip>
          <a:srcRect/>
          <a:stretch/>
        </p:blipFill>
        <p:spPr>
          <a:xfrm>
            <a:off x="152400" y="152400"/>
            <a:ext cx="8719243" cy="4838701"/>
          </a:xfrm>
          <a:prstGeom prst="rect">
            <a:avLst/>
          </a:prstGeom>
          <a:noFill/>
          <a:ln>
            <a:noFill/>
          </a:ln>
        </p:spPr>
      </p:pic>
      <p:sp>
        <p:nvSpPr>
          <p:cNvPr id="4" name="Rectangle 3">
            <a:extLst>
              <a:ext uri="{FF2B5EF4-FFF2-40B4-BE49-F238E27FC236}">
                <a16:creationId xmlns:a16="http://schemas.microsoft.com/office/drawing/2014/main" id="{45380BE8-2C09-5B8C-5586-8BC7A0ECAEA4}"/>
              </a:ext>
              <a:ext uri="{C183D7F6-B498-43B3-948B-1728B52AA6E4}">
                <adec:decorative xmlns:adec="http://schemas.microsoft.com/office/drawing/2017/decorative" val="1"/>
              </a:ext>
            </a:extLst>
          </p:cNvPr>
          <p:cNvSpPr/>
          <p:nvPr/>
        </p:nvSpPr>
        <p:spPr>
          <a:xfrm>
            <a:off x="8625840" y="152400"/>
            <a:ext cx="375920" cy="9042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CDC4D0E-3389-344B-A63F-C30ABBE7E2A9}"/>
              </a:ext>
            </a:extLst>
          </p:cNvPr>
          <p:cNvSpPr>
            <a:spLocks noGrp="1"/>
          </p:cNvSpPr>
          <p:nvPr>
            <p:ph type="title"/>
          </p:nvPr>
        </p:nvSpPr>
        <p:spPr>
          <a:xfrm>
            <a:off x="506807" y="-1811905"/>
            <a:ext cx="7814100" cy="857400"/>
          </a:xfrm>
        </p:spPr>
        <p:txBody>
          <a:bodyPr/>
          <a:lstStyle/>
          <a:p>
            <a:r>
              <a:rPr lang="en-US" dirty="0"/>
              <a:t>Activity B: Connecting Inspire to Existing Guided Pathways Reforms and Strategic Priorities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41"/>
          <p:cNvSpPr txBox="1">
            <a:spLocks noGrp="1"/>
          </p:cNvSpPr>
          <p:nvPr>
            <p:ph type="ctrTitle"/>
          </p:nvPr>
        </p:nvSpPr>
        <p:spPr>
          <a:xfrm>
            <a:off x="533400" y="2571750"/>
            <a:ext cx="5822004" cy="1159800"/>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SzPts val="3600"/>
              <a:buNone/>
            </a:pPr>
            <a:r>
              <a:rPr lang="en" sz="2400" dirty="0"/>
              <a:t>All: </a:t>
            </a:r>
            <a:r>
              <a:rPr lang="en" sz="2400" b="0" dirty="0">
                <a:solidFill>
                  <a:schemeClr val="tx1"/>
                </a:solidFill>
              </a:rPr>
              <a:t>How can faculty and administrators work together to connect Inspire</a:t>
            </a:r>
            <a:r>
              <a:rPr lang="en" sz="2400" b="0" i="1" dirty="0">
                <a:solidFill>
                  <a:schemeClr val="tx1"/>
                </a:solidFill>
              </a:rPr>
              <a:t> </a:t>
            </a:r>
            <a:r>
              <a:rPr lang="en" sz="2400" b="0" dirty="0">
                <a:solidFill>
                  <a:schemeClr val="tx1"/>
                </a:solidFill>
              </a:rPr>
              <a:t>to existing reforms and strategic priorities?</a:t>
            </a:r>
            <a:endParaRPr sz="2400" b="0" dirty="0">
              <a:solidFill>
                <a:schemeClr val="tx1"/>
              </a:solidFill>
            </a:endParaRPr>
          </a:p>
          <a:p>
            <a:pPr marL="0" lvl="0" indent="0" algn="l" rtl="0">
              <a:lnSpc>
                <a:spcPct val="100000"/>
              </a:lnSpc>
              <a:spcBef>
                <a:spcPts val="0"/>
              </a:spcBef>
              <a:spcAft>
                <a:spcPts val="0"/>
              </a:spcAft>
              <a:buSzPts val="3600"/>
              <a:buNone/>
            </a:pPr>
            <a:endParaRPr sz="2400" b="0" dirty="0"/>
          </a:p>
          <a:p>
            <a:pPr marL="0" lvl="0" indent="0" algn="l" rtl="0">
              <a:lnSpc>
                <a:spcPct val="100000"/>
              </a:lnSpc>
              <a:spcBef>
                <a:spcPts val="0"/>
              </a:spcBef>
              <a:spcAft>
                <a:spcPts val="0"/>
              </a:spcAft>
              <a:buSzPts val="3600"/>
              <a:buNone/>
            </a:pPr>
            <a:r>
              <a:rPr lang="en" sz="2400" dirty="0"/>
              <a:t>All: </a:t>
            </a:r>
            <a:r>
              <a:rPr lang="en" sz="2400" b="0" dirty="0">
                <a:solidFill>
                  <a:schemeClr val="tx1"/>
                </a:solidFill>
              </a:rPr>
              <a:t>What are one or two next steps you can take to begin implementing Inspire practices? </a:t>
            </a:r>
            <a:endParaRPr sz="2400" b="0" dirty="0">
              <a:solidFill>
                <a:schemeClr val="tx1"/>
              </a:solidFill>
            </a:endParaRPr>
          </a:p>
        </p:txBody>
      </p:sp>
      <p:sp>
        <p:nvSpPr>
          <p:cNvPr id="580" name="Google Shape;580;p41"/>
          <p:cNvSpPr txBox="1">
            <a:spLocks noGrp="1"/>
          </p:cNvSpPr>
          <p:nvPr>
            <p:ph type="subTitle" idx="1"/>
          </p:nvPr>
        </p:nvSpPr>
        <p:spPr>
          <a:xfrm>
            <a:off x="533400" y="4092621"/>
            <a:ext cx="5822004" cy="7848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800"/>
              <a:buNone/>
            </a:pPr>
            <a:r>
              <a:rPr lang="en" i="1" dirty="0"/>
              <a:t>Discuss.</a:t>
            </a:r>
            <a:endParaRPr i="1"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2" name="Google Shape;592;p42"/>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600"/>
              <a:buFont typeface="Roboto"/>
              <a:buNone/>
            </a:pPr>
            <a:r>
              <a:rPr lang="en" sz="9600" b="1" i="0" u="none" strike="noStrike" cap="none" dirty="0">
                <a:solidFill>
                  <a:schemeClr val="accent1"/>
                </a:solidFill>
                <a:latin typeface="Roboto"/>
                <a:ea typeface="Roboto"/>
                <a:cs typeface="Roboto"/>
                <a:sym typeface="Roboto"/>
              </a:rPr>
              <a:t>Thanks!</a:t>
            </a:r>
            <a:endParaRPr sz="9600" b="1" i="0" u="none" strike="noStrike" cap="none" dirty="0">
              <a:solidFill>
                <a:schemeClr val="accent1"/>
              </a:solidFill>
              <a:latin typeface="Roboto"/>
              <a:ea typeface="Roboto"/>
              <a:cs typeface="Roboto"/>
              <a:sym typeface="Roboto"/>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bg>
      <p:bgPr>
        <a:solidFill>
          <a:srgbClr val="D8EAEB"/>
        </a:solidFill>
        <a:effectLst/>
      </p:bgPr>
    </p:bg>
    <p:spTree>
      <p:nvGrpSpPr>
        <p:cNvPr id="1" name="Shape 596"/>
        <p:cNvGrpSpPr/>
        <p:nvPr/>
      </p:nvGrpSpPr>
      <p:grpSpPr>
        <a:xfrm>
          <a:off x="0" y="0"/>
          <a:ext cx="0" cy="0"/>
          <a:chOff x="0" y="0"/>
          <a:chExt cx="0" cy="0"/>
        </a:xfrm>
      </p:grpSpPr>
      <p:sp>
        <p:nvSpPr>
          <p:cNvPr id="597" name="Google Shape;597;p43"/>
          <p:cNvSpPr txBox="1"/>
          <p:nvPr/>
        </p:nvSpPr>
        <p:spPr>
          <a:xfrm>
            <a:off x="530700" y="1312950"/>
            <a:ext cx="8082600" cy="2339700"/>
          </a:xfrm>
          <a:prstGeom prst="rect">
            <a:avLst/>
          </a:prstGeom>
          <a:noFill/>
          <a:ln>
            <a:noFill/>
          </a:ln>
        </p:spPr>
        <p:txBody>
          <a:bodyPr spcFirstLastPara="1" wrap="square" lIns="91425" tIns="91425" rIns="91425" bIns="91425" anchor="t" anchorCtr="0">
            <a:spAutoFit/>
          </a:bodyPr>
          <a:lstStyle/>
          <a:p>
            <a:pPr marL="457200" marR="0" lvl="0" indent="-355600" algn="l" rtl="0">
              <a:lnSpc>
                <a:spcPct val="100000"/>
              </a:lnSpc>
              <a:spcBef>
                <a:spcPts val="0"/>
              </a:spcBef>
              <a:spcAft>
                <a:spcPts val="0"/>
              </a:spcAft>
              <a:buClr>
                <a:schemeClr val="dk1"/>
              </a:buClr>
              <a:buSzPts val="2000"/>
              <a:buFont typeface="Roboto"/>
              <a:buChar char="●"/>
            </a:pPr>
            <a:r>
              <a:rPr lang="en" sz="2000" b="0" i="0" u="none" strike="noStrike" cap="none">
                <a:solidFill>
                  <a:schemeClr val="dk1"/>
                </a:solidFill>
                <a:latin typeface="Roboto"/>
                <a:ea typeface="Roboto"/>
                <a:cs typeface="Roboto"/>
                <a:sym typeface="Roboto"/>
              </a:rPr>
              <a:t>The following slides contain the additional resources and references included in the speaker notes throughout the presentation. </a:t>
            </a:r>
            <a:endParaRPr sz="2000" b="0" i="0" u="none" strike="noStrike" cap="none">
              <a:solidFill>
                <a:schemeClr val="dk1"/>
              </a:solidFill>
              <a:latin typeface="Roboto"/>
              <a:ea typeface="Roboto"/>
              <a:cs typeface="Roboto"/>
              <a:sym typeface="Roboto"/>
            </a:endParaRPr>
          </a:p>
          <a:p>
            <a:pPr marL="457200" marR="0" lvl="0" indent="-355600" algn="l" rtl="0">
              <a:lnSpc>
                <a:spcPct val="100000"/>
              </a:lnSpc>
              <a:spcBef>
                <a:spcPts val="0"/>
              </a:spcBef>
              <a:spcAft>
                <a:spcPts val="0"/>
              </a:spcAft>
              <a:buClr>
                <a:schemeClr val="dk1"/>
              </a:buClr>
              <a:buSzPts val="2000"/>
              <a:buFont typeface="Roboto"/>
              <a:buChar char="●"/>
            </a:pPr>
            <a:r>
              <a:rPr lang="en" sz="2000" b="0" i="0" u="none" strike="noStrike" cap="none">
                <a:solidFill>
                  <a:schemeClr val="dk1"/>
                </a:solidFill>
                <a:latin typeface="Roboto"/>
                <a:ea typeface="Roboto"/>
                <a:cs typeface="Roboto"/>
                <a:sym typeface="Roboto"/>
              </a:rPr>
              <a:t>These references are intended to offer a starting point for anyone interested in learning more about key topics related to </a:t>
            </a:r>
            <a:r>
              <a:rPr lang="en" sz="2000" b="0" u="none" strike="noStrike" cap="none">
                <a:solidFill>
                  <a:schemeClr val="dk1"/>
                </a:solidFill>
                <a:latin typeface="Roboto"/>
                <a:ea typeface="Roboto"/>
                <a:cs typeface="Roboto"/>
                <a:sym typeface="Roboto"/>
              </a:rPr>
              <a:t>Inspire</a:t>
            </a:r>
            <a:r>
              <a:rPr lang="en" sz="2000" b="0" i="1" u="none" strike="noStrike" cap="none">
                <a:solidFill>
                  <a:schemeClr val="dk1"/>
                </a:solidFill>
                <a:latin typeface="Roboto"/>
                <a:ea typeface="Roboto"/>
                <a:cs typeface="Roboto"/>
                <a:sym typeface="Roboto"/>
              </a:rPr>
              <a:t>. </a:t>
            </a:r>
            <a:endParaRPr sz="2000" b="0" i="0" u="none" strike="noStrike" cap="none">
              <a:solidFill>
                <a:schemeClr val="dk1"/>
              </a:solidFill>
              <a:latin typeface="Roboto"/>
              <a:ea typeface="Roboto"/>
              <a:cs typeface="Roboto"/>
              <a:sym typeface="Roboto"/>
            </a:endParaRPr>
          </a:p>
          <a:p>
            <a:pPr marL="457200" marR="0" lvl="0" indent="-355600" algn="l" rtl="0">
              <a:lnSpc>
                <a:spcPct val="100000"/>
              </a:lnSpc>
              <a:spcBef>
                <a:spcPts val="0"/>
              </a:spcBef>
              <a:spcAft>
                <a:spcPts val="0"/>
              </a:spcAft>
              <a:buClr>
                <a:schemeClr val="dk1"/>
              </a:buClr>
              <a:buSzPts val="2000"/>
              <a:buFont typeface="Roboto"/>
              <a:buChar char="●"/>
            </a:pPr>
            <a:r>
              <a:rPr lang="en" sz="2000" b="0" i="0" u="none" strike="noStrike" cap="none">
                <a:solidFill>
                  <a:schemeClr val="dk1"/>
                </a:solidFill>
                <a:latin typeface="Roboto"/>
                <a:ea typeface="Roboto"/>
                <a:cs typeface="Roboto"/>
                <a:sym typeface="Roboto"/>
              </a:rPr>
              <a:t>Please feel free to share with participants in whatever way you see fit! </a:t>
            </a:r>
            <a:endParaRPr sz="2000" b="0" i="0" u="none" strike="noStrike" cap="none">
              <a:solidFill>
                <a:schemeClr val="dk1"/>
              </a:solidFill>
              <a:latin typeface="Roboto"/>
              <a:ea typeface="Roboto"/>
              <a:cs typeface="Roboto"/>
              <a:sym typeface="Roboto"/>
            </a:endParaRPr>
          </a:p>
        </p:txBody>
      </p:sp>
      <p:sp>
        <p:nvSpPr>
          <p:cNvPr id="598" name="Google Shape;598;p43"/>
          <p:cNvSpPr txBox="1">
            <a:spLocks noGrp="1"/>
          </p:cNvSpPr>
          <p:nvPr>
            <p:ph type="title" idx="4294967295"/>
          </p:nvPr>
        </p:nvSpPr>
        <p:spPr>
          <a:xfrm>
            <a:off x="530700" y="574050"/>
            <a:ext cx="8082600" cy="7080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Pts val="3400"/>
              <a:buFont typeface="Arial"/>
              <a:buNone/>
              <a:tabLst/>
              <a:defRPr/>
            </a:pPr>
            <a:r>
              <a:rPr kumimoji="0" lang="en-US" sz="3400" b="1" i="0" u="none" strike="noStrike" kern="0" cap="none" spc="0" normalizeH="0" baseline="0" noProof="0" dirty="0">
                <a:ln>
                  <a:noFill/>
                </a:ln>
                <a:solidFill>
                  <a:srgbClr val="000000"/>
                </a:solidFill>
                <a:effectLst/>
                <a:uLnTx/>
                <a:uFillTx/>
                <a:latin typeface="Roboto"/>
                <a:ea typeface="Roboto"/>
                <a:cs typeface="Roboto"/>
                <a:sym typeface="Roboto"/>
              </a:rPr>
              <a:t>Guide Slide: </a:t>
            </a:r>
            <a:r>
              <a:rPr kumimoji="0" lang="en-US" sz="3400" b="1" i="1" u="none" strike="noStrike" kern="0" cap="none" spc="0" normalizeH="0" baseline="0" noProof="0" dirty="0">
                <a:ln>
                  <a:noFill/>
                </a:ln>
                <a:solidFill>
                  <a:srgbClr val="000000"/>
                </a:solidFill>
                <a:effectLst/>
                <a:uLnTx/>
                <a:uFillTx/>
                <a:latin typeface="Roboto"/>
                <a:ea typeface="Roboto"/>
                <a:cs typeface="Roboto"/>
                <a:sym typeface="Roboto"/>
              </a:rPr>
              <a:t>Instructions for Facilitators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602"/>
        <p:cNvGrpSpPr/>
        <p:nvPr/>
      </p:nvGrpSpPr>
      <p:grpSpPr>
        <a:xfrm>
          <a:off x="0" y="0"/>
          <a:ext cx="0" cy="0"/>
          <a:chOff x="0" y="0"/>
          <a:chExt cx="0" cy="0"/>
        </a:xfrm>
      </p:grpSpPr>
      <p:sp>
        <p:nvSpPr>
          <p:cNvPr id="603" name="Google Shape;603;p44"/>
          <p:cNvSpPr txBox="1">
            <a:spLocks noGrp="1"/>
          </p:cNvSpPr>
          <p:nvPr>
            <p:ph type="ctr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 dirty="0"/>
              <a:t>Bonus Resources</a:t>
            </a:r>
            <a:endParaRPr dirty="0"/>
          </a:p>
        </p:txBody>
      </p:sp>
      <p:sp>
        <p:nvSpPr>
          <p:cNvPr id="2" name="Subtitle 1">
            <a:extLst>
              <a:ext uri="{FF2B5EF4-FFF2-40B4-BE49-F238E27FC236}">
                <a16:creationId xmlns:a16="http://schemas.microsoft.com/office/drawing/2014/main" id="{9C8CD1B2-AF28-0C8A-304D-0EA044144B95}"/>
              </a:ext>
            </a:extLst>
          </p:cNvPr>
          <p:cNvSpPr>
            <a:spLocks noGrp="1"/>
          </p:cNvSpPr>
          <p:nvPr>
            <p:ph type="subTitle" idx="1"/>
          </p:nvPr>
        </p:nvSpPr>
        <p:spPr/>
        <p:txBody>
          <a:bodyPr/>
          <a:lstStyle/>
          <a:p>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sp>
        <p:nvSpPr>
          <p:cNvPr id="609" name="Google Shape;609;p45"/>
          <p:cNvSpPr txBox="1">
            <a:spLocks noGrp="1"/>
          </p:cNvSpPr>
          <p:nvPr>
            <p:ph type="body" idx="1"/>
          </p:nvPr>
        </p:nvSpPr>
        <p:spPr>
          <a:xfrm>
            <a:off x="644434" y="1425625"/>
            <a:ext cx="7814099" cy="2932212"/>
          </a:xfrm>
          <a:prstGeom prst="rect">
            <a:avLst/>
          </a:prstGeom>
          <a:noFill/>
          <a:ln>
            <a:noFill/>
          </a:ln>
        </p:spPr>
        <p:txBody>
          <a:bodyPr spcFirstLastPara="1" wrap="square" lIns="0" tIns="0" rIns="0" bIns="0" anchor="t" anchorCtr="0">
            <a:noAutofit/>
          </a:bodyPr>
          <a:lstStyle/>
          <a:p>
            <a:pPr marL="0" lvl="0" indent="0" algn="l" rtl="0">
              <a:lnSpc>
                <a:spcPct val="100000"/>
              </a:lnSpc>
              <a:spcBef>
                <a:spcPts val="600"/>
              </a:spcBef>
              <a:spcAft>
                <a:spcPts val="0"/>
              </a:spcAft>
              <a:buSzPts val="2250"/>
              <a:buNone/>
            </a:pPr>
            <a:r>
              <a:rPr lang="en" sz="1600" dirty="0">
                <a:solidFill>
                  <a:schemeClr val="dk1"/>
                </a:solidFill>
              </a:rPr>
              <a:t>In its original conception as part of a model developed by Dr. Diego Navarro as an alternative to developmental education, a </a:t>
            </a:r>
            <a:r>
              <a:rPr lang="en" sz="1600" b="1" dirty="0">
                <a:solidFill>
                  <a:schemeClr val="dk1"/>
                </a:solidFill>
              </a:rPr>
              <a:t>“light-the-fire” course</a:t>
            </a:r>
            <a:r>
              <a:rPr lang="en" sz="1600" dirty="0">
                <a:solidFill>
                  <a:schemeClr val="dk1"/>
                </a:solidFill>
              </a:rPr>
              <a:t> helps students light their fire for learning by contextualizing course materials to incorporate students’ experiences of social and environmental injustices and develop 21</a:t>
            </a:r>
            <a:r>
              <a:rPr lang="en" sz="1600" baseline="30000" dirty="0">
                <a:solidFill>
                  <a:schemeClr val="dk1"/>
                </a:solidFill>
              </a:rPr>
              <a:t>st</a:t>
            </a:r>
            <a:r>
              <a:rPr lang="en" sz="1600" dirty="0">
                <a:solidFill>
                  <a:schemeClr val="dk1"/>
                </a:solidFill>
              </a:rPr>
              <a:t>-century professional skills students can improve while enrolled in an educational pathway (i.e., working in teams, leading collaboratively, utilizing self-discipline and finding purpose—what they care about), while tapping into their intrinsic motivation to improve their lives by reflecting on their experiences inside and outside of school, to consider their strengths, and to set goals for their education and career. </a:t>
            </a:r>
            <a:endParaRPr sz="1600" dirty="0">
              <a:solidFill>
                <a:schemeClr val="dk1"/>
              </a:solidFill>
            </a:endParaRPr>
          </a:p>
          <a:p>
            <a:pPr marL="0" lvl="0" indent="0" algn="l" rtl="0">
              <a:lnSpc>
                <a:spcPct val="100000"/>
              </a:lnSpc>
              <a:spcBef>
                <a:spcPts val="600"/>
              </a:spcBef>
              <a:spcAft>
                <a:spcPts val="0"/>
              </a:spcAft>
              <a:buSzPts val="2250"/>
              <a:buNone/>
            </a:pPr>
            <a:r>
              <a:rPr lang="en" sz="1600" dirty="0">
                <a:solidFill>
                  <a:schemeClr val="dk1"/>
                </a:solidFill>
              </a:rPr>
              <a:t>In the context of the Ask-Connect-Inspire-Plan framework, “light-the-fire” courses refer more broadly to learning experiences that support students’ passion for and confidence in their own ability to succeed in their chosen programs.</a:t>
            </a:r>
            <a:endParaRPr sz="1600" dirty="0"/>
          </a:p>
        </p:txBody>
      </p:sp>
      <p:sp>
        <p:nvSpPr>
          <p:cNvPr id="610" name="Google Shape;610;p45"/>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 dirty="0"/>
              <a:t>Original conception of “light the fire”</a:t>
            </a:r>
            <a:endParaRP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614"/>
        <p:cNvGrpSpPr/>
        <p:nvPr/>
      </p:nvGrpSpPr>
      <p:grpSpPr>
        <a:xfrm>
          <a:off x="0" y="0"/>
          <a:ext cx="0" cy="0"/>
          <a:chOff x="0" y="0"/>
          <a:chExt cx="0" cy="0"/>
        </a:xfrm>
      </p:grpSpPr>
      <p:sp>
        <p:nvSpPr>
          <p:cNvPr id="615" name="Google Shape;615;p46"/>
          <p:cNvSpPr txBox="1">
            <a:spLocks noGrp="1"/>
          </p:cNvSpPr>
          <p:nvPr>
            <p:ph type="body" idx="1"/>
          </p:nvPr>
        </p:nvSpPr>
        <p:spPr>
          <a:xfrm>
            <a:off x="675176" y="1425625"/>
            <a:ext cx="7814099" cy="2932212"/>
          </a:xfrm>
          <a:prstGeom prst="rect">
            <a:avLst/>
          </a:prstGeom>
          <a:noFill/>
          <a:ln>
            <a:noFill/>
          </a:ln>
        </p:spPr>
        <p:txBody>
          <a:bodyPr spcFirstLastPara="1" wrap="square" lIns="0" tIns="0" rIns="0" bIns="0" anchor="t" anchorCtr="0">
            <a:noAutofit/>
          </a:bodyPr>
          <a:lstStyle/>
          <a:p>
            <a:pPr marL="0" lvl="0" indent="0" algn="l" rtl="0">
              <a:lnSpc>
                <a:spcPct val="115000"/>
              </a:lnSpc>
              <a:spcBef>
                <a:spcPts val="1200"/>
              </a:spcBef>
              <a:spcAft>
                <a:spcPts val="0"/>
              </a:spcAft>
              <a:buClr>
                <a:schemeClr val="dk1"/>
              </a:buClr>
              <a:buSzPts val="1100"/>
              <a:buFont typeface="Arial"/>
              <a:buNone/>
            </a:pPr>
            <a:r>
              <a:rPr lang="en" sz="1200" dirty="0">
                <a:solidFill>
                  <a:schemeClr val="dk1"/>
                </a:solidFill>
                <a:latin typeface="Arial"/>
                <a:ea typeface="Arial"/>
                <a:cs typeface="Arial"/>
                <a:sym typeface="Arial"/>
              </a:rPr>
              <a:t>Brady, S. T., Cohen, G. L., Jarvis, S. N., &amp; Walton, G. M. (2020). A brief social-belonging intervention in college improves adult outcomes for black Americans. </a:t>
            </a:r>
            <a:r>
              <a:rPr lang="en" sz="1200" i="1" dirty="0">
                <a:solidFill>
                  <a:schemeClr val="dk1"/>
                </a:solidFill>
                <a:latin typeface="Arial"/>
                <a:ea typeface="Arial"/>
                <a:cs typeface="Arial"/>
                <a:sym typeface="Arial"/>
              </a:rPr>
              <a:t>Science Advances</a:t>
            </a:r>
            <a:r>
              <a:rPr lang="en" sz="1200" dirty="0">
                <a:solidFill>
                  <a:schemeClr val="dk1"/>
                </a:solidFill>
                <a:latin typeface="Arial"/>
                <a:ea typeface="Arial"/>
                <a:cs typeface="Arial"/>
                <a:sym typeface="Arial"/>
              </a:rPr>
              <a:t>, </a:t>
            </a:r>
            <a:r>
              <a:rPr lang="en" sz="1200" i="1" dirty="0">
                <a:solidFill>
                  <a:schemeClr val="dk1"/>
                </a:solidFill>
                <a:latin typeface="Arial"/>
                <a:ea typeface="Arial"/>
                <a:cs typeface="Arial"/>
                <a:sym typeface="Arial"/>
              </a:rPr>
              <a:t>6</a:t>
            </a:r>
            <a:r>
              <a:rPr lang="en" sz="1200" dirty="0">
                <a:solidFill>
                  <a:schemeClr val="dk1"/>
                </a:solidFill>
                <a:latin typeface="Arial"/>
                <a:ea typeface="Arial"/>
                <a:cs typeface="Arial"/>
                <a:sym typeface="Arial"/>
              </a:rPr>
              <a:t>(18).</a:t>
            </a:r>
            <a:r>
              <a:rPr lang="en" sz="1200" dirty="0">
                <a:solidFill>
                  <a:schemeClr val="dk1"/>
                </a:solidFill>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 </a:t>
            </a:r>
            <a:r>
              <a:rPr lang="en" sz="1200" u="sng" dirty="0">
                <a:solidFill>
                  <a:schemeClr val="hlink"/>
                </a:solidFill>
                <a:latin typeface="Arial"/>
                <a:ea typeface="Arial"/>
                <a:cs typeface="Arial"/>
                <a:sym typeface="Arial"/>
                <a:hlinkClick r:id="rId3"/>
              </a:rPr>
              <a:t>DOI: 10.1126/sciadv.aay3689</a:t>
            </a:r>
            <a:endParaRPr sz="1200" u="sng" dirty="0">
              <a:solidFill>
                <a:schemeClr val="hlink"/>
              </a:solidFill>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 sz="1200" dirty="0">
                <a:solidFill>
                  <a:schemeClr val="dk1"/>
                </a:solidFill>
                <a:latin typeface="Arial"/>
                <a:ea typeface="Arial"/>
                <a:cs typeface="Arial"/>
                <a:sym typeface="Arial"/>
              </a:rPr>
              <a:t>Garg, N., &amp; Dougherty, K. D. (2022, May 25). Education surges when students learn together. </a:t>
            </a:r>
            <a:r>
              <a:rPr lang="en" sz="1200" i="1" dirty="0">
                <a:solidFill>
                  <a:schemeClr val="dk1"/>
                </a:solidFill>
                <a:latin typeface="Arial"/>
                <a:ea typeface="Arial"/>
                <a:cs typeface="Arial"/>
                <a:sym typeface="Arial"/>
              </a:rPr>
              <a:t>Inside Higher Ed.</a:t>
            </a:r>
            <a:r>
              <a:rPr lang="en" sz="1200" i="1" dirty="0">
                <a:solidFill>
                  <a:schemeClr val="dk1"/>
                </a:solidFill>
                <a:uFill>
                  <a:noFill/>
                </a:uFill>
                <a:latin typeface="Arial"/>
                <a:ea typeface="Arial"/>
                <a:cs typeface="Arial"/>
                <a:sym typeface="Arial"/>
                <a:hlinkClick r:id="rId4">
                  <a:extLst>
                    <a:ext uri="{A12FA001-AC4F-418D-AE19-62706E023703}">
                      <ahyp:hlinkClr xmlns:ahyp="http://schemas.microsoft.com/office/drawing/2018/hyperlinkcolor" val="tx"/>
                    </a:ext>
                  </a:extLst>
                </a:hlinkClick>
              </a:rPr>
              <a:t> </a:t>
            </a:r>
            <a:r>
              <a:rPr lang="en" sz="1200" u="sng" dirty="0">
                <a:solidFill>
                  <a:schemeClr val="hlink"/>
                </a:solidFill>
                <a:latin typeface="Arial"/>
                <a:ea typeface="Arial"/>
                <a:cs typeface="Arial"/>
                <a:sym typeface="Arial"/>
                <a:hlinkClick r:id="rId4"/>
              </a:rPr>
              <a:t>https://www.insidehighered.com/advice/2022/05/25/how-build-classroom-community-increase-student-learning-opinion</a:t>
            </a:r>
            <a:endParaRPr sz="1200" u="sng" dirty="0">
              <a:solidFill>
                <a:schemeClr val="hlink"/>
              </a:solidFill>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 sz="1200" dirty="0">
                <a:solidFill>
                  <a:schemeClr val="dk1"/>
                </a:solidFill>
                <a:latin typeface="Arial"/>
                <a:ea typeface="Arial"/>
                <a:cs typeface="Arial"/>
                <a:sym typeface="Arial"/>
              </a:rPr>
              <a:t>Gerrity, S. (2020, January 7). Community building in the community college classroom. </a:t>
            </a:r>
            <a:r>
              <a:rPr lang="en" sz="1200" i="1" dirty="0">
                <a:solidFill>
                  <a:schemeClr val="dk1"/>
                </a:solidFill>
                <a:latin typeface="Arial"/>
                <a:ea typeface="Arial"/>
                <a:cs typeface="Arial"/>
                <a:sym typeface="Arial"/>
              </a:rPr>
              <a:t> Inside Higher Ed.</a:t>
            </a:r>
            <a:r>
              <a:rPr lang="en" sz="1200" i="1" dirty="0">
                <a:solidFill>
                  <a:schemeClr val="dk1"/>
                </a:solidFill>
                <a:uFill>
                  <a:noFill/>
                </a:uFill>
                <a:latin typeface="Arial"/>
                <a:ea typeface="Arial"/>
                <a:cs typeface="Arial"/>
                <a:sym typeface="Arial"/>
                <a:hlinkClick r:id="rId5">
                  <a:extLst>
                    <a:ext uri="{A12FA001-AC4F-418D-AE19-62706E023703}">
                      <ahyp:hlinkClr xmlns:ahyp="http://schemas.microsoft.com/office/drawing/2018/hyperlinkcolor" val="tx"/>
                    </a:ext>
                  </a:extLst>
                </a:hlinkClick>
              </a:rPr>
              <a:t> </a:t>
            </a:r>
            <a:r>
              <a:rPr lang="en" sz="1200" u="sng" dirty="0">
                <a:solidFill>
                  <a:schemeClr val="hlink"/>
                </a:solidFill>
                <a:latin typeface="Arial"/>
                <a:ea typeface="Arial"/>
                <a:cs typeface="Arial"/>
                <a:sym typeface="Arial"/>
                <a:hlinkClick r:id="rId5"/>
              </a:rPr>
              <a:t>https://www.insidehighered.com/advice/2020/01/07/building-community-community-college-classrooms-opinion</a:t>
            </a:r>
            <a:endParaRPr sz="1200" u="sng" dirty="0">
              <a:solidFill>
                <a:schemeClr val="hlink"/>
              </a:solidFill>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 sz="1200" dirty="0">
                <a:solidFill>
                  <a:schemeClr val="dk1"/>
                </a:solidFill>
                <a:latin typeface="Arial"/>
                <a:ea typeface="Arial"/>
                <a:cs typeface="Arial"/>
                <a:sym typeface="Arial"/>
              </a:rPr>
              <a:t>Strayhorn, T. L. (2018). </a:t>
            </a:r>
            <a:r>
              <a:rPr lang="en" sz="1200" i="1" dirty="0">
                <a:solidFill>
                  <a:schemeClr val="dk1"/>
                </a:solidFill>
                <a:latin typeface="Arial"/>
                <a:ea typeface="Arial"/>
                <a:cs typeface="Arial"/>
                <a:sym typeface="Arial"/>
              </a:rPr>
              <a:t>College students’ sense of belonging: A key to educational success for all students</a:t>
            </a:r>
            <a:r>
              <a:rPr lang="en" sz="1200" dirty="0">
                <a:solidFill>
                  <a:schemeClr val="dk1"/>
                </a:solidFill>
                <a:latin typeface="Arial"/>
                <a:ea typeface="Arial"/>
                <a:cs typeface="Arial"/>
                <a:sym typeface="Arial"/>
              </a:rPr>
              <a:t>. Routledge.</a:t>
            </a:r>
            <a:endParaRPr sz="1200" dirty="0">
              <a:solidFill>
                <a:schemeClr val="dk1"/>
              </a:solidFill>
              <a:latin typeface="Arial"/>
              <a:ea typeface="Arial"/>
              <a:cs typeface="Arial"/>
              <a:sym typeface="Arial"/>
            </a:endParaRPr>
          </a:p>
          <a:p>
            <a:pPr marL="0" lvl="0" indent="0" algn="l" rtl="0">
              <a:lnSpc>
                <a:spcPct val="100000"/>
              </a:lnSpc>
              <a:spcBef>
                <a:spcPts val="1200"/>
              </a:spcBef>
              <a:spcAft>
                <a:spcPts val="0"/>
              </a:spcAft>
              <a:buSzPts val="2250"/>
              <a:buNone/>
            </a:pPr>
            <a:endParaRPr dirty="0"/>
          </a:p>
        </p:txBody>
      </p:sp>
      <p:sp>
        <p:nvSpPr>
          <p:cNvPr id="616" name="Google Shape;616;p46"/>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 dirty="0"/>
              <a:t>References: Sense of Belonging</a:t>
            </a:r>
            <a:endParaRP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620"/>
        <p:cNvGrpSpPr/>
        <p:nvPr/>
      </p:nvGrpSpPr>
      <p:grpSpPr>
        <a:xfrm>
          <a:off x="0" y="0"/>
          <a:ext cx="0" cy="0"/>
          <a:chOff x="0" y="0"/>
          <a:chExt cx="0" cy="0"/>
        </a:xfrm>
      </p:grpSpPr>
      <p:sp>
        <p:nvSpPr>
          <p:cNvPr id="621" name="Google Shape;621;p47"/>
          <p:cNvSpPr txBox="1">
            <a:spLocks noGrp="1"/>
          </p:cNvSpPr>
          <p:nvPr>
            <p:ph type="body" idx="1"/>
          </p:nvPr>
        </p:nvSpPr>
        <p:spPr>
          <a:xfrm>
            <a:off x="675176" y="1338263"/>
            <a:ext cx="7814099" cy="2932212"/>
          </a:xfrm>
          <a:prstGeom prst="rect">
            <a:avLst/>
          </a:prstGeom>
          <a:noFill/>
          <a:ln>
            <a:noFill/>
          </a:ln>
        </p:spPr>
        <p:txBody>
          <a:bodyPr spcFirstLastPara="1" wrap="square" lIns="0" tIns="0" rIns="0" bIns="0" anchor="t" anchorCtr="0">
            <a:noAutofit/>
          </a:bodyPr>
          <a:lstStyle/>
          <a:p>
            <a:pPr marL="0" lvl="0" indent="0" algn="l" rtl="0">
              <a:lnSpc>
                <a:spcPct val="115000"/>
              </a:lnSpc>
              <a:spcBef>
                <a:spcPts val="1200"/>
              </a:spcBef>
              <a:spcAft>
                <a:spcPts val="0"/>
              </a:spcAft>
              <a:buClr>
                <a:schemeClr val="dk1"/>
              </a:buClr>
              <a:buSzPts val="1100"/>
              <a:buFont typeface="Arial"/>
              <a:buNone/>
            </a:pPr>
            <a:r>
              <a:rPr lang="en" sz="1300" dirty="0" err="1">
                <a:solidFill>
                  <a:schemeClr val="dk1"/>
                </a:solidFill>
                <a:latin typeface="Arial"/>
                <a:ea typeface="Arial"/>
                <a:cs typeface="Arial"/>
                <a:sym typeface="Arial"/>
              </a:rPr>
              <a:t>Carlone</a:t>
            </a:r>
            <a:r>
              <a:rPr lang="en" sz="1300" dirty="0">
                <a:solidFill>
                  <a:schemeClr val="dk1"/>
                </a:solidFill>
                <a:latin typeface="Arial"/>
                <a:ea typeface="Arial"/>
                <a:cs typeface="Arial"/>
                <a:sym typeface="Arial"/>
              </a:rPr>
              <a:t>, H. B.</a:t>
            </a:r>
            <a:r>
              <a:rPr lang="en" sz="1300" dirty="0">
                <a:solidFill>
                  <a:schemeClr val="dk1"/>
                </a:solidFill>
                <a:latin typeface="Calibri"/>
                <a:ea typeface="Calibri"/>
                <a:cs typeface="Calibri"/>
                <a:sym typeface="Calibri"/>
              </a:rPr>
              <a:t>, &amp; </a:t>
            </a:r>
            <a:r>
              <a:rPr lang="en" sz="1300" dirty="0">
                <a:solidFill>
                  <a:schemeClr val="dk1"/>
                </a:solidFill>
                <a:latin typeface="Arial"/>
                <a:ea typeface="Arial"/>
                <a:cs typeface="Arial"/>
                <a:sym typeface="Arial"/>
              </a:rPr>
              <a:t>Johnson, A.</a:t>
            </a:r>
            <a:r>
              <a:rPr lang="en" sz="1300" dirty="0">
                <a:solidFill>
                  <a:schemeClr val="dk1"/>
                </a:solidFill>
                <a:latin typeface="Calibri"/>
                <a:ea typeface="Calibri"/>
                <a:cs typeface="Calibri"/>
                <a:sym typeface="Calibri"/>
              </a:rPr>
              <a:t> (</a:t>
            </a:r>
            <a:r>
              <a:rPr lang="en" sz="1300" dirty="0">
                <a:solidFill>
                  <a:schemeClr val="dk1"/>
                </a:solidFill>
                <a:latin typeface="Arial"/>
                <a:ea typeface="Arial"/>
                <a:cs typeface="Arial"/>
                <a:sym typeface="Arial"/>
              </a:rPr>
              <a:t>2007</a:t>
            </a:r>
            <a:r>
              <a:rPr lang="en" sz="1300" dirty="0">
                <a:solidFill>
                  <a:schemeClr val="dk1"/>
                </a:solidFill>
                <a:latin typeface="Calibri"/>
                <a:ea typeface="Calibri"/>
                <a:cs typeface="Calibri"/>
                <a:sym typeface="Calibri"/>
              </a:rPr>
              <a:t>). </a:t>
            </a:r>
            <a:r>
              <a:rPr lang="en" sz="1300" dirty="0">
                <a:solidFill>
                  <a:schemeClr val="dk1"/>
                </a:solidFill>
                <a:latin typeface="Arial"/>
                <a:ea typeface="Arial"/>
                <a:cs typeface="Arial"/>
                <a:sym typeface="Arial"/>
              </a:rPr>
              <a:t>Understanding the science experiences of successful women of color: Science identity as an analytic lens</a:t>
            </a:r>
            <a:r>
              <a:rPr lang="en" sz="1300" dirty="0">
                <a:solidFill>
                  <a:schemeClr val="dk1"/>
                </a:solidFill>
                <a:latin typeface="Calibri"/>
                <a:ea typeface="Calibri"/>
                <a:cs typeface="Calibri"/>
                <a:sym typeface="Calibri"/>
              </a:rPr>
              <a:t>. </a:t>
            </a:r>
            <a:r>
              <a:rPr lang="en" sz="1300" i="1" dirty="0">
                <a:solidFill>
                  <a:schemeClr val="dk1"/>
                </a:solidFill>
                <a:latin typeface="Arial"/>
                <a:ea typeface="Arial"/>
                <a:cs typeface="Arial"/>
                <a:sym typeface="Arial"/>
              </a:rPr>
              <a:t>Journal of Research in Science Teaching</a:t>
            </a:r>
            <a:r>
              <a:rPr lang="en" sz="1300" dirty="0">
                <a:solidFill>
                  <a:schemeClr val="dk1"/>
                </a:solidFill>
                <a:latin typeface="Calibri"/>
                <a:ea typeface="Calibri"/>
                <a:cs typeface="Calibri"/>
                <a:sym typeface="Calibri"/>
              </a:rPr>
              <a:t>, </a:t>
            </a:r>
            <a:r>
              <a:rPr lang="en" sz="1300" dirty="0">
                <a:solidFill>
                  <a:schemeClr val="dk1"/>
                </a:solidFill>
                <a:latin typeface="Arial"/>
                <a:ea typeface="Arial"/>
                <a:cs typeface="Arial"/>
                <a:sym typeface="Arial"/>
              </a:rPr>
              <a:t>44</a:t>
            </a:r>
            <a:r>
              <a:rPr lang="en" sz="1300" dirty="0">
                <a:solidFill>
                  <a:schemeClr val="dk1"/>
                </a:solidFill>
                <a:latin typeface="Calibri"/>
                <a:ea typeface="Calibri"/>
                <a:cs typeface="Calibri"/>
                <a:sym typeface="Calibri"/>
              </a:rPr>
              <a:t>(</a:t>
            </a:r>
            <a:r>
              <a:rPr lang="en" sz="1300" dirty="0">
                <a:solidFill>
                  <a:schemeClr val="dk1"/>
                </a:solidFill>
                <a:latin typeface="Arial"/>
                <a:ea typeface="Arial"/>
                <a:cs typeface="Arial"/>
                <a:sym typeface="Arial"/>
              </a:rPr>
              <a:t>8</a:t>
            </a:r>
            <a:r>
              <a:rPr lang="en" sz="1300" dirty="0">
                <a:solidFill>
                  <a:schemeClr val="dk1"/>
                </a:solidFill>
                <a:latin typeface="Calibri"/>
                <a:ea typeface="Calibri"/>
                <a:cs typeface="Calibri"/>
                <a:sym typeface="Calibri"/>
              </a:rPr>
              <a:t>), </a:t>
            </a:r>
            <a:r>
              <a:rPr lang="en" sz="1300" dirty="0">
                <a:solidFill>
                  <a:schemeClr val="dk1"/>
                </a:solidFill>
                <a:latin typeface="Arial"/>
                <a:ea typeface="Arial"/>
                <a:cs typeface="Arial"/>
                <a:sym typeface="Arial"/>
              </a:rPr>
              <a:t>1187</a:t>
            </a:r>
            <a:r>
              <a:rPr lang="en" sz="1300" dirty="0">
                <a:solidFill>
                  <a:schemeClr val="dk1"/>
                </a:solidFill>
                <a:latin typeface="Calibri"/>
                <a:ea typeface="Calibri"/>
                <a:cs typeface="Calibri"/>
                <a:sym typeface="Calibri"/>
              </a:rPr>
              <a:t>–</a:t>
            </a:r>
            <a:r>
              <a:rPr lang="en" sz="1300" dirty="0">
                <a:solidFill>
                  <a:schemeClr val="dk1"/>
                </a:solidFill>
                <a:latin typeface="Arial"/>
                <a:ea typeface="Arial"/>
                <a:cs typeface="Arial"/>
                <a:sym typeface="Arial"/>
              </a:rPr>
              <a:t>1218</a:t>
            </a:r>
            <a:r>
              <a:rPr lang="en" sz="1300" dirty="0">
                <a:solidFill>
                  <a:schemeClr val="dk1"/>
                </a:solidFill>
                <a:latin typeface="Calibri"/>
                <a:ea typeface="Calibri"/>
                <a:cs typeface="Calibri"/>
                <a:sym typeface="Calibri"/>
              </a:rPr>
              <a:t>.</a:t>
            </a:r>
            <a:r>
              <a:rPr lang="en" sz="1300" dirty="0">
                <a:solidFill>
                  <a:schemeClr val="dk1"/>
                </a:solidFill>
                <a:uFill>
                  <a:noFill/>
                </a:uFill>
                <a:latin typeface="Calibri"/>
                <a:ea typeface="Calibri"/>
                <a:cs typeface="Calibri"/>
                <a:sym typeface="Calibri"/>
                <a:hlinkClick r:id="rId3">
                  <a:extLst>
                    <a:ext uri="{A12FA001-AC4F-418D-AE19-62706E023703}">
                      <ahyp:hlinkClr xmlns:ahyp="http://schemas.microsoft.com/office/drawing/2018/hyperlinkcolor" val="tx"/>
                    </a:ext>
                  </a:extLst>
                </a:hlinkClick>
              </a:rPr>
              <a:t> </a:t>
            </a:r>
            <a:r>
              <a:rPr lang="en" sz="1300" u="sng" dirty="0">
                <a:solidFill>
                  <a:schemeClr val="hlink"/>
                </a:solidFill>
                <a:latin typeface="Calibri"/>
                <a:ea typeface="Calibri"/>
                <a:cs typeface="Calibri"/>
                <a:sym typeface="Calibri"/>
                <a:hlinkClick r:id="rId3"/>
              </a:rPr>
              <a:t>https://doi.org/10.1002/tea.20237</a:t>
            </a:r>
            <a:endParaRPr sz="1300" u="sng" dirty="0">
              <a:solidFill>
                <a:schemeClr val="hlink"/>
              </a:solidFill>
              <a:latin typeface="Calibri"/>
              <a:ea typeface="Calibri"/>
              <a:cs typeface="Calibri"/>
              <a:sym typeface="Calibri"/>
            </a:endParaRPr>
          </a:p>
          <a:p>
            <a:pPr marL="0" lvl="0" indent="0" algn="l" rtl="0">
              <a:lnSpc>
                <a:spcPct val="115000"/>
              </a:lnSpc>
              <a:spcBef>
                <a:spcPts val="1200"/>
              </a:spcBef>
              <a:spcAft>
                <a:spcPts val="0"/>
              </a:spcAft>
              <a:buClr>
                <a:schemeClr val="dk1"/>
              </a:buClr>
              <a:buSzPts val="1100"/>
              <a:buFont typeface="Arial"/>
              <a:buNone/>
            </a:pPr>
            <a:r>
              <a:rPr lang="en" sz="1300" dirty="0">
                <a:solidFill>
                  <a:schemeClr val="dk1"/>
                </a:solidFill>
                <a:latin typeface="Arial"/>
                <a:ea typeface="Arial"/>
                <a:cs typeface="Arial"/>
                <a:sym typeface="Arial"/>
              </a:rPr>
              <a:t>Gee, J.</a:t>
            </a:r>
            <a:r>
              <a:rPr lang="en" sz="1300" dirty="0">
                <a:solidFill>
                  <a:schemeClr val="dk1"/>
                </a:solidFill>
                <a:latin typeface="Calibri"/>
                <a:ea typeface="Calibri"/>
                <a:cs typeface="Calibri"/>
                <a:sym typeface="Calibri"/>
              </a:rPr>
              <a:t> (</a:t>
            </a:r>
            <a:r>
              <a:rPr lang="en" sz="1300" dirty="0">
                <a:solidFill>
                  <a:schemeClr val="dk1"/>
                </a:solidFill>
                <a:latin typeface="Arial"/>
                <a:ea typeface="Arial"/>
                <a:cs typeface="Arial"/>
                <a:sym typeface="Arial"/>
              </a:rPr>
              <a:t>2000</a:t>
            </a:r>
            <a:r>
              <a:rPr lang="en" sz="1300" dirty="0">
                <a:solidFill>
                  <a:schemeClr val="dk1"/>
                </a:solidFill>
                <a:latin typeface="Calibri"/>
                <a:ea typeface="Calibri"/>
                <a:cs typeface="Calibri"/>
                <a:sym typeface="Calibri"/>
              </a:rPr>
              <a:t>). </a:t>
            </a:r>
            <a:r>
              <a:rPr lang="en" sz="1300" dirty="0">
                <a:solidFill>
                  <a:schemeClr val="dk1"/>
                </a:solidFill>
                <a:latin typeface="Arial"/>
                <a:ea typeface="Arial"/>
                <a:cs typeface="Arial"/>
                <a:sym typeface="Arial"/>
              </a:rPr>
              <a:t>Identity as an analytic lens for research in education</a:t>
            </a:r>
            <a:r>
              <a:rPr lang="en" sz="1300" dirty="0">
                <a:solidFill>
                  <a:schemeClr val="dk1"/>
                </a:solidFill>
                <a:latin typeface="Calibri"/>
                <a:ea typeface="Calibri"/>
                <a:cs typeface="Calibri"/>
                <a:sym typeface="Calibri"/>
              </a:rPr>
              <a:t>. </a:t>
            </a:r>
            <a:r>
              <a:rPr lang="en" sz="1300" i="1" dirty="0">
                <a:solidFill>
                  <a:schemeClr val="dk1"/>
                </a:solidFill>
                <a:latin typeface="Arial"/>
                <a:ea typeface="Arial"/>
                <a:cs typeface="Arial"/>
                <a:sym typeface="Arial"/>
              </a:rPr>
              <a:t>Review of Research in Education</a:t>
            </a:r>
            <a:r>
              <a:rPr lang="en" sz="1300" dirty="0">
                <a:solidFill>
                  <a:schemeClr val="dk1"/>
                </a:solidFill>
                <a:latin typeface="Calibri"/>
                <a:ea typeface="Calibri"/>
                <a:cs typeface="Calibri"/>
                <a:sym typeface="Calibri"/>
              </a:rPr>
              <a:t>, </a:t>
            </a:r>
            <a:r>
              <a:rPr lang="en" sz="1300" dirty="0">
                <a:solidFill>
                  <a:schemeClr val="dk1"/>
                </a:solidFill>
                <a:latin typeface="Arial"/>
                <a:ea typeface="Arial"/>
                <a:cs typeface="Arial"/>
                <a:sym typeface="Arial"/>
              </a:rPr>
              <a:t>25</a:t>
            </a:r>
            <a:r>
              <a:rPr lang="en" sz="1300" dirty="0">
                <a:solidFill>
                  <a:schemeClr val="dk1"/>
                </a:solidFill>
                <a:latin typeface="Calibri"/>
                <a:ea typeface="Calibri"/>
                <a:cs typeface="Calibri"/>
                <a:sym typeface="Calibri"/>
              </a:rPr>
              <a:t>, </a:t>
            </a:r>
            <a:r>
              <a:rPr lang="en" sz="1300" dirty="0">
                <a:solidFill>
                  <a:schemeClr val="dk1"/>
                </a:solidFill>
                <a:latin typeface="Arial"/>
                <a:ea typeface="Arial"/>
                <a:cs typeface="Arial"/>
                <a:sym typeface="Arial"/>
              </a:rPr>
              <a:t>99</a:t>
            </a:r>
            <a:r>
              <a:rPr lang="en" sz="1300" dirty="0">
                <a:solidFill>
                  <a:schemeClr val="dk1"/>
                </a:solidFill>
                <a:latin typeface="Calibri"/>
                <a:ea typeface="Calibri"/>
                <a:cs typeface="Calibri"/>
                <a:sym typeface="Calibri"/>
              </a:rPr>
              <a:t>–</a:t>
            </a:r>
            <a:r>
              <a:rPr lang="en" sz="1300" dirty="0">
                <a:solidFill>
                  <a:schemeClr val="dk1"/>
                </a:solidFill>
                <a:latin typeface="Arial"/>
                <a:ea typeface="Arial"/>
                <a:cs typeface="Arial"/>
                <a:sym typeface="Arial"/>
              </a:rPr>
              <a:t>125</a:t>
            </a:r>
            <a:r>
              <a:rPr lang="en" sz="1300" dirty="0">
                <a:solidFill>
                  <a:schemeClr val="dk1"/>
                </a:solidFill>
                <a:latin typeface="Calibri"/>
                <a:ea typeface="Calibri"/>
                <a:cs typeface="Calibri"/>
                <a:sym typeface="Calibri"/>
              </a:rPr>
              <a:t>.</a:t>
            </a:r>
            <a:r>
              <a:rPr lang="en" sz="1300" dirty="0">
                <a:solidFill>
                  <a:schemeClr val="dk1"/>
                </a:solidFill>
                <a:uFill>
                  <a:noFill/>
                </a:uFill>
                <a:latin typeface="Calibri"/>
                <a:ea typeface="Calibri"/>
                <a:cs typeface="Calibri"/>
                <a:sym typeface="Calibri"/>
                <a:hlinkClick r:id="rId4">
                  <a:extLst>
                    <a:ext uri="{A12FA001-AC4F-418D-AE19-62706E023703}">
                      <ahyp:hlinkClr xmlns:ahyp="http://schemas.microsoft.com/office/drawing/2018/hyperlinkcolor" val="tx"/>
                    </a:ext>
                  </a:extLst>
                </a:hlinkClick>
              </a:rPr>
              <a:t> </a:t>
            </a:r>
            <a:r>
              <a:rPr lang="en" sz="1300" u="sng" dirty="0">
                <a:solidFill>
                  <a:schemeClr val="hlink"/>
                </a:solidFill>
                <a:latin typeface="Calibri"/>
                <a:ea typeface="Calibri"/>
                <a:cs typeface="Calibri"/>
                <a:sym typeface="Calibri"/>
                <a:hlinkClick r:id="rId4"/>
              </a:rPr>
              <a:t>https://doi.org/10.2307/1167322</a:t>
            </a:r>
            <a:endParaRPr sz="1300" u="sng" dirty="0">
              <a:solidFill>
                <a:schemeClr val="hlink"/>
              </a:solidFill>
              <a:latin typeface="Calibri"/>
              <a:ea typeface="Calibri"/>
              <a:cs typeface="Calibri"/>
              <a:sym typeface="Calibri"/>
            </a:endParaRPr>
          </a:p>
          <a:p>
            <a:pPr marL="0" lvl="0" indent="0" algn="l" rtl="0">
              <a:lnSpc>
                <a:spcPct val="115000"/>
              </a:lnSpc>
              <a:spcBef>
                <a:spcPts val="1200"/>
              </a:spcBef>
              <a:spcAft>
                <a:spcPts val="0"/>
              </a:spcAft>
              <a:buClr>
                <a:schemeClr val="dk1"/>
              </a:buClr>
              <a:buSzPts val="1100"/>
              <a:buFont typeface="Arial"/>
              <a:buNone/>
            </a:pPr>
            <a:r>
              <a:rPr lang="en" sz="1300" dirty="0">
                <a:solidFill>
                  <a:schemeClr val="dk1"/>
                </a:solidFill>
                <a:latin typeface="Arial"/>
                <a:ea typeface="Arial"/>
                <a:cs typeface="Arial"/>
                <a:sym typeface="Arial"/>
              </a:rPr>
              <a:t>Ladson-Billings, G. (2021). </a:t>
            </a:r>
            <a:r>
              <a:rPr lang="en" sz="1300" i="1" dirty="0">
                <a:solidFill>
                  <a:schemeClr val="dk1"/>
                </a:solidFill>
                <a:latin typeface="Arial"/>
                <a:ea typeface="Arial"/>
                <a:cs typeface="Arial"/>
                <a:sym typeface="Arial"/>
              </a:rPr>
              <a:t>Culturally relevant pedagogy: Asking a different question</a:t>
            </a:r>
            <a:r>
              <a:rPr lang="en" sz="1300" dirty="0">
                <a:solidFill>
                  <a:schemeClr val="dk1"/>
                </a:solidFill>
                <a:latin typeface="Arial"/>
                <a:ea typeface="Arial"/>
                <a:cs typeface="Arial"/>
                <a:sym typeface="Arial"/>
              </a:rPr>
              <a:t>. Teachers College Press.</a:t>
            </a:r>
            <a:endParaRPr sz="1300" dirty="0">
              <a:solidFill>
                <a:schemeClr val="dk1"/>
              </a:solidFill>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 sz="1300" dirty="0">
                <a:solidFill>
                  <a:schemeClr val="dk1"/>
                </a:solidFill>
                <a:latin typeface="Arial"/>
                <a:ea typeface="Arial"/>
                <a:cs typeface="Arial"/>
                <a:sym typeface="Arial"/>
              </a:rPr>
              <a:t>Pallas, A. M., &amp; Neumann, A. (2019). </a:t>
            </a:r>
            <a:r>
              <a:rPr lang="en" sz="1300" i="1" dirty="0">
                <a:solidFill>
                  <a:schemeClr val="dk1"/>
                </a:solidFill>
                <a:latin typeface="Arial"/>
                <a:ea typeface="Arial"/>
                <a:cs typeface="Arial"/>
                <a:sym typeface="Arial"/>
              </a:rPr>
              <a:t>Convergent teaching: Tools to spark deeper learning in college</a:t>
            </a:r>
            <a:r>
              <a:rPr lang="en" sz="1300" dirty="0">
                <a:solidFill>
                  <a:schemeClr val="dk1"/>
                </a:solidFill>
                <a:latin typeface="Arial"/>
                <a:ea typeface="Arial"/>
                <a:cs typeface="Arial"/>
                <a:sym typeface="Arial"/>
              </a:rPr>
              <a:t>. Johns Hopkins University Press.</a:t>
            </a:r>
            <a:endParaRPr sz="1300" dirty="0">
              <a:solidFill>
                <a:schemeClr val="dk1"/>
              </a:solidFill>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 sz="1300" dirty="0">
                <a:solidFill>
                  <a:schemeClr val="dk1"/>
                </a:solidFill>
                <a:latin typeface="Arial"/>
                <a:ea typeface="Arial"/>
                <a:cs typeface="Arial"/>
                <a:sym typeface="Arial"/>
              </a:rPr>
              <a:t>Paris, D., &amp; Alim, H.S. (Eds.). (2017). </a:t>
            </a:r>
            <a:r>
              <a:rPr lang="en" sz="1300" i="1" dirty="0">
                <a:solidFill>
                  <a:schemeClr val="dk1"/>
                </a:solidFill>
                <a:latin typeface="Arial"/>
                <a:ea typeface="Arial"/>
                <a:cs typeface="Arial"/>
                <a:sym typeface="Arial"/>
              </a:rPr>
              <a:t>Culturally sustaining pedagogies: Teaching and learning for justice in a changing world. </a:t>
            </a:r>
            <a:r>
              <a:rPr lang="en" sz="1300" dirty="0">
                <a:solidFill>
                  <a:schemeClr val="dk1"/>
                </a:solidFill>
                <a:latin typeface="Arial"/>
                <a:ea typeface="Arial"/>
                <a:cs typeface="Arial"/>
                <a:sym typeface="Arial"/>
              </a:rPr>
              <a:t>Teachers College Press.</a:t>
            </a:r>
            <a:endParaRPr sz="1300" dirty="0">
              <a:solidFill>
                <a:schemeClr val="dk1"/>
              </a:solidFill>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 sz="1100" dirty="0">
                <a:solidFill>
                  <a:schemeClr val="dk1"/>
                </a:solidFill>
                <a:latin typeface="Arial"/>
                <a:ea typeface="Arial"/>
                <a:cs typeface="Arial"/>
                <a:sym typeface="Arial"/>
              </a:rPr>
              <a:t> </a:t>
            </a:r>
            <a:endParaRPr sz="1100" dirty="0">
              <a:solidFill>
                <a:schemeClr val="dk1"/>
              </a:solidFill>
              <a:latin typeface="Arial"/>
              <a:ea typeface="Arial"/>
              <a:cs typeface="Arial"/>
              <a:sym typeface="Arial"/>
            </a:endParaRPr>
          </a:p>
          <a:p>
            <a:pPr marL="0" lvl="0" indent="0" algn="l" rtl="0">
              <a:lnSpc>
                <a:spcPct val="100000"/>
              </a:lnSpc>
              <a:spcBef>
                <a:spcPts val="1200"/>
              </a:spcBef>
              <a:spcAft>
                <a:spcPts val="0"/>
              </a:spcAft>
              <a:buSzPts val="2250"/>
              <a:buNone/>
            </a:pPr>
            <a:endParaRPr dirty="0"/>
          </a:p>
        </p:txBody>
      </p:sp>
      <p:sp>
        <p:nvSpPr>
          <p:cNvPr id="622" name="Google Shape;622;p47"/>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 dirty="0"/>
              <a:t>Inspire</a:t>
            </a:r>
            <a:r>
              <a:rPr lang="en" i="1" dirty="0"/>
              <a:t> </a:t>
            </a:r>
            <a:r>
              <a:rPr lang="en" dirty="0"/>
              <a:t>References: Connect to Students’ Lives</a:t>
            </a:r>
            <a:endParaRP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626"/>
        <p:cNvGrpSpPr/>
        <p:nvPr/>
      </p:nvGrpSpPr>
      <p:grpSpPr>
        <a:xfrm>
          <a:off x="0" y="0"/>
          <a:ext cx="0" cy="0"/>
          <a:chOff x="0" y="0"/>
          <a:chExt cx="0" cy="0"/>
        </a:xfrm>
      </p:grpSpPr>
      <p:sp>
        <p:nvSpPr>
          <p:cNvPr id="627" name="Google Shape;627;p48"/>
          <p:cNvSpPr txBox="1">
            <a:spLocks noGrp="1"/>
          </p:cNvSpPr>
          <p:nvPr>
            <p:ph type="body" idx="1"/>
          </p:nvPr>
        </p:nvSpPr>
        <p:spPr>
          <a:xfrm>
            <a:off x="766354" y="1643063"/>
            <a:ext cx="7814099" cy="2932212"/>
          </a:xfrm>
          <a:prstGeom prst="rect">
            <a:avLst/>
          </a:prstGeom>
          <a:noFill/>
          <a:ln>
            <a:noFill/>
          </a:ln>
        </p:spPr>
        <p:txBody>
          <a:bodyPr spcFirstLastPara="1" wrap="square" lIns="0" tIns="0" rIns="0" bIns="0" anchor="t" anchorCtr="0">
            <a:noAutofit/>
          </a:bodyPr>
          <a:lstStyle/>
          <a:p>
            <a:pPr marL="0" lvl="0" indent="0" algn="l" rtl="0">
              <a:lnSpc>
                <a:spcPct val="115000"/>
              </a:lnSpc>
              <a:spcBef>
                <a:spcPts val="1200"/>
              </a:spcBef>
              <a:spcAft>
                <a:spcPts val="0"/>
              </a:spcAft>
              <a:buSzPts val="2250"/>
              <a:buNone/>
            </a:pPr>
            <a:r>
              <a:rPr lang="en" sz="1300">
                <a:solidFill>
                  <a:schemeClr val="dk1"/>
                </a:solidFill>
                <a:latin typeface="Arial"/>
                <a:ea typeface="Arial"/>
                <a:cs typeface="Arial"/>
                <a:sym typeface="Arial"/>
              </a:rPr>
              <a:t>Amechi, M. H. (2022, September). What everyone should know about designing equity-minded paid work-based learning opportunities for college students. </a:t>
            </a:r>
            <a:r>
              <a:rPr lang="en" sz="1300" i="1">
                <a:solidFill>
                  <a:schemeClr val="dk1"/>
                </a:solidFill>
                <a:latin typeface="Arial"/>
                <a:ea typeface="Arial"/>
                <a:cs typeface="Arial"/>
                <a:sym typeface="Arial"/>
              </a:rPr>
              <a:t>New America</a:t>
            </a:r>
            <a:r>
              <a:rPr lang="en" sz="1300">
                <a:solidFill>
                  <a:schemeClr val="dk1"/>
                </a:solidFill>
                <a:latin typeface="Arial"/>
                <a:ea typeface="Arial"/>
                <a:cs typeface="Arial"/>
                <a:sym typeface="Arial"/>
              </a:rPr>
              <a:t>. https://www.newamerica.org/education-policy/reports/what-everyone-should-know-about-designing-equity-minded-paid-work-based-learning-opportunities-for-college-students/</a:t>
            </a:r>
            <a:endParaRPr sz="1300">
              <a:solidFill>
                <a:schemeClr val="dk1"/>
              </a:solidFill>
              <a:latin typeface="Arial"/>
              <a:ea typeface="Arial"/>
              <a:cs typeface="Arial"/>
              <a:sym typeface="Arial"/>
            </a:endParaRPr>
          </a:p>
          <a:p>
            <a:pPr marL="0" lvl="0" indent="0" algn="l" rtl="0">
              <a:lnSpc>
                <a:spcPct val="115000"/>
              </a:lnSpc>
              <a:spcBef>
                <a:spcPts val="1200"/>
              </a:spcBef>
              <a:spcAft>
                <a:spcPts val="0"/>
              </a:spcAft>
              <a:buSzPts val="2250"/>
              <a:buNone/>
            </a:pPr>
            <a:r>
              <a:rPr lang="en" sz="1300">
                <a:solidFill>
                  <a:schemeClr val="dk1"/>
                </a:solidFill>
                <a:latin typeface="Arial"/>
                <a:ea typeface="Arial"/>
                <a:cs typeface="Arial"/>
                <a:sym typeface="Arial"/>
              </a:rPr>
              <a:t>LeChasseur, K. (2019, December). </a:t>
            </a:r>
            <a:r>
              <a:rPr lang="en" sz="1300" i="1">
                <a:solidFill>
                  <a:schemeClr val="dk1"/>
                </a:solidFill>
                <a:latin typeface="Arial"/>
                <a:ea typeface="Arial"/>
                <a:cs typeface="Arial"/>
                <a:sym typeface="Arial"/>
              </a:rPr>
              <a:t>Project-based learning in community colleges</a:t>
            </a:r>
            <a:r>
              <a:rPr lang="en" sz="1300">
                <a:solidFill>
                  <a:schemeClr val="dk1"/>
                </a:solidFill>
                <a:latin typeface="Arial"/>
                <a:ea typeface="Arial"/>
                <a:cs typeface="Arial"/>
                <a:sym typeface="Arial"/>
              </a:rPr>
              <a:t> (PBL Brief #2). Worcester Polytechnic Institute. https://wp.wpi.edu/projectbasedlearning/resources/resources-research-briefs/</a:t>
            </a:r>
            <a:endParaRPr sz="1300">
              <a:solidFill>
                <a:schemeClr val="dk1"/>
              </a:solidFill>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 sz="1300">
                <a:solidFill>
                  <a:schemeClr val="dk1"/>
                </a:solidFill>
                <a:latin typeface="Arial"/>
                <a:ea typeface="Arial"/>
                <a:cs typeface="Arial"/>
                <a:sym typeface="Arial"/>
              </a:rPr>
              <a:t>Wachen, J., Jenkins, D., &amp; Van Noy, M. (2011). Integrating basic skills and career-technical instruction: Findings from a field study of Washington State’s I-BEST model. </a:t>
            </a:r>
            <a:r>
              <a:rPr lang="en" sz="1300" i="1">
                <a:solidFill>
                  <a:schemeClr val="dk1"/>
                </a:solidFill>
                <a:latin typeface="Arial"/>
                <a:ea typeface="Arial"/>
                <a:cs typeface="Arial"/>
                <a:sym typeface="Arial"/>
              </a:rPr>
              <a:t>Community College Review</a:t>
            </a:r>
            <a:r>
              <a:rPr lang="en" sz="1300">
                <a:solidFill>
                  <a:schemeClr val="dk1"/>
                </a:solidFill>
                <a:latin typeface="Arial"/>
                <a:ea typeface="Arial"/>
                <a:cs typeface="Arial"/>
                <a:sym typeface="Arial"/>
              </a:rPr>
              <a:t>, </a:t>
            </a:r>
            <a:r>
              <a:rPr lang="en" sz="1300" i="1">
                <a:solidFill>
                  <a:schemeClr val="dk1"/>
                </a:solidFill>
                <a:latin typeface="Arial"/>
                <a:ea typeface="Arial"/>
                <a:cs typeface="Arial"/>
                <a:sym typeface="Arial"/>
              </a:rPr>
              <a:t>39</a:t>
            </a:r>
            <a:r>
              <a:rPr lang="en" sz="1300">
                <a:solidFill>
                  <a:schemeClr val="dk1"/>
                </a:solidFill>
                <a:latin typeface="Arial"/>
                <a:ea typeface="Arial"/>
                <a:cs typeface="Arial"/>
                <a:sym typeface="Arial"/>
              </a:rPr>
              <a:t>(2), 136–159.</a:t>
            </a:r>
            <a:r>
              <a:rPr lang="en" sz="1300">
                <a:solidFill>
                  <a:schemeClr val="dk1"/>
                </a:solidFill>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 </a:t>
            </a:r>
            <a:r>
              <a:rPr lang="en" sz="1300" u="sng">
                <a:solidFill>
                  <a:schemeClr val="hlink"/>
                </a:solidFill>
                <a:latin typeface="Arial"/>
                <a:ea typeface="Arial"/>
                <a:cs typeface="Arial"/>
                <a:sym typeface="Arial"/>
                <a:hlinkClick r:id="rId3"/>
              </a:rPr>
              <a:t>https://doi.org/10.1177/00915521114061</a:t>
            </a:r>
            <a:endParaRPr sz="1300" u="sng">
              <a:solidFill>
                <a:schemeClr val="hlink"/>
              </a:solidFill>
              <a:latin typeface="Arial"/>
              <a:ea typeface="Arial"/>
              <a:cs typeface="Arial"/>
              <a:sym typeface="Arial"/>
            </a:endParaRPr>
          </a:p>
          <a:p>
            <a:pPr marL="0" lvl="0" indent="0" algn="l" rtl="0">
              <a:lnSpc>
                <a:spcPct val="100000"/>
              </a:lnSpc>
              <a:spcBef>
                <a:spcPts val="1200"/>
              </a:spcBef>
              <a:spcAft>
                <a:spcPts val="0"/>
              </a:spcAft>
              <a:buSzPts val="2250"/>
              <a:buNone/>
            </a:pPr>
            <a:endParaRPr/>
          </a:p>
        </p:txBody>
      </p:sp>
      <p:sp>
        <p:nvSpPr>
          <p:cNvPr id="628" name="Google Shape;628;p48"/>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
              <a:t>Inspire</a:t>
            </a:r>
            <a:r>
              <a:rPr lang="en" i="1"/>
              <a:t> </a:t>
            </a:r>
            <a:r>
              <a:rPr lang="en"/>
              <a:t>References: Connect to Programs and Careers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5"/>
          <p:cNvSpPr txBox="1">
            <a:spLocks noGrp="1"/>
          </p:cNvSpPr>
          <p:nvPr>
            <p:ph type="ctr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 dirty="0"/>
              <a:t>Inspire in the Context of Guided Pathways</a:t>
            </a:r>
            <a:endParaRPr dirty="0"/>
          </a:p>
        </p:txBody>
      </p:sp>
      <p:sp>
        <p:nvSpPr>
          <p:cNvPr id="276" name="Google Shape;276;p5"/>
          <p:cNvSpPr txBox="1">
            <a:spLocks noGrp="1"/>
          </p:cNvSpPr>
          <p:nvPr>
            <p:ph type="subTitle" idx="1"/>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dirty="0"/>
              <a:t>Introduction</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6"/>
          <p:cNvSpPr txBox="1">
            <a:spLocks noGrp="1"/>
          </p:cNvSpPr>
          <p:nvPr>
            <p:ph type="ctrTitle"/>
          </p:nvPr>
        </p:nvSpPr>
        <p:spPr>
          <a:xfrm>
            <a:off x="533400" y="0"/>
            <a:ext cx="5490328" cy="5143500"/>
          </a:xfrm>
          <a:prstGeom prst="rect">
            <a:avLst/>
          </a:prstGeom>
        </p:spPr>
        <p:txBody>
          <a:bodyPr spcFirstLastPara="1" wrap="square" lIns="0" tIns="0" rIns="0" bIns="0" anchor="ctr" anchorCtr="0">
            <a:noAutofit/>
          </a:bodyPr>
          <a:lstStyle/>
          <a:p>
            <a:pPr marL="0" lvl="0" indent="0" rtl="0">
              <a:lnSpc>
                <a:spcPct val="90000"/>
              </a:lnSpc>
              <a:spcBef>
                <a:spcPts val="0"/>
              </a:spcBef>
              <a:spcAft>
                <a:spcPts val="0"/>
              </a:spcAft>
              <a:buSzPts val="3600"/>
              <a:buNone/>
            </a:pPr>
            <a:r>
              <a:rPr lang="en-US" sz="3330" dirty="0"/>
              <a:t>Inspire</a:t>
            </a:r>
            <a:r>
              <a:rPr lang="en-US" sz="3330" b="0" dirty="0">
                <a:solidFill>
                  <a:schemeClr val="tx1"/>
                </a:solidFill>
              </a:rPr>
              <a:t> happens when students are excited about and engaged in what they are learning, inside and out of the classroom.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pic>
        <p:nvPicPr>
          <p:cNvPr id="296" name="Google Shape;296;p7" descr="Pillar icon with #4"/>
          <p:cNvPicPr preferRelativeResize="0"/>
          <p:nvPr/>
        </p:nvPicPr>
        <p:blipFill rotWithShape="1">
          <a:blip r:embed="rId3">
            <a:alphaModFix/>
          </a:blip>
          <a:srcRect/>
          <a:stretch/>
        </p:blipFill>
        <p:spPr>
          <a:xfrm>
            <a:off x="6946826" y="1517440"/>
            <a:ext cx="786154" cy="1994259"/>
          </a:xfrm>
          <a:prstGeom prst="rect">
            <a:avLst/>
          </a:prstGeom>
          <a:noFill/>
          <a:ln>
            <a:noFill/>
          </a:ln>
        </p:spPr>
      </p:pic>
      <p:pic>
        <p:nvPicPr>
          <p:cNvPr id="295" name="Google Shape;295;p7" descr="Pillar icon with #3"/>
          <p:cNvPicPr preferRelativeResize="0"/>
          <p:nvPr/>
        </p:nvPicPr>
        <p:blipFill rotWithShape="1">
          <a:blip r:embed="rId4">
            <a:alphaModFix/>
          </a:blip>
          <a:srcRect/>
          <a:stretch/>
        </p:blipFill>
        <p:spPr>
          <a:xfrm>
            <a:off x="5066112" y="1517441"/>
            <a:ext cx="784408" cy="1994259"/>
          </a:xfrm>
          <a:prstGeom prst="rect">
            <a:avLst/>
          </a:prstGeom>
          <a:noFill/>
          <a:ln>
            <a:noFill/>
          </a:ln>
        </p:spPr>
      </p:pic>
      <p:pic>
        <p:nvPicPr>
          <p:cNvPr id="294" name="Google Shape;294;p7" descr="Pillar icon with #2"/>
          <p:cNvPicPr preferRelativeResize="0"/>
          <p:nvPr/>
        </p:nvPicPr>
        <p:blipFill rotWithShape="1">
          <a:blip r:embed="rId5">
            <a:alphaModFix/>
          </a:blip>
          <a:srcRect/>
          <a:stretch/>
        </p:blipFill>
        <p:spPr>
          <a:xfrm>
            <a:off x="3075885" y="1517441"/>
            <a:ext cx="784408" cy="1994259"/>
          </a:xfrm>
          <a:prstGeom prst="rect">
            <a:avLst/>
          </a:prstGeom>
          <a:noFill/>
          <a:ln>
            <a:noFill/>
          </a:ln>
        </p:spPr>
      </p:pic>
      <p:pic>
        <p:nvPicPr>
          <p:cNvPr id="293" name="Google Shape;293;p7" descr="Pillar icon with #1"/>
          <p:cNvPicPr preferRelativeResize="0"/>
          <p:nvPr/>
        </p:nvPicPr>
        <p:blipFill rotWithShape="1">
          <a:blip r:embed="rId6">
            <a:alphaModFix/>
          </a:blip>
          <a:srcRect/>
          <a:stretch/>
        </p:blipFill>
        <p:spPr>
          <a:xfrm>
            <a:off x="1123961" y="1517441"/>
            <a:ext cx="784408" cy="1994259"/>
          </a:xfrm>
          <a:prstGeom prst="rect">
            <a:avLst/>
          </a:prstGeom>
          <a:noFill/>
          <a:ln>
            <a:noFill/>
          </a:ln>
        </p:spPr>
      </p:pic>
      <p:sp>
        <p:nvSpPr>
          <p:cNvPr id="298" name="Google Shape;298;p7"/>
          <p:cNvSpPr txBox="1"/>
          <p:nvPr/>
        </p:nvSpPr>
        <p:spPr>
          <a:xfrm>
            <a:off x="6807196" y="3511699"/>
            <a:ext cx="1580400" cy="1015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1" i="0" u="none" strike="noStrike" cap="none" dirty="0">
                <a:solidFill>
                  <a:schemeClr val="dk1"/>
                </a:solidFill>
                <a:highlight>
                  <a:schemeClr val="lt1"/>
                </a:highlight>
                <a:latin typeface="Roboto"/>
                <a:ea typeface="Roboto"/>
                <a:cs typeface="Roboto"/>
                <a:sym typeface="Roboto"/>
              </a:rPr>
              <a:t>Ensure students are learning.</a:t>
            </a:r>
            <a:endParaRPr sz="1800" b="1" i="0" u="none" strike="noStrike" cap="none" dirty="0">
              <a:solidFill>
                <a:srgbClr val="000000"/>
              </a:solidFill>
              <a:highlight>
                <a:schemeClr val="lt1"/>
              </a:highlight>
              <a:latin typeface="Roboto"/>
              <a:ea typeface="Roboto"/>
              <a:cs typeface="Roboto"/>
              <a:sym typeface="Roboto"/>
            </a:endParaRPr>
          </a:p>
        </p:txBody>
      </p:sp>
      <p:sp>
        <p:nvSpPr>
          <p:cNvPr id="299" name="Google Shape;299;p7"/>
          <p:cNvSpPr txBox="1"/>
          <p:nvPr/>
        </p:nvSpPr>
        <p:spPr>
          <a:xfrm>
            <a:off x="4732666" y="3586514"/>
            <a:ext cx="17532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1" i="0" u="none" strike="noStrike" cap="none" dirty="0">
                <a:solidFill>
                  <a:schemeClr val="dk1"/>
                </a:solidFill>
                <a:highlight>
                  <a:schemeClr val="lt1"/>
                </a:highlight>
                <a:latin typeface="Roboto"/>
                <a:ea typeface="Roboto"/>
                <a:cs typeface="Roboto"/>
                <a:sym typeface="Roboto"/>
              </a:rPr>
              <a:t>Keep students on a path.</a:t>
            </a:r>
            <a:endParaRPr sz="1800" b="1" i="0" u="none" strike="noStrike" cap="none" dirty="0">
              <a:solidFill>
                <a:srgbClr val="000000"/>
              </a:solidFill>
              <a:highlight>
                <a:schemeClr val="lt1"/>
              </a:highlight>
              <a:latin typeface="Roboto"/>
              <a:ea typeface="Roboto"/>
              <a:cs typeface="Roboto"/>
              <a:sym typeface="Roboto"/>
            </a:endParaRPr>
          </a:p>
        </p:txBody>
      </p:sp>
      <p:sp>
        <p:nvSpPr>
          <p:cNvPr id="300" name="Google Shape;300;p7"/>
          <p:cNvSpPr txBox="1"/>
          <p:nvPr/>
        </p:nvSpPr>
        <p:spPr>
          <a:xfrm>
            <a:off x="2912536" y="3586514"/>
            <a:ext cx="14988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1" i="0" u="none" strike="noStrike" cap="none" dirty="0">
                <a:solidFill>
                  <a:schemeClr val="dk1"/>
                </a:solidFill>
                <a:highlight>
                  <a:schemeClr val="lt1"/>
                </a:highlight>
                <a:latin typeface="Roboto"/>
                <a:ea typeface="Roboto"/>
                <a:cs typeface="Roboto"/>
                <a:sym typeface="Roboto"/>
              </a:rPr>
              <a:t>Get students on a path.</a:t>
            </a:r>
            <a:endParaRPr sz="1800" b="1" i="0" u="none" strike="noStrike" cap="none" dirty="0">
              <a:solidFill>
                <a:srgbClr val="000000"/>
              </a:solidFill>
              <a:highlight>
                <a:schemeClr val="lt1"/>
              </a:highlight>
              <a:latin typeface="Roboto"/>
              <a:ea typeface="Roboto"/>
              <a:cs typeface="Roboto"/>
              <a:sym typeface="Roboto"/>
            </a:endParaRPr>
          </a:p>
        </p:txBody>
      </p:sp>
      <p:sp>
        <p:nvSpPr>
          <p:cNvPr id="297" name="Google Shape;297;p7"/>
          <p:cNvSpPr txBox="1"/>
          <p:nvPr/>
        </p:nvSpPr>
        <p:spPr>
          <a:xfrm>
            <a:off x="636380" y="3586514"/>
            <a:ext cx="2226961" cy="1015632"/>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1" i="0" u="none" strike="noStrike" cap="none" dirty="0">
                <a:solidFill>
                  <a:schemeClr val="dk1"/>
                </a:solidFill>
                <a:highlight>
                  <a:schemeClr val="lt1"/>
                </a:highlight>
                <a:latin typeface="Roboto"/>
                <a:ea typeface="Roboto"/>
                <a:cs typeface="Roboto"/>
                <a:sym typeface="Roboto"/>
              </a:rPr>
              <a:t>Clarify paths to student education and career goals.</a:t>
            </a:r>
            <a:endParaRPr sz="1800" b="1" i="0" u="none" strike="noStrike" cap="none" dirty="0">
              <a:solidFill>
                <a:srgbClr val="000000"/>
              </a:solidFill>
              <a:highlight>
                <a:schemeClr val="lt1"/>
              </a:highlight>
              <a:latin typeface="Roboto"/>
              <a:ea typeface="Roboto"/>
              <a:cs typeface="Roboto"/>
              <a:sym typeface="Roboto"/>
            </a:endParaRPr>
          </a:p>
        </p:txBody>
      </p:sp>
      <p:sp>
        <p:nvSpPr>
          <p:cNvPr id="292" name="Google Shape;292;p7"/>
          <p:cNvSpPr txBox="1">
            <a:spLocks noGrp="1"/>
          </p:cNvSpPr>
          <p:nvPr>
            <p:ph type="title"/>
          </p:nvPr>
        </p:nvSpPr>
        <p:spPr>
          <a:noFill/>
          <a:ln>
            <a:noFill/>
          </a:ln>
        </p:spPr>
        <p:txBody>
          <a:bodyPr spcFirstLastPara="1" wrap="square" lIns="91425" tIns="91425" rIns="91425" bIns="91425" anchor="t" anchorCtr="0">
            <a:noAutofit/>
          </a:bodyPr>
          <a:lstStyle/>
          <a:p>
            <a:pPr lvl="0"/>
            <a:r>
              <a:rPr lang="en-US" dirty="0"/>
              <a:t>Guided pathways has four areas of practice: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grpSp>
        <p:nvGrpSpPr>
          <p:cNvPr id="305" name="Google Shape;305;p8" descr="Image details four pillar icons, with  Ask, Connect, Inspire, Plan stemming from the second pillar"/>
          <p:cNvGrpSpPr/>
          <p:nvPr/>
        </p:nvGrpSpPr>
        <p:grpSpPr>
          <a:xfrm>
            <a:off x="814396" y="221430"/>
            <a:ext cx="7570776" cy="4591484"/>
            <a:chOff x="889421" y="419121"/>
            <a:chExt cx="7570776" cy="4591484"/>
          </a:xfrm>
        </p:grpSpPr>
        <p:sp>
          <p:nvSpPr>
            <p:cNvPr id="306" name="Google Shape;306;p8"/>
            <p:cNvSpPr/>
            <p:nvPr/>
          </p:nvSpPr>
          <p:spPr>
            <a:xfrm rot="5400000">
              <a:off x="1563684" y="3002070"/>
              <a:ext cx="2923805" cy="1090672"/>
            </a:xfrm>
            <a:custGeom>
              <a:avLst/>
              <a:gdLst/>
              <a:ahLst/>
              <a:cxnLst/>
              <a:rect l="l" t="t" r="r" b="b"/>
              <a:pathLst>
                <a:path w="4509" h="1682" extrusionOk="0">
                  <a:moveTo>
                    <a:pt x="4509" y="838"/>
                  </a:moveTo>
                  <a:lnTo>
                    <a:pt x="4509" y="1682"/>
                  </a:lnTo>
                  <a:lnTo>
                    <a:pt x="1453" y="1682"/>
                  </a:lnTo>
                  <a:lnTo>
                    <a:pt x="0" y="0"/>
                  </a:lnTo>
                  <a:lnTo>
                    <a:pt x="1453" y="838"/>
                  </a:lnTo>
                  <a:lnTo>
                    <a:pt x="4509" y="838"/>
                  </a:lnTo>
                  <a:close/>
                </a:path>
              </a:pathLst>
            </a:custGeom>
            <a:solidFill>
              <a:schemeClr val="lt1"/>
            </a:solidFill>
            <a:ln w="9525" cap="flat" cmpd="sng">
              <a:solidFill>
                <a:srgbClr val="7F7F7F"/>
              </a:solidFill>
              <a:prstDash val="solid"/>
              <a:round/>
              <a:headEnd type="none" w="sm" len="sm"/>
              <a:tailEnd type="none" w="sm" len="sm"/>
            </a:ln>
            <a:effectLst>
              <a:outerShdw blurRad="38100" dist="25400" dir="5400000" algn="t" rotWithShape="0">
                <a:srgbClr val="000000">
                  <a:alpha val="26666"/>
                </a:srgbClr>
              </a:outerShdw>
            </a:effectLst>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Clr>
                  <a:srgbClr val="000000"/>
                </a:buClr>
                <a:buSzPts val="2400"/>
                <a:buFont typeface="Arial"/>
                <a:buNone/>
              </a:pPr>
              <a:endParaRPr sz="2400" b="0" i="0" u="none" strike="noStrike" cap="none" dirty="0">
                <a:solidFill>
                  <a:srgbClr val="000000"/>
                </a:solidFill>
                <a:latin typeface="Arial"/>
                <a:ea typeface="Arial"/>
                <a:cs typeface="Arial"/>
                <a:sym typeface="Arial"/>
              </a:endParaRPr>
            </a:p>
          </p:txBody>
        </p:sp>
        <p:sp>
          <p:nvSpPr>
            <p:cNvPr id="307" name="Google Shape;307;p8"/>
            <p:cNvSpPr/>
            <p:nvPr/>
          </p:nvSpPr>
          <p:spPr>
            <a:xfrm>
              <a:off x="4967089" y="3645238"/>
              <a:ext cx="3258600" cy="456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sp>
          <p:nvSpPr>
            <p:cNvPr id="308" name="Google Shape;308;p8"/>
            <p:cNvSpPr/>
            <p:nvPr/>
          </p:nvSpPr>
          <p:spPr>
            <a:xfrm rot="5400000">
              <a:off x="8163047" y="3530520"/>
              <a:ext cx="319200" cy="275100"/>
            </a:xfrm>
            <a:prstGeom prst="triangle">
              <a:avLst>
                <a:gd name="adj" fmla="val 50000"/>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sp>
          <p:nvSpPr>
            <p:cNvPr id="309" name="Google Shape;309;p8"/>
            <p:cNvSpPr/>
            <p:nvPr/>
          </p:nvSpPr>
          <p:spPr>
            <a:xfrm rot="10800000">
              <a:off x="1010510" y="3653941"/>
              <a:ext cx="1206300" cy="456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sp>
          <p:nvSpPr>
            <p:cNvPr id="310" name="Google Shape;310;p8"/>
            <p:cNvSpPr/>
            <p:nvPr/>
          </p:nvSpPr>
          <p:spPr>
            <a:xfrm rot="-5400000">
              <a:off x="867371" y="3539160"/>
              <a:ext cx="319200" cy="275100"/>
            </a:xfrm>
            <a:prstGeom prst="triangle">
              <a:avLst>
                <a:gd name="adj" fmla="val 50000"/>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sp>
          <p:nvSpPr>
            <p:cNvPr id="311" name="Google Shape;311;p8"/>
            <p:cNvSpPr/>
            <p:nvPr/>
          </p:nvSpPr>
          <p:spPr>
            <a:xfrm rot="5400000">
              <a:off x="2655978" y="3001745"/>
              <a:ext cx="2923805" cy="1093914"/>
            </a:xfrm>
            <a:custGeom>
              <a:avLst/>
              <a:gdLst/>
              <a:ahLst/>
              <a:cxnLst/>
              <a:rect l="l" t="t" r="r" b="b"/>
              <a:pathLst>
                <a:path w="4509" h="1687" extrusionOk="0">
                  <a:moveTo>
                    <a:pt x="4509" y="0"/>
                  </a:moveTo>
                  <a:lnTo>
                    <a:pt x="4509" y="841"/>
                  </a:lnTo>
                  <a:lnTo>
                    <a:pt x="1453" y="841"/>
                  </a:lnTo>
                  <a:lnTo>
                    <a:pt x="0" y="1687"/>
                  </a:lnTo>
                  <a:lnTo>
                    <a:pt x="1453" y="0"/>
                  </a:lnTo>
                  <a:lnTo>
                    <a:pt x="4509" y="0"/>
                  </a:lnTo>
                  <a:close/>
                </a:path>
              </a:pathLst>
            </a:custGeom>
            <a:solidFill>
              <a:schemeClr val="lt1"/>
            </a:solidFill>
            <a:ln w="9525" cap="flat" cmpd="sng">
              <a:solidFill>
                <a:srgbClr val="7F7F7F"/>
              </a:solidFill>
              <a:prstDash val="solid"/>
              <a:round/>
              <a:headEnd type="none" w="sm" len="sm"/>
              <a:tailEnd type="none" w="sm" len="sm"/>
            </a:ln>
            <a:effectLst>
              <a:outerShdw blurRad="38100" dist="25400" dir="5400000" algn="t" rotWithShape="0">
                <a:srgbClr val="000000">
                  <a:alpha val="26666"/>
                </a:srgbClr>
              </a:outerShdw>
            </a:effectLst>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Clr>
                  <a:srgbClr val="000000"/>
                </a:buClr>
                <a:buSzPts val="2400"/>
                <a:buFont typeface="Arial"/>
                <a:buNone/>
              </a:pPr>
              <a:endParaRPr sz="2400" b="0" i="0" u="none" strike="noStrike" cap="none" dirty="0">
                <a:solidFill>
                  <a:srgbClr val="000000"/>
                </a:solidFill>
                <a:latin typeface="Arial"/>
                <a:ea typeface="Arial"/>
                <a:cs typeface="Arial"/>
                <a:sym typeface="Arial"/>
              </a:endParaRPr>
            </a:p>
          </p:txBody>
        </p:sp>
        <p:sp>
          <p:nvSpPr>
            <p:cNvPr id="312" name="Google Shape;312;p8"/>
            <p:cNvSpPr/>
            <p:nvPr/>
          </p:nvSpPr>
          <p:spPr>
            <a:xfrm rot="5400000">
              <a:off x="2383309" y="3273117"/>
              <a:ext cx="2923805" cy="548578"/>
            </a:xfrm>
            <a:custGeom>
              <a:avLst/>
              <a:gdLst/>
              <a:ahLst/>
              <a:cxnLst/>
              <a:rect l="l" t="t" r="r" b="b"/>
              <a:pathLst>
                <a:path w="4509" h="846" extrusionOk="0">
                  <a:moveTo>
                    <a:pt x="4509" y="0"/>
                  </a:moveTo>
                  <a:lnTo>
                    <a:pt x="4509" y="843"/>
                  </a:lnTo>
                  <a:lnTo>
                    <a:pt x="1453" y="843"/>
                  </a:lnTo>
                  <a:lnTo>
                    <a:pt x="0" y="846"/>
                  </a:lnTo>
                  <a:lnTo>
                    <a:pt x="1453" y="0"/>
                  </a:lnTo>
                  <a:lnTo>
                    <a:pt x="4509" y="0"/>
                  </a:lnTo>
                  <a:close/>
                </a:path>
              </a:pathLst>
            </a:custGeom>
            <a:solidFill>
              <a:schemeClr val="lt1"/>
            </a:solidFill>
            <a:ln w="9525" cap="flat" cmpd="sng">
              <a:solidFill>
                <a:srgbClr val="7F7F7F"/>
              </a:solidFill>
              <a:prstDash val="solid"/>
              <a:round/>
              <a:headEnd type="none" w="sm" len="sm"/>
              <a:tailEnd type="none" w="sm" len="sm"/>
            </a:ln>
            <a:effectLst>
              <a:outerShdw blurRad="38100" dist="25400" dir="5400000" algn="t" rotWithShape="0">
                <a:srgbClr val="000000">
                  <a:alpha val="26666"/>
                </a:srgbClr>
              </a:outerShdw>
            </a:effectLst>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Clr>
                  <a:srgbClr val="000000"/>
                </a:buClr>
                <a:buSzPts val="2400"/>
                <a:buFont typeface="Arial"/>
                <a:buNone/>
              </a:pPr>
              <a:endParaRPr sz="2400" b="0" i="0" u="none" strike="noStrike" cap="none" dirty="0">
                <a:solidFill>
                  <a:srgbClr val="000000"/>
                </a:solidFill>
                <a:latin typeface="Arial"/>
                <a:ea typeface="Arial"/>
                <a:cs typeface="Arial"/>
                <a:sym typeface="Arial"/>
              </a:endParaRPr>
            </a:p>
          </p:txBody>
        </p:sp>
        <p:sp>
          <p:nvSpPr>
            <p:cNvPr id="313" name="Google Shape;313;p8"/>
            <p:cNvSpPr/>
            <p:nvPr/>
          </p:nvSpPr>
          <p:spPr>
            <a:xfrm rot="5400000">
              <a:off x="1838298" y="3274738"/>
              <a:ext cx="2923805" cy="545336"/>
            </a:xfrm>
            <a:custGeom>
              <a:avLst/>
              <a:gdLst/>
              <a:ahLst/>
              <a:cxnLst/>
              <a:rect l="l" t="t" r="r" b="b"/>
              <a:pathLst>
                <a:path w="4509" h="841" extrusionOk="0">
                  <a:moveTo>
                    <a:pt x="4509" y="0"/>
                  </a:moveTo>
                  <a:lnTo>
                    <a:pt x="4509" y="841"/>
                  </a:lnTo>
                  <a:lnTo>
                    <a:pt x="1453" y="841"/>
                  </a:lnTo>
                  <a:lnTo>
                    <a:pt x="0" y="3"/>
                  </a:lnTo>
                  <a:lnTo>
                    <a:pt x="1453" y="0"/>
                  </a:lnTo>
                  <a:lnTo>
                    <a:pt x="4509" y="0"/>
                  </a:lnTo>
                  <a:close/>
                </a:path>
              </a:pathLst>
            </a:custGeom>
            <a:solidFill>
              <a:schemeClr val="lt1"/>
            </a:solidFill>
            <a:ln w="9525" cap="flat" cmpd="sng">
              <a:solidFill>
                <a:srgbClr val="7F7F7F"/>
              </a:solidFill>
              <a:prstDash val="solid"/>
              <a:round/>
              <a:headEnd type="none" w="sm" len="sm"/>
              <a:tailEnd type="none" w="sm" len="sm"/>
            </a:ln>
            <a:effectLst>
              <a:outerShdw blurRad="38100" dist="25400" dir="5400000" algn="t" rotWithShape="0">
                <a:srgbClr val="000000">
                  <a:alpha val="26666"/>
                </a:srgbClr>
              </a:outerShdw>
            </a:effectLst>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Clr>
                  <a:srgbClr val="000000"/>
                </a:buClr>
                <a:buSzPts val="2400"/>
                <a:buFont typeface="Arial"/>
                <a:buNone/>
              </a:pPr>
              <a:endParaRPr sz="2400" b="0" i="0" u="none" strike="noStrike" cap="none" dirty="0">
                <a:solidFill>
                  <a:srgbClr val="000000"/>
                </a:solidFill>
                <a:latin typeface="Arial"/>
                <a:ea typeface="Arial"/>
                <a:cs typeface="Arial"/>
                <a:sym typeface="Arial"/>
              </a:endParaRPr>
            </a:p>
          </p:txBody>
        </p:sp>
        <p:sp>
          <p:nvSpPr>
            <p:cNvPr id="314" name="Google Shape;314;p8"/>
            <p:cNvSpPr txBox="1"/>
            <p:nvPr/>
          </p:nvSpPr>
          <p:spPr>
            <a:xfrm rot="-5400000">
              <a:off x="3244935" y="3411036"/>
              <a:ext cx="2286900" cy="431100"/>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2800"/>
                <a:buFont typeface="Arial"/>
                <a:buNone/>
              </a:pPr>
              <a:r>
                <a:rPr lang="en" sz="2800" b="1" i="0" u="none" strike="noStrike" cap="none" dirty="0">
                  <a:solidFill>
                    <a:schemeClr val="dk1"/>
                  </a:solidFill>
                  <a:latin typeface="Roboto"/>
                  <a:ea typeface="Roboto"/>
                  <a:cs typeface="Roboto"/>
                  <a:sym typeface="Roboto"/>
                </a:rPr>
                <a:t>PLAN</a:t>
              </a:r>
              <a:endParaRPr sz="1400" b="0" i="0" u="none" strike="noStrike" cap="none" dirty="0">
                <a:solidFill>
                  <a:srgbClr val="000000"/>
                </a:solidFill>
                <a:latin typeface="Arial"/>
                <a:ea typeface="Arial"/>
                <a:cs typeface="Arial"/>
                <a:sym typeface="Arial"/>
              </a:endParaRPr>
            </a:p>
          </p:txBody>
        </p:sp>
        <p:sp>
          <p:nvSpPr>
            <p:cNvPr id="315" name="Google Shape;315;p8"/>
            <p:cNvSpPr txBox="1"/>
            <p:nvPr/>
          </p:nvSpPr>
          <p:spPr>
            <a:xfrm rot="-5400000">
              <a:off x="2700247" y="3411036"/>
              <a:ext cx="2286900" cy="431100"/>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2800"/>
                <a:buFont typeface="Arial"/>
                <a:buNone/>
              </a:pPr>
              <a:r>
                <a:rPr lang="en" sz="2800" b="1" i="0" u="none" strike="noStrike" cap="none" dirty="0">
                  <a:solidFill>
                    <a:schemeClr val="dk1"/>
                  </a:solidFill>
                  <a:latin typeface="Roboto"/>
                  <a:ea typeface="Roboto"/>
                  <a:cs typeface="Roboto"/>
                  <a:sym typeface="Roboto"/>
                </a:rPr>
                <a:t>INSPIRE</a:t>
              </a:r>
              <a:endParaRPr sz="1400" b="0" i="0" u="none" strike="noStrike" cap="none" dirty="0">
                <a:solidFill>
                  <a:srgbClr val="000000"/>
                </a:solidFill>
                <a:latin typeface="Arial"/>
                <a:ea typeface="Arial"/>
                <a:cs typeface="Arial"/>
                <a:sym typeface="Arial"/>
              </a:endParaRPr>
            </a:p>
          </p:txBody>
        </p:sp>
        <p:sp>
          <p:nvSpPr>
            <p:cNvPr id="316" name="Google Shape;316;p8"/>
            <p:cNvSpPr txBox="1"/>
            <p:nvPr/>
          </p:nvSpPr>
          <p:spPr>
            <a:xfrm rot="-5400000">
              <a:off x="2155235" y="3411036"/>
              <a:ext cx="2286900" cy="431100"/>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2800"/>
                <a:buFont typeface="Arial"/>
                <a:buNone/>
              </a:pPr>
              <a:r>
                <a:rPr lang="en" sz="2800" b="1" i="0" u="none" strike="noStrike" cap="none" dirty="0">
                  <a:solidFill>
                    <a:schemeClr val="dk1"/>
                  </a:solidFill>
                  <a:latin typeface="Roboto"/>
                  <a:ea typeface="Roboto"/>
                  <a:cs typeface="Roboto"/>
                  <a:sym typeface="Roboto"/>
                </a:rPr>
                <a:t>CONNECT</a:t>
              </a:r>
              <a:endParaRPr sz="1400" b="0" i="0" u="none" strike="noStrike" cap="none" dirty="0">
                <a:solidFill>
                  <a:srgbClr val="000000"/>
                </a:solidFill>
                <a:latin typeface="Arial"/>
                <a:ea typeface="Arial"/>
                <a:cs typeface="Arial"/>
                <a:sym typeface="Arial"/>
              </a:endParaRPr>
            </a:p>
          </p:txBody>
        </p:sp>
        <p:sp>
          <p:nvSpPr>
            <p:cNvPr id="317" name="Google Shape;317;p8"/>
            <p:cNvSpPr txBox="1"/>
            <p:nvPr/>
          </p:nvSpPr>
          <p:spPr>
            <a:xfrm rot="-5400000">
              <a:off x="1610547" y="3411036"/>
              <a:ext cx="2286900" cy="431100"/>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2800"/>
                <a:buFont typeface="Arial"/>
                <a:buNone/>
              </a:pPr>
              <a:r>
                <a:rPr lang="en" sz="2800" b="1" i="0" u="none" strike="noStrike" cap="none" dirty="0">
                  <a:solidFill>
                    <a:schemeClr val="dk1"/>
                  </a:solidFill>
                  <a:latin typeface="Roboto"/>
                  <a:ea typeface="Roboto"/>
                  <a:cs typeface="Roboto"/>
                  <a:sym typeface="Roboto"/>
                </a:rPr>
                <a:t>ASK</a:t>
              </a:r>
              <a:endParaRPr sz="1400" b="0" i="0" u="none" strike="noStrike" cap="none" dirty="0">
                <a:solidFill>
                  <a:srgbClr val="000000"/>
                </a:solidFill>
                <a:latin typeface="Arial"/>
                <a:ea typeface="Arial"/>
                <a:cs typeface="Arial"/>
                <a:sym typeface="Arial"/>
              </a:endParaRPr>
            </a:p>
          </p:txBody>
        </p:sp>
        <p:sp>
          <p:nvSpPr>
            <p:cNvPr id="318" name="Google Shape;318;p8"/>
            <p:cNvSpPr/>
            <p:nvPr/>
          </p:nvSpPr>
          <p:spPr>
            <a:xfrm>
              <a:off x="2480250" y="4886753"/>
              <a:ext cx="545400" cy="122700"/>
            </a:xfrm>
            <a:prstGeom prst="rect">
              <a:avLst/>
            </a:prstGeom>
            <a:solidFill>
              <a:schemeClr val="accent6"/>
            </a:solidFill>
            <a:ln w="9525" cap="flat" cmpd="sng">
              <a:solidFill>
                <a:schemeClr val="accent6"/>
              </a:solidFill>
              <a:prstDash val="solid"/>
              <a:round/>
              <a:headEnd type="none" w="sm" len="sm"/>
              <a:tailEnd type="none" w="sm" len="sm"/>
            </a:ln>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Clr>
                  <a:srgbClr val="000000"/>
                </a:buClr>
                <a:buSzPts val="1400"/>
                <a:buFont typeface="Arial"/>
                <a:buNone/>
              </a:pPr>
              <a:endParaRPr sz="1400" b="0" i="0" u="none" strike="noStrike" cap="none" dirty="0">
                <a:solidFill>
                  <a:schemeClr val="dk1"/>
                </a:solidFill>
                <a:latin typeface="Arial"/>
                <a:ea typeface="Arial"/>
                <a:cs typeface="Arial"/>
                <a:sym typeface="Arial"/>
              </a:endParaRPr>
            </a:p>
          </p:txBody>
        </p:sp>
        <p:sp>
          <p:nvSpPr>
            <p:cNvPr id="319" name="Google Shape;319;p8"/>
            <p:cNvSpPr/>
            <p:nvPr/>
          </p:nvSpPr>
          <p:spPr>
            <a:xfrm>
              <a:off x="3027572" y="4886753"/>
              <a:ext cx="545400" cy="122700"/>
            </a:xfrm>
            <a:prstGeom prst="rect">
              <a:avLst/>
            </a:prstGeom>
            <a:solidFill>
              <a:schemeClr val="accent4"/>
            </a:solidFill>
            <a:ln w="9525" cap="flat" cmpd="sng">
              <a:solidFill>
                <a:schemeClr val="accent4"/>
              </a:solidFill>
              <a:prstDash val="solid"/>
              <a:round/>
              <a:headEnd type="none" w="sm" len="sm"/>
              <a:tailEnd type="none" w="sm" len="sm"/>
            </a:ln>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Clr>
                  <a:srgbClr val="000000"/>
                </a:buClr>
                <a:buSzPts val="1400"/>
                <a:buFont typeface="Arial"/>
                <a:buNone/>
              </a:pPr>
              <a:endParaRPr sz="1400" b="0" i="0" u="none" strike="noStrike" cap="none" dirty="0">
                <a:solidFill>
                  <a:schemeClr val="dk1"/>
                </a:solidFill>
                <a:latin typeface="Arial"/>
                <a:ea typeface="Arial"/>
                <a:cs typeface="Arial"/>
                <a:sym typeface="Arial"/>
              </a:endParaRPr>
            </a:p>
          </p:txBody>
        </p:sp>
        <p:sp>
          <p:nvSpPr>
            <p:cNvPr id="320" name="Google Shape;320;p8"/>
            <p:cNvSpPr/>
            <p:nvPr/>
          </p:nvSpPr>
          <p:spPr>
            <a:xfrm>
              <a:off x="3577360" y="4886753"/>
              <a:ext cx="545400" cy="122700"/>
            </a:xfrm>
            <a:prstGeom prst="rect">
              <a:avLst/>
            </a:prstGeom>
            <a:solidFill>
              <a:schemeClr val="accent1"/>
            </a:solidFill>
            <a:ln w="9525" cap="flat" cmpd="sng">
              <a:solidFill>
                <a:schemeClr val="lt2"/>
              </a:solidFill>
              <a:prstDash val="solid"/>
              <a:round/>
              <a:headEnd type="none" w="sm" len="sm"/>
              <a:tailEnd type="none" w="sm" len="sm"/>
            </a:ln>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Clr>
                  <a:srgbClr val="000000"/>
                </a:buClr>
                <a:buSzPts val="1400"/>
                <a:buFont typeface="Arial"/>
                <a:buNone/>
              </a:pPr>
              <a:endParaRPr sz="1400" b="0" i="0" u="none" strike="noStrike" cap="none" dirty="0">
                <a:solidFill>
                  <a:schemeClr val="dk1"/>
                </a:solidFill>
                <a:latin typeface="Arial"/>
                <a:ea typeface="Arial"/>
                <a:cs typeface="Arial"/>
                <a:sym typeface="Arial"/>
              </a:endParaRPr>
            </a:p>
          </p:txBody>
        </p:sp>
        <p:sp>
          <p:nvSpPr>
            <p:cNvPr id="321" name="Google Shape;321;p8"/>
            <p:cNvSpPr/>
            <p:nvPr/>
          </p:nvSpPr>
          <p:spPr>
            <a:xfrm>
              <a:off x="4122217" y="4886753"/>
              <a:ext cx="545400" cy="122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Clr>
                  <a:srgbClr val="000000"/>
                </a:buClr>
                <a:buSzPts val="1400"/>
                <a:buFont typeface="Arial"/>
                <a:buNone/>
              </a:pPr>
              <a:endParaRPr sz="1400" b="0" i="0" u="none" strike="noStrike" cap="none" dirty="0">
                <a:solidFill>
                  <a:schemeClr val="dk1"/>
                </a:solidFill>
                <a:latin typeface="Arial"/>
                <a:ea typeface="Arial"/>
                <a:cs typeface="Arial"/>
                <a:sym typeface="Arial"/>
              </a:endParaRPr>
            </a:p>
          </p:txBody>
        </p:sp>
        <p:sp>
          <p:nvSpPr>
            <p:cNvPr id="322" name="Google Shape;322;p8"/>
            <p:cNvSpPr/>
            <p:nvPr/>
          </p:nvSpPr>
          <p:spPr>
            <a:xfrm>
              <a:off x="3268670" y="1963973"/>
              <a:ext cx="635400" cy="357900"/>
            </a:xfrm>
            <a:prstGeom prst="triangle">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grpSp>
          <p:nvGrpSpPr>
            <p:cNvPr id="323" name="Google Shape;323;p8"/>
            <p:cNvGrpSpPr/>
            <p:nvPr/>
          </p:nvGrpSpPr>
          <p:grpSpPr>
            <a:xfrm>
              <a:off x="1259843" y="419121"/>
              <a:ext cx="6624726" cy="1994260"/>
              <a:chOff x="386253" y="419100"/>
              <a:chExt cx="7954763" cy="2394644"/>
            </a:xfrm>
          </p:grpSpPr>
          <p:pic>
            <p:nvPicPr>
              <p:cNvPr id="324" name="Google Shape;324;p8" descr="Icon&#10;&#10;Description automatically generated"/>
              <p:cNvPicPr preferRelativeResize="0"/>
              <p:nvPr/>
            </p:nvPicPr>
            <p:blipFill rotWithShape="1">
              <a:blip r:embed="rId3">
                <a:alphaModFix/>
              </a:blip>
              <a:srcRect/>
              <a:stretch/>
            </p:blipFill>
            <p:spPr>
              <a:xfrm>
                <a:off x="386253" y="419100"/>
                <a:ext cx="941892" cy="2394642"/>
              </a:xfrm>
              <a:prstGeom prst="rect">
                <a:avLst/>
              </a:prstGeom>
              <a:noFill/>
              <a:ln>
                <a:noFill/>
              </a:ln>
            </p:spPr>
          </p:pic>
          <p:pic>
            <p:nvPicPr>
              <p:cNvPr id="325" name="Google Shape;325;p8" descr="Icon&#10;&#10;Description automatically generated"/>
              <p:cNvPicPr preferRelativeResize="0"/>
              <p:nvPr/>
            </p:nvPicPr>
            <p:blipFill rotWithShape="1">
              <a:blip r:embed="rId4">
                <a:alphaModFix/>
              </a:blip>
              <a:srcRect/>
              <a:stretch/>
            </p:blipFill>
            <p:spPr>
              <a:xfrm>
                <a:off x="7397025" y="419100"/>
                <a:ext cx="943991" cy="2394644"/>
              </a:xfrm>
              <a:prstGeom prst="rect">
                <a:avLst/>
              </a:prstGeom>
              <a:noFill/>
              <a:ln>
                <a:noFill/>
              </a:ln>
            </p:spPr>
          </p:pic>
          <p:pic>
            <p:nvPicPr>
              <p:cNvPr id="326" name="Google Shape;326;p8" descr="Icon&#10;&#10;Description automatically generated"/>
              <p:cNvPicPr preferRelativeResize="0"/>
              <p:nvPr/>
            </p:nvPicPr>
            <p:blipFill rotWithShape="1">
              <a:blip r:embed="rId5">
                <a:alphaModFix/>
              </a:blip>
              <a:srcRect/>
              <a:stretch/>
            </p:blipFill>
            <p:spPr>
              <a:xfrm>
                <a:off x="5051264" y="419100"/>
                <a:ext cx="941892" cy="2394642"/>
              </a:xfrm>
              <a:prstGeom prst="rect">
                <a:avLst/>
              </a:prstGeom>
              <a:noFill/>
              <a:ln>
                <a:noFill/>
              </a:ln>
            </p:spPr>
          </p:pic>
          <p:pic>
            <p:nvPicPr>
              <p:cNvPr id="327" name="Google Shape;327;p8" descr="Icon&#10;&#10;Description automatically generated"/>
              <p:cNvPicPr preferRelativeResize="0"/>
              <p:nvPr/>
            </p:nvPicPr>
            <p:blipFill rotWithShape="1">
              <a:blip r:embed="rId6">
                <a:alphaModFix/>
              </a:blip>
              <a:srcRect/>
              <a:stretch/>
            </p:blipFill>
            <p:spPr>
              <a:xfrm>
                <a:off x="2693931" y="419100"/>
                <a:ext cx="941892" cy="2394642"/>
              </a:xfrm>
              <a:prstGeom prst="rect">
                <a:avLst/>
              </a:prstGeom>
              <a:noFill/>
              <a:ln>
                <a:noFill/>
              </a:ln>
            </p:spPr>
          </p:pic>
        </p:grpSp>
      </p:grpSp>
      <p:sp>
        <p:nvSpPr>
          <p:cNvPr id="2" name="Title 1">
            <a:extLst>
              <a:ext uri="{FF2B5EF4-FFF2-40B4-BE49-F238E27FC236}">
                <a16:creationId xmlns:a16="http://schemas.microsoft.com/office/drawing/2014/main" id="{BA05A13E-7EA7-29DE-5078-B703E7FD3C5E}"/>
              </a:ext>
            </a:extLst>
          </p:cNvPr>
          <p:cNvSpPr>
            <a:spLocks noGrp="1"/>
          </p:cNvSpPr>
          <p:nvPr>
            <p:ph type="title"/>
          </p:nvPr>
        </p:nvSpPr>
        <p:spPr>
          <a:xfrm>
            <a:off x="682763" y="-1157675"/>
            <a:ext cx="7814100" cy="857400"/>
          </a:xfrm>
        </p:spPr>
        <p:txBody>
          <a:bodyPr/>
          <a:lstStyle/>
          <a:p>
            <a:r>
              <a:rPr lang="en-US" dirty="0"/>
              <a:t>Inspire within the ACIP Framework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9"/>
          <p:cNvSpPr txBox="1">
            <a:spLocks noGrp="1"/>
          </p:cNvSpPr>
          <p:nvPr>
            <p:ph type="ctrTitle"/>
          </p:nvPr>
        </p:nvSpPr>
        <p:spPr>
          <a:xfrm>
            <a:off x="533400" y="0"/>
            <a:ext cx="5822004" cy="51435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3600"/>
              <a:buNone/>
            </a:pPr>
            <a:r>
              <a:rPr lang="en" sz="3000" b="0" dirty="0">
                <a:solidFill>
                  <a:schemeClr val="tx1"/>
                </a:solidFill>
              </a:rPr>
              <a:t>Pillar 2 focuses on onboarding students into a </a:t>
            </a:r>
            <a:r>
              <a:rPr lang="en" sz="3000" dirty="0"/>
              <a:t>program of study</a:t>
            </a:r>
            <a:r>
              <a:rPr lang="en" sz="3000" b="0" dirty="0">
                <a:solidFill>
                  <a:schemeClr val="tx1"/>
                </a:solidFill>
              </a:rPr>
              <a:t> (not just college generally).</a:t>
            </a:r>
            <a:br>
              <a:rPr lang="en" sz="3000" b="0" dirty="0">
                <a:solidFill>
                  <a:schemeClr val="tx1"/>
                </a:solidFill>
              </a:rPr>
            </a:br>
            <a:br>
              <a:rPr lang="en" sz="3000" b="0" dirty="0">
                <a:solidFill>
                  <a:schemeClr val="tx1"/>
                </a:solidFill>
              </a:rPr>
            </a:br>
            <a:r>
              <a:rPr lang="en" sz="3000" b="0" dirty="0">
                <a:solidFill>
                  <a:schemeClr val="tx1"/>
                </a:solidFill>
              </a:rPr>
              <a:t>Getting students excited about and engaged in what they are learning is key to successful program onboarding.</a:t>
            </a:r>
            <a:endParaRPr sz="3000" b="0" dirty="0">
              <a:solidFill>
                <a:schemeClr val="tx1"/>
              </a:solidFill>
            </a:endParaRPr>
          </a:p>
        </p:txBody>
      </p:sp>
    </p:spTree>
  </p:cSld>
  <p:clrMapOvr>
    <a:masterClrMapping/>
  </p:clrMapOvr>
</p:sld>
</file>

<file path=ppt/theme/theme1.xml><?xml version="1.0" encoding="utf-8"?>
<a:theme xmlns:a="http://schemas.openxmlformats.org/drawingml/2006/main" name="2_CCRC Alternate Template">
  <a:themeElements>
    <a:clrScheme name="CCRC Colors - Alternate Template">
      <a:dk1>
        <a:srgbClr val="000000"/>
      </a:dk1>
      <a:lt1>
        <a:srgbClr val="FFFFFF"/>
      </a:lt1>
      <a:dk2>
        <a:srgbClr val="000000"/>
      </a:dk2>
      <a:lt2>
        <a:srgbClr val="31A2B6"/>
      </a:lt2>
      <a:accent1>
        <a:srgbClr val="30A2B6"/>
      </a:accent1>
      <a:accent2>
        <a:srgbClr val="0065A3"/>
      </a:accent2>
      <a:accent3>
        <a:srgbClr val="CB3B2E"/>
      </a:accent3>
      <a:accent4>
        <a:srgbClr val="F6891F"/>
      </a:accent4>
      <a:accent5>
        <a:srgbClr val="864F83"/>
      </a:accent5>
      <a:accent6>
        <a:srgbClr val="5CA060"/>
      </a:accent6>
      <a:hlink>
        <a:srgbClr val="0065A4"/>
      </a:hlink>
      <a:folHlink>
        <a:srgbClr val="31A2B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1776</TotalTime>
  <Words>6131</Words>
  <Application>Microsoft Macintosh PowerPoint</Application>
  <PresentationFormat>On-screen Show (16:9)</PresentationFormat>
  <Paragraphs>436</Paragraphs>
  <Slides>48</Slides>
  <Notes>48</Notes>
  <HiddenSlides>6</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48</vt:i4>
      </vt:variant>
    </vt:vector>
  </HeadingPairs>
  <TitlesOfParts>
    <vt:vector size="54" baseType="lpstr">
      <vt:lpstr>Courier New</vt:lpstr>
      <vt:lpstr>Roboto</vt:lpstr>
      <vt:lpstr>Arial</vt:lpstr>
      <vt:lpstr>Calibri</vt:lpstr>
      <vt:lpstr>Wingdings</vt:lpstr>
      <vt:lpstr>2_CCRC Alternate Template</vt:lpstr>
      <vt:lpstr>A Note About This Workshop</vt:lpstr>
      <vt:lpstr>Guide Slide: Instructions for Facilitators</vt:lpstr>
      <vt:lpstr>We Can  Start The Fire!</vt:lpstr>
      <vt:lpstr>Workshop Agenda</vt:lpstr>
      <vt:lpstr>Inspire in the Context of Guided Pathways</vt:lpstr>
      <vt:lpstr>Inspire happens when students are excited about and engaged in what they are learning, inside and out of the classroom.</vt:lpstr>
      <vt:lpstr>Guided pathways has four areas of practice:</vt:lpstr>
      <vt:lpstr>Inspire within the ACIP Framework</vt:lpstr>
      <vt:lpstr>Pillar 2 focuses on onboarding students into a program of study (not just college generally).  Getting students excited about and engaged in what they are learning is key to successful program onboarding.</vt:lpstr>
      <vt:lpstr>Inspire courses are exciting and engaging because they…</vt:lpstr>
      <vt:lpstr>Why Inspire Matters</vt:lpstr>
      <vt:lpstr>Inspire is an onboarding and retention strategy: Inspiring experiences that get students excited about and engaged in what they are learning give students a powerful motivation to stick with their path.</vt:lpstr>
      <vt:lpstr>Many students, particularly those from underserved groups, do not return for their second year</vt:lpstr>
      <vt:lpstr>[Add in some commentary about your college’s retention data] </vt:lpstr>
      <vt:lpstr>Inspire is an equity strategy: Inspire encourages us to meet students where they are and calls into question a deficit mindset that students are not college-ready. </vt:lpstr>
      <vt:lpstr>The Goal</vt:lpstr>
      <vt:lpstr>Putting Inspire into Practice</vt:lpstr>
      <vt:lpstr>What influenced your major choice in college?</vt:lpstr>
      <vt:lpstr>Inspire practices can be incorporated into teaching and learning at multiple levels, from a single lecture or assignment to the design of entire course curricula and programs. </vt:lpstr>
      <vt:lpstr>Principle 1: Link course content to students’ lives.</vt:lpstr>
      <vt:lpstr>Student Success Seminar: Revamped</vt:lpstr>
      <vt:lpstr>Other opportunities to link course content to students’ lives</vt:lpstr>
      <vt:lpstr>Principle 2: Link course content to programs and careers.</vt:lpstr>
      <vt:lpstr>Service Learning Program</vt:lpstr>
      <vt:lpstr>Other opportunities to link course content to programs and careers</vt:lpstr>
      <vt:lpstr>Other opportunities to link course content to programs and careers</vt:lpstr>
      <vt:lpstr>Principle 3: Invest in structures that give faculty the time and resources to deliver Inspire courses.</vt:lpstr>
      <vt:lpstr>The FIRE (Faculty Inquiry, Research, &amp; Evaluation) Project</vt:lpstr>
      <vt:lpstr>Other opportunities to invest in structures that support faculty</vt:lpstr>
      <vt:lpstr>Examining Opportunities to Inspire Students in the First Term</vt:lpstr>
      <vt:lpstr>What courses are biology students taking in their first terms that light the fire for learning?</vt:lpstr>
      <vt:lpstr>What courses are [program A] students taking in their first terms that light the fire for learning?</vt:lpstr>
      <vt:lpstr>What courses are [program B] students taking in their first terms that light the fire for learning?</vt:lpstr>
      <vt:lpstr>Guide Slide: Instructions for Facilitators</vt:lpstr>
      <vt:lpstr>Activity A</vt:lpstr>
      <vt:lpstr>Inspire principles activity</vt:lpstr>
      <vt:lpstr>Faculty: What are one or two top-enrolled courses you want to make more inspiring by connecting course content to students’ lives, programs, and/or careers?  Administrators: What are one or two ideas you have for developing new structures and supports to give faculty the time and resources to deliver Inspire courses?</vt:lpstr>
      <vt:lpstr>Guide Slide: Instructions for Facilitators</vt:lpstr>
      <vt:lpstr>  Activity B</vt:lpstr>
      <vt:lpstr>Activity B: Connecting Inspire to Existing Guided Pathways Reforms and Strategic Priorities</vt:lpstr>
      <vt:lpstr>All: How can faculty and administrators work together to connect Inspire to existing reforms and strategic priorities?  All: What are one or two next steps you can take to begin implementing Inspire practices? </vt:lpstr>
      <vt:lpstr>Thanks!</vt:lpstr>
      <vt:lpstr>Guide Slide: Instructions for Facilitators</vt:lpstr>
      <vt:lpstr>Bonus Resources</vt:lpstr>
      <vt:lpstr>Original conception of “light the fire”</vt:lpstr>
      <vt:lpstr>References: Sense of Belonging</vt:lpstr>
      <vt:lpstr>Inspire References: Connect to Students’ Lives</vt:lpstr>
      <vt:lpstr>Inspire References: Connect to Programs and Careers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pbb2127</dc:creator>
  <cp:lastModifiedBy>Shayleah Jenkins</cp:lastModifiedBy>
  <cp:revision>27</cp:revision>
  <dcterms:modified xsi:type="dcterms:W3CDTF">2024-03-26T19:36:16Z</dcterms:modified>
</cp:coreProperties>
</file>