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73" r:id="rId1"/>
  </p:sldMasterIdLst>
  <p:notesMasterIdLst>
    <p:notesMasterId r:id="rId4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Lst>
  <p:sldSz cx="9144000" cy="5143500" type="screen16x9"/>
  <p:notesSz cx="6858000" cy="9144000"/>
  <p:embeddedFontLst>
    <p:embeddedFont>
      <p:font typeface="Roboto" panose="02000000000000000000" pitchFamily="2" charset="0"/>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4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2" roundtripDataSignature="AMtx7mh+OGEuDT/Oa8CGeUd+2Br+tdH/C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Bisagni3" initials="" lastIdx="3" clrIdx="0"/>
  <p:cmAuthor id="1" name="Megan Anderson" initials="MA" lastIdx="3" clrIdx="1">
    <p:extLst>
      <p:ext uri="{19B8F6BF-5375-455C-9EA6-DF929625EA0E}">
        <p15:presenceInfo xmlns:p15="http://schemas.microsoft.com/office/powerpoint/2012/main" userId="S::manderson68@PersonalMicrosoftSoftware.ucla.edu::c859c10c-fcb6-4ffc-8724-8461e563cce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67"/>
    <p:restoredTop sz="88693" autoAdjust="0"/>
  </p:normalViewPr>
  <p:slideViewPr>
    <p:cSldViewPr snapToGrid="0">
      <p:cViewPr varScale="1">
        <p:scale>
          <a:sx n="72" d="100"/>
          <a:sy n="72" d="100"/>
        </p:scale>
        <p:origin x="988" y="52"/>
      </p:cViewPr>
      <p:guideLst>
        <p:guide orient="horz" pos="1620"/>
        <p:guide pos="4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3.fntdata"/><Relationship Id="rId53"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2.fntdata"/><Relationship Id="rId52"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1.fntdata"/><Relationship Id="rId56"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24f4b80e93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2" name="Google Shape;102;g24f4b80e930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210cdbb309c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g210cdbb309c_0_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lvl="0" indent="0" algn="l" rtl="0">
              <a:lnSpc>
                <a:spcPct val="100000"/>
              </a:lnSpc>
              <a:spcBef>
                <a:spcPts val="0"/>
              </a:spcBef>
              <a:spcAft>
                <a:spcPts val="0"/>
              </a:spcAft>
              <a:buClr>
                <a:schemeClr val="accent1"/>
              </a:buClr>
              <a:buSzPts val="1400"/>
              <a:buNone/>
            </a:pPr>
            <a:r>
              <a:rPr lang="en-US">
                <a:solidFill>
                  <a:schemeClr val="accent1"/>
                </a:solidFill>
              </a:rPr>
              <a:t>[speak]</a:t>
            </a:r>
            <a:endParaRPr/>
          </a:p>
          <a:p>
            <a:pPr marL="457200" lvl="0" indent="-317500" algn="l" rtl="0">
              <a:lnSpc>
                <a:spcPct val="100000"/>
              </a:lnSpc>
              <a:spcBef>
                <a:spcPts val="0"/>
              </a:spcBef>
              <a:spcAft>
                <a:spcPts val="0"/>
              </a:spcAft>
              <a:buClr>
                <a:schemeClr val="accent1"/>
              </a:buClr>
              <a:buSzPts val="1400"/>
              <a:buChar char="●"/>
            </a:pPr>
            <a:r>
              <a:rPr lang="en-US">
                <a:solidFill>
                  <a:schemeClr val="accent1"/>
                </a:solidFill>
              </a:rPr>
              <a:t>Ask and Connect, like the whole ACIP framework, are based on what we learned from students. </a:t>
            </a:r>
            <a:endParaRPr/>
          </a:p>
          <a:p>
            <a:pPr marL="457200" lvl="0" indent="-317500" algn="l" rtl="0">
              <a:lnSpc>
                <a:spcPct val="100000"/>
              </a:lnSpc>
              <a:spcBef>
                <a:spcPts val="0"/>
              </a:spcBef>
              <a:spcAft>
                <a:spcPts val="0"/>
              </a:spcAft>
              <a:buClr>
                <a:schemeClr val="accent1"/>
              </a:buClr>
              <a:buSzPts val="1400"/>
              <a:buChar char="●"/>
            </a:pPr>
            <a:r>
              <a:rPr lang="en-US">
                <a:solidFill>
                  <a:schemeClr val="accent1"/>
                </a:solidFill>
              </a:rPr>
              <a:t>Based on interviews and focus groups, we learned that students value these opportunities as they are entering their institution:</a:t>
            </a:r>
            <a:endParaRPr/>
          </a:p>
          <a:p>
            <a:pPr marL="596900" lvl="1" indent="0" algn="l" rtl="0">
              <a:lnSpc>
                <a:spcPct val="100000"/>
              </a:lnSpc>
              <a:spcBef>
                <a:spcPts val="0"/>
              </a:spcBef>
              <a:spcAft>
                <a:spcPts val="0"/>
              </a:spcAft>
              <a:buClr>
                <a:schemeClr val="accent1"/>
              </a:buClr>
              <a:buSzPts val="1400"/>
              <a:buNone/>
            </a:pPr>
            <a:r>
              <a:rPr lang="en-US">
                <a:solidFill>
                  <a:schemeClr val="accent1"/>
                </a:solidFill>
              </a:rPr>
              <a:t>1. Support exploring academic/career possibilities </a:t>
            </a:r>
            <a:endParaRPr/>
          </a:p>
          <a:p>
            <a:pPr marL="596900" lvl="1" indent="0" algn="l" rtl="0">
              <a:lnSpc>
                <a:spcPct val="100000"/>
              </a:lnSpc>
              <a:spcBef>
                <a:spcPts val="0"/>
              </a:spcBef>
              <a:spcAft>
                <a:spcPts val="0"/>
              </a:spcAft>
              <a:buClr>
                <a:schemeClr val="accent1"/>
              </a:buClr>
              <a:buSzPts val="1400"/>
              <a:buNone/>
            </a:pPr>
            <a:r>
              <a:rPr lang="en-US">
                <a:solidFill>
                  <a:schemeClr val="accent1"/>
                </a:solidFill>
              </a:rPr>
              <a:t>2. Opportunities to interact with students, faculty, and staff who share similar interests </a:t>
            </a:r>
            <a:endParaRPr/>
          </a:p>
          <a:p>
            <a:pPr marL="596900" lvl="1" indent="0" algn="l" rtl="0">
              <a:lnSpc>
                <a:spcPct val="100000"/>
              </a:lnSpc>
              <a:spcBef>
                <a:spcPts val="0"/>
              </a:spcBef>
              <a:spcAft>
                <a:spcPts val="0"/>
              </a:spcAft>
              <a:buClr>
                <a:schemeClr val="accent1"/>
              </a:buClr>
              <a:buSzPts val="1400"/>
              <a:buNone/>
            </a:pPr>
            <a:r>
              <a:rPr lang="en-US">
                <a:solidFill>
                  <a:schemeClr val="accent1"/>
                </a:solidFill>
              </a:rPr>
              <a:t>3. A course aligned with interests during first term</a:t>
            </a:r>
            <a:endParaRPr/>
          </a:p>
          <a:p>
            <a:pPr marL="596900" lvl="1" indent="0" algn="l" rtl="0">
              <a:lnSpc>
                <a:spcPct val="100000"/>
              </a:lnSpc>
              <a:spcBef>
                <a:spcPts val="0"/>
              </a:spcBef>
              <a:spcAft>
                <a:spcPts val="0"/>
              </a:spcAft>
              <a:buClr>
                <a:schemeClr val="accent1"/>
              </a:buClr>
              <a:buSzPts val="1400"/>
              <a:buNone/>
            </a:pPr>
            <a:r>
              <a:rPr lang="en-US">
                <a:solidFill>
                  <a:schemeClr val="accent1"/>
                </a:solidFill>
              </a:rPr>
              <a:t>4. Support developing a full-program educational plan, which should show students what courses they need to take and in what timeframe to complete a program aligned with their goals for employment and further education.</a:t>
            </a:r>
            <a:endParaRPr>
              <a:solidFill>
                <a:schemeClr val="accent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229496a55ea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 name="Google Shape;195;g229496a55ea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1" name="Google Shape;201;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[Speak]</a:t>
            </a:r>
            <a:endParaRPr/>
          </a:p>
          <a:p>
            <a:pPr marL="0" lvl="0" indent="0" algn="l" rtl="0">
              <a:lnSpc>
                <a:spcPct val="100000"/>
              </a:lnSpc>
              <a:spcBef>
                <a:spcPts val="0"/>
              </a:spcBef>
              <a:spcAft>
                <a:spcPts val="0"/>
              </a:spcAft>
              <a:buSzPts val="1400"/>
              <a:buNone/>
            </a:pPr>
            <a:r>
              <a:rPr lang="en-US"/>
              <a:t>To make the concepts of Ask and Connect feel more real, I’m going to lead you through a short icebreaker. </a:t>
            </a:r>
            <a:endParaRPr/>
          </a:p>
          <a:p>
            <a:pPr marL="0" lvl="0" indent="0" algn="l" rtl="0">
              <a:lnSpc>
                <a:spcPct val="100000"/>
              </a:lnSpc>
              <a:spcBef>
                <a:spcPts val="0"/>
              </a:spcBef>
              <a:spcAft>
                <a:spcPts val="0"/>
              </a:spcAft>
              <a:buSzPts val="1400"/>
              <a:buNone/>
            </a:pPr>
            <a:endParaRPr/>
          </a:p>
          <a:p>
            <a:pPr marL="914400" lvl="0" indent="0" algn="l" rtl="0">
              <a:lnSpc>
                <a:spcPct val="100000"/>
              </a:lnSpc>
              <a:spcBef>
                <a:spcPts val="0"/>
              </a:spcBef>
              <a:spcAft>
                <a:spcPts val="0"/>
              </a:spcAft>
              <a:buSzPts val="1400"/>
              <a:buNone/>
            </a:pPr>
            <a:endParaRPr>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7" name="Google Shape;207;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solidFill>
                <a:schemeClr val="accent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4" name="Google Shape;214;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[Speak]</a:t>
            </a:r>
            <a:endParaRPr/>
          </a:p>
          <a:p>
            <a:pPr marL="171450" lvl="0" indent="-171450" algn="l" rtl="0">
              <a:lnSpc>
                <a:spcPct val="100000"/>
              </a:lnSpc>
              <a:spcBef>
                <a:spcPts val="0"/>
              </a:spcBef>
              <a:spcAft>
                <a:spcPts val="0"/>
              </a:spcAft>
              <a:buSzPts val="1400"/>
              <a:buChar char="●"/>
            </a:pPr>
            <a:r>
              <a:rPr lang="en-US"/>
              <a:t>Thank you for sharing your own experiences with [Ask and/or Connect]. Next, I’m going to review the definitions of Ask and Connect and then go over some of the research and data that point to the need for developing a systematic approach to this work.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solidFill>
                  <a:schemeClr val="accent1"/>
                </a:solidFill>
              </a:rPr>
              <a:t>[Speak]</a:t>
            </a:r>
            <a:endParaRPr dirty="0"/>
          </a:p>
          <a:p>
            <a:pPr marL="171450" lvl="0" indent="-171450" algn="l" rtl="0">
              <a:lnSpc>
                <a:spcPct val="100000"/>
              </a:lnSpc>
              <a:spcBef>
                <a:spcPts val="0"/>
              </a:spcBef>
              <a:spcAft>
                <a:spcPts val="0"/>
              </a:spcAft>
              <a:buSzPts val="1400"/>
              <a:buChar char="●"/>
            </a:pPr>
            <a:r>
              <a:rPr lang="en-US" dirty="0">
                <a:solidFill>
                  <a:schemeClr val="accent1"/>
                </a:solidFill>
              </a:rPr>
              <a:t>In Ask, every student is asked about their interests, strengths, and aspirations and is guided to programs and people at the college with similar interests. </a:t>
            </a:r>
            <a:endParaRPr dirty="0"/>
          </a:p>
          <a:p>
            <a:pPr marL="171450" lvl="0" indent="-171450" algn="l" rtl="0">
              <a:lnSpc>
                <a:spcPct val="100000"/>
              </a:lnSpc>
              <a:spcBef>
                <a:spcPts val="0"/>
              </a:spcBef>
              <a:spcAft>
                <a:spcPts val="0"/>
              </a:spcAft>
              <a:buSzPts val="1400"/>
              <a:buChar char="●"/>
            </a:pPr>
            <a:r>
              <a:rPr lang="en-US" u="none" dirty="0">
                <a:solidFill>
                  <a:schemeClr val="accent1"/>
                </a:solidFill>
              </a:rPr>
              <a:t>Engaging all students from the start in these </a:t>
            </a:r>
            <a:r>
              <a:rPr lang="en-US" dirty="0">
                <a:solidFill>
                  <a:schemeClr val="accent1"/>
                </a:solidFill>
              </a:rPr>
              <a:t>conversations and discussing possible academic and career paths—including those students might not be aware of—increase the chances that students will choose a direction that is a good fit for them.</a:t>
            </a:r>
            <a:endParaRPr dirty="0"/>
          </a:p>
          <a:p>
            <a:pPr marL="171450" lvl="0" indent="-171450" algn="l" rtl="0">
              <a:lnSpc>
                <a:spcPct val="100000"/>
              </a:lnSpc>
              <a:spcBef>
                <a:spcPts val="0"/>
              </a:spcBef>
              <a:spcAft>
                <a:spcPts val="0"/>
              </a:spcAft>
              <a:buSzPts val="1400"/>
              <a:buChar char="●"/>
            </a:pPr>
            <a:r>
              <a:rPr lang="en-US" dirty="0">
                <a:solidFill>
                  <a:schemeClr val="accent1"/>
                </a:solidFill>
              </a:rPr>
              <a:t>A few things of note. The first is that this is an </a:t>
            </a:r>
            <a:r>
              <a:rPr lang="en-US" i="1" dirty="0">
                <a:solidFill>
                  <a:schemeClr val="accent1"/>
                </a:solidFill>
              </a:rPr>
              <a:t>ongoing conversation</a:t>
            </a:r>
            <a:r>
              <a:rPr lang="en-US" dirty="0">
                <a:solidFill>
                  <a:schemeClr val="accent1"/>
                </a:solidFill>
              </a:rPr>
              <a:t>. It’s not a one-time thing. It should happen throughout the course of students’ first term and first year as they refine their interests and learn more about themselves. </a:t>
            </a:r>
            <a:endParaRPr dirty="0"/>
          </a:p>
          <a:p>
            <a:pPr marL="171450" lvl="0" indent="-171450" algn="l" rtl="0">
              <a:lnSpc>
                <a:spcPct val="100000"/>
              </a:lnSpc>
              <a:spcBef>
                <a:spcPts val="0"/>
              </a:spcBef>
              <a:spcAft>
                <a:spcPts val="0"/>
              </a:spcAft>
              <a:buSzPts val="1400"/>
              <a:buChar char="●"/>
            </a:pPr>
            <a:r>
              <a:rPr lang="en-US" dirty="0">
                <a:solidFill>
                  <a:schemeClr val="accent1"/>
                </a:solidFill>
              </a:rPr>
              <a:t>Second, it’s also important to ask students about their lives—how much are they working, do they have to travel far to get to campus, are they caring for family members? These are all important pieces of information that can be helpful to learn about so that you have the full picture of the student’s life but also so that the college can proactively connect students with resources and support both in the college and in the community.</a:t>
            </a:r>
            <a:endParaRPr dirty="0"/>
          </a:p>
          <a:p>
            <a:pPr marL="0" lvl="0" indent="0" algn="l" rtl="0">
              <a:lnSpc>
                <a:spcPct val="100000"/>
              </a:lnSpc>
              <a:spcBef>
                <a:spcPts val="0"/>
              </a:spcBef>
              <a:spcAft>
                <a:spcPts val="0"/>
              </a:spcAft>
              <a:buSzPts val="1400"/>
              <a:buNone/>
            </a:pPr>
            <a:endParaRPr dirty="0">
              <a:solidFill>
                <a:schemeClr val="accent1"/>
              </a:solidFill>
            </a:endParaRPr>
          </a:p>
          <a:p>
            <a:pPr marL="0" lvl="0" indent="0" algn="l" rtl="0">
              <a:lnSpc>
                <a:spcPct val="100000"/>
              </a:lnSpc>
              <a:spcBef>
                <a:spcPts val="0"/>
              </a:spcBef>
              <a:spcAft>
                <a:spcPts val="0"/>
              </a:spcAft>
              <a:buSzPts val="1400"/>
              <a:buNone/>
            </a:pPr>
            <a:endParaRPr dirty="0">
              <a:solidFill>
                <a:schemeClr val="accent1"/>
              </a:solidFill>
            </a:endParaRPr>
          </a:p>
          <a:p>
            <a:pPr marL="0" lvl="0" indent="0" algn="l" rtl="0">
              <a:lnSpc>
                <a:spcPct val="100000"/>
              </a:lnSpc>
              <a:spcBef>
                <a:spcPts val="0"/>
              </a:spcBef>
              <a:spcAft>
                <a:spcPts val="0"/>
              </a:spcAft>
              <a:buSzPts val="1400"/>
              <a:buNone/>
            </a:pPr>
            <a:endParaRPr dirty="0">
              <a:solidFill>
                <a:schemeClr val="accent1"/>
              </a:solidFill>
            </a:endParaRPr>
          </a:p>
        </p:txBody>
      </p:sp>
      <p:sp>
        <p:nvSpPr>
          <p:cNvPr id="220" name="Google Shape;220;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0" name="Google Shape;230;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marR="0" lvl="0" indent="0" algn="l" rtl="0">
              <a:lnSpc>
                <a:spcPct val="100000"/>
              </a:lnSpc>
              <a:spcBef>
                <a:spcPts val="0"/>
              </a:spcBef>
              <a:spcAft>
                <a:spcPts val="0"/>
              </a:spcAft>
              <a:buClr>
                <a:srgbClr val="000000"/>
              </a:buClr>
              <a:buSzPts val="1400"/>
              <a:buFont typeface="Arial"/>
              <a:buNone/>
            </a:pPr>
            <a:r>
              <a:rPr lang="en-US"/>
              <a:t>[Speak]</a:t>
            </a:r>
            <a:endParaRPr/>
          </a:p>
          <a:p>
            <a:pPr marL="457200" marR="0" lvl="0" indent="-317500" algn="l" rtl="0">
              <a:lnSpc>
                <a:spcPct val="100000"/>
              </a:lnSpc>
              <a:spcBef>
                <a:spcPts val="0"/>
              </a:spcBef>
              <a:spcAft>
                <a:spcPts val="0"/>
              </a:spcAft>
              <a:buClr>
                <a:srgbClr val="000000"/>
              </a:buClr>
              <a:buSzPts val="1400"/>
              <a:buFont typeface="Arial"/>
              <a:buChar char="●"/>
            </a:pPr>
            <a:r>
              <a:rPr lang="en-US"/>
              <a:t>By Asking, people in the college now have more information to use to connect students to different people within the college. </a:t>
            </a:r>
            <a:endParaRPr/>
          </a:p>
          <a:p>
            <a:pPr marL="457200" marR="0" lvl="0" indent="-317500" algn="l" rtl="0">
              <a:lnSpc>
                <a:spcPct val="100000"/>
              </a:lnSpc>
              <a:spcBef>
                <a:spcPts val="0"/>
              </a:spcBef>
              <a:spcAft>
                <a:spcPts val="0"/>
              </a:spcAft>
              <a:buClr>
                <a:srgbClr val="000000"/>
              </a:buClr>
              <a:buSzPts val="1400"/>
              <a:buFont typeface="Arial"/>
              <a:buChar char="●"/>
            </a:pPr>
            <a:r>
              <a:rPr lang="en-US"/>
              <a:t>These may include faculty who can help students learn more about fields and careers that they are interested in and support services that can help students navigate situations in which they may need academic or non-academic support. </a:t>
            </a:r>
            <a:endParaRPr/>
          </a:p>
          <a:p>
            <a:pPr marL="457200" marR="0" lvl="0" indent="-317500" algn="l" rtl="0">
              <a:lnSpc>
                <a:spcPct val="100000"/>
              </a:lnSpc>
              <a:spcBef>
                <a:spcPts val="0"/>
              </a:spcBef>
              <a:spcAft>
                <a:spcPts val="0"/>
              </a:spcAft>
              <a:buClr>
                <a:srgbClr val="000000"/>
              </a:buClr>
              <a:buSzPts val="1400"/>
              <a:buFont typeface="Arial"/>
              <a:buChar char="●"/>
            </a:pPr>
            <a:r>
              <a:rPr lang="en-US"/>
              <a:t>These relationships are critical to students’ success. When students develop connections with people on campus, they will be more likely to reach out for help or to ask questions.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0" name="Google Shape;240;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[Speak]</a:t>
            </a:r>
            <a:endParaRPr/>
          </a:p>
          <a:p>
            <a:pPr marL="0" lvl="0" indent="0" algn="l" rtl="0">
              <a:lnSpc>
                <a:spcPct val="100000"/>
              </a:lnSpc>
              <a:spcBef>
                <a:spcPts val="0"/>
              </a:spcBef>
              <a:spcAft>
                <a:spcPts val="0"/>
              </a:spcAft>
              <a:buSzPts val="1400"/>
              <a:buNone/>
            </a:pPr>
            <a:r>
              <a:rPr lang="en-US"/>
              <a:t>Now, I’m going to give you some information about the research and data behind Ask and Connect.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6" name="Google Shape;246;p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100"/>
              <a:buNone/>
            </a:pPr>
            <a:r>
              <a:rPr lang="en-US">
                <a:solidFill>
                  <a:schemeClr val="dk1"/>
                </a:solidFill>
              </a:rPr>
              <a:t>[Speak]</a:t>
            </a:r>
            <a:endParaRPr>
              <a:solidFill>
                <a:schemeClr val="dk1"/>
              </a:solidFill>
            </a:endParaRPr>
          </a:p>
          <a:p>
            <a:pPr marL="457200" lvl="0" indent="-298450" algn="l" rtl="0">
              <a:lnSpc>
                <a:spcPct val="100000"/>
              </a:lnSpc>
              <a:spcBef>
                <a:spcPts val="1200"/>
              </a:spcBef>
              <a:spcAft>
                <a:spcPts val="0"/>
              </a:spcAft>
              <a:buClr>
                <a:schemeClr val="dk1"/>
              </a:buClr>
              <a:buSzPts val="1100"/>
              <a:buChar char="●"/>
            </a:pPr>
            <a:r>
              <a:rPr lang="en-US">
                <a:solidFill>
                  <a:schemeClr val="dk1"/>
                </a:solidFill>
              </a:rPr>
              <a:t>One of the core principle of the guided pathways model is that reforms need to be universal—scaled to reach all students.</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At the same time, research with guided pathways colleges has shown that it is crucial to personalize reforms based on students’ needs, interests, and circumstances. </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The ACIP model, including Ask and Connect, should be approached in the same way. All students should experience Ask and Connect, but those experiences should be personalized.</a:t>
            </a:r>
            <a:endParaRPr>
              <a:solidFill>
                <a:schemeClr val="dk1"/>
              </a:solidFill>
            </a:endParaRPr>
          </a:p>
          <a:p>
            <a:pPr marL="457200" lvl="0" indent="-298450" algn="l" rtl="0">
              <a:lnSpc>
                <a:spcPct val="115000"/>
              </a:lnSpc>
              <a:spcBef>
                <a:spcPts val="0"/>
              </a:spcBef>
              <a:spcAft>
                <a:spcPts val="0"/>
              </a:spcAft>
              <a:buClr>
                <a:schemeClr val="dk1"/>
              </a:buClr>
              <a:buSzPts val="1100"/>
              <a:buFont typeface="Calibri"/>
              <a:buChar char="●"/>
            </a:pPr>
            <a:r>
              <a:rPr lang="en-US">
                <a:solidFill>
                  <a:schemeClr val="dk1"/>
                </a:solidFill>
              </a:rPr>
              <a:t> In some cases, students have common interests and personalization can occur at the group level. For example, students in the same meta-majors are likely to share common career interests, so it makes sense to tailor the questions you Ask students about their career goals and the career Connections you build based on meta-major.</a:t>
            </a:r>
            <a:endParaRPr>
              <a:solidFill>
                <a:schemeClr val="dk1"/>
              </a:solidFill>
            </a:endParaRPr>
          </a:p>
          <a:p>
            <a:pPr marL="457200" lvl="0" indent="-298450" algn="l" rtl="0">
              <a:lnSpc>
                <a:spcPct val="115000"/>
              </a:lnSpc>
              <a:spcBef>
                <a:spcPts val="0"/>
              </a:spcBef>
              <a:spcAft>
                <a:spcPts val="0"/>
              </a:spcAft>
              <a:buClr>
                <a:schemeClr val="dk1"/>
              </a:buClr>
              <a:buSzPts val="1100"/>
              <a:buChar char="●"/>
            </a:pPr>
            <a:r>
              <a:rPr lang="en-US">
                <a:solidFill>
                  <a:schemeClr val="dk1"/>
                </a:solidFill>
              </a:rPr>
              <a:t>Often, however, students are looking for individualized support, making it critical to provide opportunities for one-on-one interactions during which advisors and faculty can Ask and Connect with students. </a:t>
            </a:r>
            <a:endParaRPr>
              <a:solidFill>
                <a:schemeClr val="dk1"/>
              </a:solidFill>
            </a:endParaRPr>
          </a:p>
          <a:p>
            <a:pPr marL="0" lvl="0" indent="0" algn="l" rtl="0">
              <a:lnSpc>
                <a:spcPct val="100000"/>
              </a:lnSpc>
              <a:spcBef>
                <a:spcPts val="1200"/>
              </a:spcBef>
              <a:spcAft>
                <a:spcPts val="0"/>
              </a:spcAft>
              <a:buSzPts val="1400"/>
              <a:buNone/>
            </a:pPr>
            <a:endParaRPr sz="1800">
              <a:latin typeface="Calibri"/>
              <a:ea typeface="Calibri"/>
              <a:cs typeface="Calibri"/>
              <a:sym typeface="Calibri"/>
            </a:endParaRPr>
          </a:p>
        </p:txBody>
      </p:sp>
      <p:sp>
        <p:nvSpPr>
          <p:cNvPr id="247" name="Google Shape;247;p2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18</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244eab5333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1" name="Google Shape;261;g244eab53337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[Speak]</a:t>
            </a:r>
            <a:endParaRPr/>
          </a:p>
          <a:p>
            <a:pPr marL="457200" lvl="0" indent="-317500" algn="l" rtl="0">
              <a:lnSpc>
                <a:spcPct val="100000"/>
              </a:lnSpc>
              <a:spcBef>
                <a:spcPts val="0"/>
              </a:spcBef>
              <a:spcAft>
                <a:spcPts val="0"/>
              </a:spcAft>
              <a:buSzPts val="1400"/>
              <a:buChar char="●"/>
            </a:pPr>
            <a:r>
              <a:rPr lang="en-US"/>
              <a:t>Most college faculty and staff already talk with students, ask students questions, forge individual connections with students, and connect students to key resources. However, to ensure that </a:t>
            </a:r>
            <a:r>
              <a:rPr lang="en-US" i="1"/>
              <a:t>all </a:t>
            </a:r>
            <a:r>
              <a:rPr lang="en-US"/>
              <a:t>students receive the </a:t>
            </a:r>
            <a:r>
              <a:rPr lang="en-US" i="1"/>
              <a:t>personalized </a:t>
            </a:r>
            <a:r>
              <a:rPr lang="en-US"/>
              <a:t>support they need, it is important to develop intentional and structured processes for engaging students. </a:t>
            </a:r>
            <a:endParaRPr/>
          </a:p>
          <a:p>
            <a:pPr marL="457200" lvl="0" indent="-317500" algn="l" rtl="0">
              <a:lnSpc>
                <a:spcPct val="100000"/>
              </a:lnSpc>
              <a:spcBef>
                <a:spcPts val="0"/>
              </a:spcBef>
              <a:spcAft>
                <a:spcPts val="0"/>
              </a:spcAft>
              <a:buSzPts val="1400"/>
              <a:buChar char="●"/>
            </a:pPr>
            <a:r>
              <a:rPr lang="en-US"/>
              <a:t>We know from research that many students struggle with feelings of isolation and self-doubt and worry about whether they are college material. Those students are unlikely to take the initiative to reach out if they don’t know who to talk to. </a:t>
            </a:r>
            <a:endParaRPr/>
          </a:p>
          <a:p>
            <a:pPr marL="457200" lvl="0" indent="-317500" algn="l" rtl="0">
              <a:lnSpc>
                <a:spcPct val="100000"/>
              </a:lnSpc>
              <a:spcBef>
                <a:spcPts val="0"/>
              </a:spcBef>
              <a:spcAft>
                <a:spcPts val="0"/>
              </a:spcAft>
              <a:buSzPts val="1400"/>
              <a:buChar char="●"/>
            </a:pPr>
            <a:r>
              <a:rPr lang="en-US"/>
              <a:t>Additionally, colleges as institutions were not designed to promote relationship-building. Historically, pedagogy has focused on academic content and taken a “weed-out” approach to assessment. Furthermore, internal college reward systems, such as tenure and scheduling preferences, don’t take into account the time and effort that goes into building relationships with students.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 name="Google Shape;10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244eab53337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8" name="Google Shape;268;g244eab53337_0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[Speak]</a:t>
            </a:r>
            <a:endParaRPr/>
          </a:p>
          <a:p>
            <a:pPr marL="457200" lvl="0" indent="-317500" algn="l" rtl="0">
              <a:lnSpc>
                <a:spcPct val="100000"/>
              </a:lnSpc>
              <a:spcBef>
                <a:spcPts val="0"/>
              </a:spcBef>
              <a:spcAft>
                <a:spcPts val="0"/>
              </a:spcAft>
              <a:buSzPts val="1400"/>
              <a:buChar char="●"/>
            </a:pPr>
            <a:r>
              <a:rPr lang="en-US"/>
              <a:t>Ask and Connect are fundamentally tied to equity. </a:t>
            </a:r>
            <a:endParaRPr/>
          </a:p>
          <a:p>
            <a:pPr marL="457200" lvl="0" indent="-317500" algn="l" rtl="0">
              <a:lnSpc>
                <a:spcPct val="100000"/>
              </a:lnSpc>
              <a:spcBef>
                <a:spcPts val="0"/>
              </a:spcBef>
              <a:spcAft>
                <a:spcPts val="0"/>
              </a:spcAft>
              <a:buSzPts val="1400"/>
              <a:buChar char="●"/>
            </a:pPr>
            <a:r>
              <a:rPr lang="en-US"/>
              <a:t>In their work on culturally engaging campuses, Museus, Yi, and Saelua stress that students from different backgrounds are likely to experience the campus environment differently. In order for underserved students to feel connected, Ask and Connect practices should be personalized to foster a sense of cultural belonging. </a:t>
            </a:r>
            <a:endParaRPr/>
          </a:p>
          <a:p>
            <a:pPr marL="457200" lvl="0" indent="0" algn="l" rtl="0">
              <a:lnSpc>
                <a:spcPct val="100000"/>
              </a:lnSpc>
              <a:spcBef>
                <a:spcPts val="0"/>
              </a:spcBef>
              <a:spcAft>
                <a:spcPts val="0"/>
              </a:spcAft>
              <a:buSzPts val="14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5" name="Google Shape;275;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[Speak]</a:t>
            </a:r>
            <a:endParaRPr/>
          </a:p>
          <a:p>
            <a:pPr marL="457200" lvl="0" indent="-317500" algn="l" rtl="0">
              <a:lnSpc>
                <a:spcPct val="100000"/>
              </a:lnSpc>
              <a:spcBef>
                <a:spcPts val="0"/>
              </a:spcBef>
              <a:spcAft>
                <a:spcPts val="0"/>
              </a:spcAft>
              <a:buSzPts val="1400"/>
              <a:buChar char="●"/>
            </a:pPr>
            <a:r>
              <a:rPr lang="en-US"/>
              <a:t>The ACIP framework is presented as part of the second pillar of guided pathways—helping students choose and enter a program of study—because when colleges lose students, they typically lose them early on, often even before the second term. </a:t>
            </a:r>
            <a:endParaRPr/>
          </a:p>
          <a:p>
            <a:pPr marL="457200" lvl="0" indent="-317500" algn="l" rtl="0">
              <a:lnSpc>
                <a:spcPct val="100000"/>
              </a:lnSpc>
              <a:spcBef>
                <a:spcPts val="0"/>
              </a:spcBef>
              <a:spcAft>
                <a:spcPts val="0"/>
              </a:spcAft>
              <a:buSzPts val="1400"/>
              <a:buChar char="●"/>
            </a:pPr>
            <a:r>
              <a:rPr lang="en-US"/>
              <a:t>Therefore, Asking and Connecting students as part of onboarding is an important strategy for increasing retention. </a:t>
            </a:r>
            <a:endParaRPr/>
          </a:p>
          <a:p>
            <a:pPr marL="457200" lvl="0" indent="-317500" algn="l" rtl="0">
              <a:lnSpc>
                <a:spcPct val="100000"/>
              </a:lnSpc>
              <a:spcBef>
                <a:spcPts val="0"/>
              </a:spcBef>
              <a:spcAft>
                <a:spcPts val="0"/>
              </a:spcAft>
              <a:buSzPts val="1400"/>
              <a:buChar char="●"/>
            </a:pPr>
            <a:r>
              <a:rPr lang="en-US"/>
              <a:t>How many students who applied to our college did we lose before the first day of classes? We know they had some intention of enrolling—what might have happened if someone had reached out, asked them about their interests and goals, and connected them to people, resources, and programs on campus?</a:t>
            </a:r>
            <a:endParaRPr/>
          </a:p>
          <a:p>
            <a:pPr marL="457200" lvl="0" indent="-317500" algn="l" rtl="0">
              <a:lnSpc>
                <a:spcPct val="100000"/>
              </a:lnSpc>
              <a:spcBef>
                <a:spcPts val="0"/>
              </a:spcBef>
              <a:spcAft>
                <a:spcPts val="0"/>
              </a:spcAft>
              <a:buSzPts val="1400"/>
              <a:buChar char="●"/>
            </a:pPr>
            <a:r>
              <a:rPr lang="en-US"/>
              <a:t>The same applies for each stage of the way. How many students have we lost by census day? by the start of the second term? </a:t>
            </a:r>
            <a:endParaRPr/>
          </a:p>
          <a:p>
            <a:pPr marL="457200" lvl="0" indent="-317500" algn="l" rtl="0">
              <a:lnSpc>
                <a:spcPct val="100000"/>
              </a:lnSpc>
              <a:spcBef>
                <a:spcPts val="0"/>
              </a:spcBef>
              <a:spcAft>
                <a:spcPts val="0"/>
              </a:spcAft>
              <a:buSzPts val="1400"/>
              <a:buChar char="●"/>
            </a:pPr>
            <a:r>
              <a:rPr lang="en-US"/>
              <a:t>How many more students could we have kept by Asking and Connecting?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229496a55ea_2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2" name="Google Shape;292;g229496a55ea_2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solidFill>
                  <a:schemeClr val="accent1"/>
                </a:solidFill>
              </a:rPr>
              <a:t>[Facilitator note: We suggest working with your IR office to add numbers for these stages of the student experience to this slide. Then, use this to share these numbers with the people in the workshop. What are a few of the big takeaways?]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9" name="Google Shape;309;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[Speak]</a:t>
            </a:r>
            <a:endParaRPr/>
          </a:p>
          <a:p>
            <a:pPr marL="457200" lvl="0" indent="-317500" algn="l" rtl="0">
              <a:lnSpc>
                <a:spcPct val="100000"/>
              </a:lnSpc>
              <a:spcBef>
                <a:spcPts val="0"/>
              </a:spcBef>
              <a:spcAft>
                <a:spcPts val="0"/>
              </a:spcAft>
              <a:buSzPts val="1400"/>
              <a:buChar char="●"/>
            </a:pPr>
            <a:r>
              <a:rPr lang="en-US"/>
              <a:t>Research conducted by the </a:t>
            </a:r>
            <a:r>
              <a:rPr lang="en-US">
                <a:solidFill>
                  <a:schemeClr val="dk1"/>
                </a:solidFill>
              </a:rPr>
              <a:t>Center for Community College Student Engagement has found that not as many new students as returning students meet with an advisor. </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Those who do connect with an advisor, however, score higher on a variety of measures of student engagement, and students who report higher levels of engagement also report higher GPAs. </a:t>
            </a:r>
            <a:endParaRPr>
              <a:solidFill>
                <a:schemeClr val="dk1"/>
              </a:solidFill>
            </a:endParaRPr>
          </a:p>
          <a:p>
            <a:pPr marL="457200" lvl="0" indent="-317500" algn="l" rtl="0">
              <a:lnSpc>
                <a:spcPct val="100000"/>
              </a:lnSpc>
              <a:spcBef>
                <a:spcPts val="0"/>
              </a:spcBef>
              <a:spcAft>
                <a:spcPts val="0"/>
              </a:spcAft>
              <a:buClr>
                <a:schemeClr val="dk1"/>
              </a:buClr>
              <a:buSzPts val="1400"/>
              <a:buChar char="●"/>
            </a:pPr>
            <a:r>
              <a:rPr lang="en-US">
                <a:solidFill>
                  <a:schemeClr val="dk1"/>
                </a:solidFill>
              </a:rPr>
              <a:t>Overall, these findings demonstrate how important early opportunities for Asking and Connecting can be. </a:t>
            </a:r>
            <a:endParaRPr>
              <a:solidFill>
                <a:schemeClr val="dk1"/>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229496a55ea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6" name="Google Shape;316;g229496a55ea_2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a:solidFill>
                  <a:schemeClr val="accent1"/>
                </a:solidFill>
              </a:rPr>
              <a:t>Any data suggestions needed here?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2" name="Google Shape;32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192f0f4cff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8" name="Google Shape;328;g192f0f4cffc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a:solidFill>
                  <a:schemeClr val="dk1"/>
                </a:solidFill>
              </a:rPr>
              <a:t>Facilitation Recommendations/Ideas:</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If facilitating a large group, here are activity-preparation suggestions:</a:t>
            </a:r>
            <a:endParaRPr>
              <a:solidFill>
                <a:schemeClr val="dk1"/>
              </a:solidFill>
            </a:endParaRPr>
          </a:p>
          <a:p>
            <a:pPr marL="914400" lvl="1" indent="-317500" algn="l" rtl="0">
              <a:lnSpc>
                <a:spcPct val="100000"/>
              </a:lnSpc>
              <a:spcBef>
                <a:spcPts val="0"/>
              </a:spcBef>
              <a:spcAft>
                <a:spcPts val="0"/>
              </a:spcAft>
              <a:buClr>
                <a:schemeClr val="dk1"/>
              </a:buClr>
              <a:buSzPts val="1400"/>
              <a:buAutoNum type="alphaLcPeriod"/>
            </a:pPr>
            <a:r>
              <a:rPr lang="en-US">
                <a:solidFill>
                  <a:schemeClr val="dk1"/>
                </a:solidFill>
              </a:rPr>
              <a:t>Have participants form teams of 4–6 individuals.</a:t>
            </a:r>
            <a:endParaRPr>
              <a:solidFill>
                <a:schemeClr val="dk1"/>
              </a:solidFill>
            </a:endParaRPr>
          </a:p>
          <a:p>
            <a:pPr marL="914400" lvl="1" indent="-317500" algn="l" rtl="0">
              <a:lnSpc>
                <a:spcPct val="100000"/>
              </a:lnSpc>
              <a:spcBef>
                <a:spcPts val="0"/>
              </a:spcBef>
              <a:spcAft>
                <a:spcPts val="0"/>
              </a:spcAft>
              <a:buClr>
                <a:schemeClr val="dk1"/>
              </a:buClr>
              <a:buSzPts val="1400"/>
              <a:buAutoNum type="alphaLcPeriod"/>
            </a:pPr>
            <a:r>
              <a:rPr lang="en-US">
                <a:solidFill>
                  <a:schemeClr val="dk1"/>
                </a:solidFill>
              </a:rPr>
              <a:t>Provide each team with markers/pens + large sticky notes/or virtual notepad (Padlet or slides) to document team ideas/suggestions.</a:t>
            </a:r>
            <a:endParaRPr>
              <a:solidFill>
                <a:schemeClr val="dk1"/>
              </a:solidFill>
            </a:endParaRPr>
          </a:p>
          <a:p>
            <a:pPr marL="914400" lvl="1" indent="-317500" algn="l" rtl="0">
              <a:lnSpc>
                <a:spcPct val="100000"/>
              </a:lnSpc>
              <a:spcBef>
                <a:spcPts val="0"/>
              </a:spcBef>
              <a:spcAft>
                <a:spcPts val="0"/>
              </a:spcAft>
              <a:buClr>
                <a:schemeClr val="dk1"/>
              </a:buClr>
              <a:buSzPts val="1400"/>
              <a:buAutoNum type="alphaLcPeriod"/>
            </a:pPr>
            <a:r>
              <a:rPr lang="en-US">
                <a:solidFill>
                  <a:schemeClr val="dk1"/>
                </a:solidFill>
              </a:rPr>
              <a:t>Each team should have their own table/workspace to openly discuss the vignettes and prompts.</a:t>
            </a:r>
            <a:endParaRPr>
              <a:solidFill>
                <a:schemeClr val="dk1"/>
              </a:solidFill>
            </a:endParaRPr>
          </a:p>
          <a:p>
            <a:pPr marL="914400" lvl="1" indent="-317500" algn="l" rtl="0">
              <a:lnSpc>
                <a:spcPct val="100000"/>
              </a:lnSpc>
              <a:spcBef>
                <a:spcPts val="0"/>
              </a:spcBef>
              <a:spcAft>
                <a:spcPts val="0"/>
              </a:spcAft>
              <a:buClr>
                <a:schemeClr val="dk1"/>
              </a:buClr>
              <a:buSzPts val="1400"/>
              <a:buAutoNum type="alphaLcPeriod"/>
            </a:pPr>
            <a:r>
              <a:rPr lang="en-US">
                <a:solidFill>
                  <a:schemeClr val="dk1"/>
                </a:solidFill>
              </a:rPr>
              <a:t>Each team should have a team member identified to take minutes and share ideas/suggestions to the larger group.</a:t>
            </a:r>
            <a:endParaRPr>
              <a:solidFill>
                <a:schemeClr val="dk1"/>
              </a:solidFill>
            </a:endParaRPr>
          </a:p>
          <a:p>
            <a:pPr marL="914400" lvl="1" indent="-317500" algn="l" rtl="0">
              <a:lnSpc>
                <a:spcPct val="100000"/>
              </a:lnSpc>
              <a:spcBef>
                <a:spcPts val="0"/>
              </a:spcBef>
              <a:spcAft>
                <a:spcPts val="0"/>
              </a:spcAft>
              <a:buClr>
                <a:schemeClr val="dk1"/>
              </a:buClr>
              <a:buSzPts val="1400"/>
              <a:buAutoNum type="alphaLcPeriod"/>
            </a:pPr>
            <a:r>
              <a:rPr lang="en-US">
                <a:solidFill>
                  <a:schemeClr val="dk1"/>
                </a:solidFill>
              </a:rPr>
              <a:t>Facilitator should keep track of time for the activity.</a:t>
            </a:r>
            <a:endParaRPr>
              <a:solidFill>
                <a:schemeClr val="dk1"/>
              </a:solidFill>
            </a:endParaRPr>
          </a:p>
          <a:p>
            <a:pPr marL="1371600" lvl="2" indent="-317500" algn="l" rtl="0">
              <a:lnSpc>
                <a:spcPct val="100000"/>
              </a:lnSpc>
              <a:spcBef>
                <a:spcPts val="0"/>
              </a:spcBef>
              <a:spcAft>
                <a:spcPts val="0"/>
              </a:spcAft>
              <a:buClr>
                <a:schemeClr val="dk1"/>
              </a:buClr>
              <a:buSzPts val="1400"/>
              <a:buAutoNum type="romanLcPeriod"/>
            </a:pPr>
            <a:r>
              <a:rPr lang="en-US">
                <a:solidFill>
                  <a:schemeClr val="dk1"/>
                </a:solidFill>
              </a:rPr>
              <a:t>Provide each team/group with 25 minutes to read and discuss their assigned vignette and prompts. </a:t>
            </a:r>
            <a:endParaRPr>
              <a:solidFill>
                <a:schemeClr val="dk1"/>
              </a:solidFill>
            </a:endParaRPr>
          </a:p>
          <a:p>
            <a:pPr marL="1371600" lvl="2" indent="-317500" algn="l" rtl="0">
              <a:lnSpc>
                <a:spcPct val="100000"/>
              </a:lnSpc>
              <a:spcBef>
                <a:spcPts val="0"/>
              </a:spcBef>
              <a:spcAft>
                <a:spcPts val="0"/>
              </a:spcAft>
              <a:buClr>
                <a:schemeClr val="dk1"/>
              </a:buClr>
              <a:buSzPts val="1400"/>
              <a:buAutoNum type="romanLcPeriod"/>
            </a:pPr>
            <a:r>
              <a:rPr lang="en-US">
                <a:solidFill>
                  <a:schemeClr val="dk1"/>
                </a:solidFill>
              </a:rPr>
              <a:t>Provide teams with time countdowns for the activity (at 10 minutes &amp; 5 minutes remaining).</a:t>
            </a:r>
            <a:endParaRPr>
              <a:solidFill>
                <a:schemeClr val="dk1"/>
              </a:solidFill>
            </a:endParaRPr>
          </a:p>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Use large sticky notes for each team to document their discussion questions and suggestions/feedback.</a:t>
            </a:r>
            <a:endParaRPr>
              <a:solidFill>
                <a:schemeClr val="dk1"/>
              </a:solidFill>
            </a:endParaRPr>
          </a:p>
          <a:p>
            <a:pPr marL="914400" lvl="1" indent="-317500" algn="l" rtl="0">
              <a:lnSpc>
                <a:spcPct val="100000"/>
              </a:lnSpc>
              <a:spcBef>
                <a:spcPts val="0"/>
              </a:spcBef>
              <a:spcAft>
                <a:spcPts val="0"/>
              </a:spcAft>
              <a:buClr>
                <a:schemeClr val="dk1"/>
              </a:buClr>
              <a:buSzPts val="1400"/>
              <a:buAutoNum type="alphaLcPeriod"/>
            </a:pPr>
            <a:r>
              <a:rPr lang="en-US">
                <a:solidFill>
                  <a:schemeClr val="dk1"/>
                </a:solidFill>
              </a:rPr>
              <a:t>Once the activity is complete, have each team share out their suggestions/ideas with the rest of the group (3–5 min per team).</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solidFill>
                <a:schemeClr val="dk1"/>
              </a:solidFill>
            </a:endParaRPr>
          </a:p>
          <a:p>
            <a:pPr marL="0" lvl="0" indent="0" algn="l" rtl="0">
              <a:lnSpc>
                <a:spcPct val="100000"/>
              </a:lnSpc>
              <a:spcBef>
                <a:spcPts val="0"/>
              </a:spcBef>
              <a:spcAft>
                <a:spcPts val="0"/>
              </a:spcAft>
              <a:buSzPts val="1400"/>
              <a:buNone/>
            </a:pPr>
            <a:endParaRPr/>
          </a:p>
        </p:txBody>
      </p:sp>
      <p:sp>
        <p:nvSpPr>
          <p:cNvPr id="334" name="Google Shape;334;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1"/>
              </a:buClr>
              <a:buSzPts val="1400"/>
              <a:buAutoNum type="arabicPeriod"/>
            </a:pPr>
            <a:r>
              <a:rPr lang="en-US">
                <a:solidFill>
                  <a:schemeClr val="dk1"/>
                </a:solidFill>
              </a:rPr>
              <a:t>These additional prompts align with questions posed in Part 1 of the vignettes.  Use some or all to extend/follow-up the discussion(s) for the activity. </a:t>
            </a:r>
            <a:endParaRPr>
              <a:solidFill>
                <a:schemeClr val="dk1"/>
              </a:solidFill>
            </a:endParaRPr>
          </a:p>
          <a:p>
            <a:pPr marL="914400" lvl="1" indent="-317500" algn="l" rtl="0">
              <a:lnSpc>
                <a:spcPct val="100000"/>
              </a:lnSpc>
              <a:spcBef>
                <a:spcPts val="0"/>
              </a:spcBef>
              <a:spcAft>
                <a:spcPts val="0"/>
              </a:spcAft>
              <a:buClr>
                <a:schemeClr val="dk1"/>
              </a:buClr>
              <a:buSzPts val="1400"/>
              <a:buAutoNum type="alphaLcPeriod"/>
            </a:pPr>
            <a:r>
              <a:rPr lang="en-US">
                <a:solidFill>
                  <a:schemeClr val="dk1"/>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Activity goal: Begin discussions of how to shift the college’s mindset about success and failure from “it’s the student’s fault they’re unsuccessful” to “how can we improve and integrate our existing services to equitably support all our students?” </a:t>
            </a:r>
            <a:endParaRPr>
              <a:solidFill>
                <a:schemeClr val="dk1"/>
              </a:solidFill>
            </a:endParaRPr>
          </a:p>
        </p:txBody>
      </p:sp>
      <p:sp>
        <p:nvSpPr>
          <p:cNvPr id="340" name="Google Shape;340;p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
        <p:nvSpPr>
          <p:cNvPr id="346" name="Google Shape;346;p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4" name="Google Shape;114;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2" name="Google Shape;352;p6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lvl="0" indent="0" algn="l" rtl="0">
              <a:lnSpc>
                <a:spcPct val="100000"/>
              </a:lnSpc>
              <a:spcBef>
                <a:spcPts val="0"/>
              </a:spcBef>
              <a:spcAft>
                <a:spcPts val="0"/>
              </a:spcAft>
              <a:buSzPts val="1400"/>
              <a:buNone/>
            </a:pPr>
            <a:r>
              <a:rPr lang="en-US"/>
              <a:t>[Speak]</a:t>
            </a:r>
            <a:endParaRPr/>
          </a:p>
          <a:p>
            <a:pPr marL="457200" lvl="0" indent="-317500" algn="l" rtl="0">
              <a:lnSpc>
                <a:spcPct val="100000"/>
              </a:lnSpc>
              <a:spcBef>
                <a:spcPts val="0"/>
              </a:spcBef>
              <a:spcAft>
                <a:spcPts val="0"/>
              </a:spcAft>
              <a:buSzPts val="1400"/>
              <a:buChar char="●"/>
            </a:pPr>
            <a:r>
              <a:rPr lang="en-US"/>
              <a:t>One example of Ask-Connect in practice comes from Diablo Valley College (DVC) in Northern California (https://www.dvc.edu/). </a:t>
            </a:r>
            <a:endParaRPr/>
          </a:p>
          <a:p>
            <a:pPr marL="457200" lvl="0" indent="-317500" algn="l" rtl="0">
              <a:lnSpc>
                <a:spcPct val="100000"/>
              </a:lnSpc>
              <a:spcBef>
                <a:spcPts val="0"/>
              </a:spcBef>
              <a:spcAft>
                <a:spcPts val="0"/>
              </a:spcAft>
              <a:buSzPts val="1400"/>
              <a:buChar char="●"/>
            </a:pPr>
            <a:r>
              <a:rPr lang="en-US"/>
              <a:t>(Figure 1) Through a number of campus-wide surveys and targeted student focus groups, the college found that students experienced many barriers finding and accessing student support services offered on campus. </a:t>
            </a:r>
            <a:endParaRPr/>
          </a:p>
          <a:p>
            <a:pPr marL="914400" lvl="1" indent="-317500" algn="l" rtl="0">
              <a:lnSpc>
                <a:spcPct val="100000"/>
              </a:lnSpc>
              <a:spcBef>
                <a:spcPts val="0"/>
              </a:spcBef>
              <a:spcAft>
                <a:spcPts val="0"/>
              </a:spcAft>
              <a:buSzPts val="1400"/>
              <a:buChar char="○"/>
            </a:pPr>
            <a:r>
              <a:rPr lang="en-US"/>
              <a:t>At this time, student support services were physically located on different parts of the campus, and the services/support offered were not integrated around students and their needs.</a:t>
            </a:r>
            <a:endParaRPr/>
          </a:p>
          <a:p>
            <a:pPr marL="914400" lvl="1" indent="-317500" algn="l" rtl="0">
              <a:lnSpc>
                <a:spcPct val="100000"/>
              </a:lnSpc>
              <a:spcBef>
                <a:spcPts val="0"/>
              </a:spcBef>
              <a:spcAft>
                <a:spcPts val="0"/>
              </a:spcAft>
              <a:buSzPts val="1400"/>
              <a:buChar char="○"/>
            </a:pPr>
            <a:r>
              <a:rPr lang="en-US"/>
              <a:t>Our local culture often put the burden of success into the shoulders of our students (external attribution). </a:t>
            </a:r>
            <a:endParaRPr/>
          </a:p>
          <a:p>
            <a:pPr marL="1371600" lvl="2" indent="-317500" algn="l" rtl="0">
              <a:lnSpc>
                <a:spcPct val="100000"/>
              </a:lnSpc>
              <a:spcBef>
                <a:spcPts val="0"/>
              </a:spcBef>
              <a:spcAft>
                <a:spcPts val="0"/>
              </a:spcAft>
              <a:buSzPts val="1400"/>
              <a:buChar char="■"/>
            </a:pPr>
            <a:r>
              <a:rPr lang="en-US"/>
              <a:t>This mindset resulted in stagnant, institutionalized success barriers </a:t>
            </a:r>
            <a:r>
              <a:rPr lang="en-US">
                <a:solidFill>
                  <a:schemeClr val="dk1"/>
                </a:solidFill>
              </a:rPr>
              <a:t>in processes and systems throughout the college. </a:t>
            </a:r>
            <a:endParaRPr/>
          </a:p>
          <a:p>
            <a:pPr marL="457200" lvl="0" indent="-317500" algn="l" rtl="0">
              <a:lnSpc>
                <a:spcPct val="100000"/>
              </a:lnSpc>
              <a:spcBef>
                <a:spcPts val="0"/>
              </a:spcBef>
              <a:spcAft>
                <a:spcPts val="0"/>
              </a:spcAft>
              <a:buSzPts val="1400"/>
              <a:buChar char="■"/>
            </a:pPr>
            <a:r>
              <a:rPr lang="en-US"/>
              <a:t>(Figure 2) As part of their 2018–2023 Educational Master Plan, DVC planned to develop a more integrated and intentional approach to supporting students across their academic path from entry to completion (see Completion by Design: https://www.completionbydesign.org/s/cbd-lmf). </a:t>
            </a:r>
            <a:endParaRPr/>
          </a:p>
          <a:p>
            <a:pPr marL="914400" lvl="1" indent="-317500" algn="l" rtl="0">
              <a:lnSpc>
                <a:spcPct val="100000"/>
              </a:lnSpc>
              <a:spcBef>
                <a:spcPts val="0"/>
              </a:spcBef>
              <a:spcAft>
                <a:spcPts val="0"/>
              </a:spcAft>
              <a:buClr>
                <a:schemeClr val="dk1"/>
              </a:buClr>
              <a:buSzPts val="1400"/>
              <a:buChar char="○"/>
            </a:pPr>
            <a:r>
              <a:rPr lang="en-US">
                <a:solidFill>
                  <a:schemeClr val="dk1"/>
                </a:solidFill>
              </a:rPr>
              <a:t>DVC needed to shift the mindset of the college from placing the burden of success on our students (external attribution) to how we could change ourselves to better serve all our students (internal attribution). </a:t>
            </a:r>
            <a:endParaRPr>
              <a:solidFill>
                <a:schemeClr val="dk1"/>
              </a:solidFill>
            </a:endParaRPr>
          </a:p>
          <a:p>
            <a:pPr marL="1371600" lvl="2" indent="-317500" algn="l" rtl="0">
              <a:lnSpc>
                <a:spcPct val="100000"/>
              </a:lnSpc>
              <a:spcBef>
                <a:spcPts val="0"/>
              </a:spcBef>
              <a:spcAft>
                <a:spcPts val="0"/>
              </a:spcAft>
              <a:buClr>
                <a:schemeClr val="dk1"/>
              </a:buClr>
              <a:buSzPts val="1400"/>
              <a:buChar char="■"/>
            </a:pPr>
            <a:r>
              <a:rPr lang="en-US">
                <a:solidFill>
                  <a:schemeClr val="dk1"/>
                </a:solidFill>
              </a:rPr>
              <a:t>This mindset shift served as the foundation for how DVC’s community could continuously improve the ways we serve all our students</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p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2" name="Google Shape;362;p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dirty="0">
                <a:solidFill>
                  <a:schemeClr val="dk1"/>
                </a:solidFill>
              </a:rPr>
              <a:t>[Speak]</a:t>
            </a:r>
            <a:endParaRPr dirty="0"/>
          </a:p>
          <a:p>
            <a:pPr marL="457200" marR="0" lvl="0" indent="-317500" algn="l" rtl="0">
              <a:lnSpc>
                <a:spcPct val="100000"/>
              </a:lnSpc>
              <a:spcBef>
                <a:spcPts val="0"/>
              </a:spcBef>
              <a:spcAft>
                <a:spcPts val="0"/>
              </a:spcAft>
              <a:buClr>
                <a:srgbClr val="000000"/>
              </a:buClr>
              <a:buSzPts val="1400"/>
              <a:buFont typeface="Arial"/>
              <a:buChar char="●"/>
            </a:pPr>
            <a:r>
              <a:rPr lang="en-US" dirty="0"/>
              <a:t>To manifest their educational master plan, in 2019 DVC began the planning and implementation of “Student Centers” around their five “Interest Areas” (i.e., Career Communities, Meta-Majors) as well as two centers (Pleasant Hill Campus and the San Ramon Campus) targeted at new, “undecided” students. https://</a:t>
            </a:r>
            <a:r>
              <a:rPr lang="en-US" dirty="0" err="1"/>
              <a:t>www.dvc.edu</a:t>
            </a:r>
            <a:r>
              <a:rPr lang="en-US" dirty="0"/>
              <a:t>/current/student-centers/</a:t>
            </a:r>
            <a:r>
              <a:rPr lang="en-US" dirty="0" err="1"/>
              <a:t>index.html</a:t>
            </a:r>
            <a:endParaRPr dirty="0"/>
          </a:p>
          <a:p>
            <a:pPr marL="457200" marR="0" lvl="0" indent="-317500" algn="l" rtl="0">
              <a:lnSpc>
                <a:spcPct val="100000"/>
              </a:lnSpc>
              <a:spcBef>
                <a:spcPts val="0"/>
              </a:spcBef>
              <a:spcAft>
                <a:spcPts val="0"/>
              </a:spcAft>
              <a:buClr>
                <a:srgbClr val="000000"/>
              </a:buClr>
              <a:buSzPts val="1400"/>
              <a:buFont typeface="Arial"/>
              <a:buChar char="●"/>
            </a:pPr>
            <a:r>
              <a:rPr lang="en-US" dirty="0"/>
              <a:t>At the same time, deans were shifted from supporting academic disciplines to supporting Interest Area “clusters.”</a:t>
            </a:r>
            <a:endParaRPr dirty="0"/>
          </a:p>
          <a:p>
            <a:pPr marL="457200" marR="0" lvl="0" indent="-317500" algn="l" rtl="0">
              <a:lnSpc>
                <a:spcPct val="100000"/>
              </a:lnSpc>
              <a:spcBef>
                <a:spcPts val="0"/>
              </a:spcBef>
              <a:spcAft>
                <a:spcPts val="0"/>
              </a:spcAft>
              <a:buSzPts val="1400"/>
              <a:buChar char="●"/>
            </a:pPr>
            <a:r>
              <a:rPr lang="en-US" dirty="0"/>
              <a:t>Each student center offers students a variety of face-to-face and virtual support services including academic counseling, tutoring, and career-transfer services.  In addition, each center </a:t>
            </a:r>
            <a:r>
              <a:rPr lang="en-US" dirty="0">
                <a:solidFill>
                  <a:schemeClr val="dk1"/>
                </a:solidFill>
              </a:rPr>
              <a:t>can include physical spaces for individual/group study, social-/interest-area-themed events, and connecting with others.</a:t>
            </a:r>
            <a:endParaRPr dirty="0">
              <a:solidFill>
                <a:schemeClr val="dk1"/>
              </a:solidFill>
            </a:endParaRPr>
          </a:p>
          <a:p>
            <a:pPr marL="457200" marR="0" lvl="0" indent="-317500" algn="l" rtl="0">
              <a:lnSpc>
                <a:spcPct val="100000"/>
              </a:lnSpc>
              <a:spcBef>
                <a:spcPts val="0"/>
              </a:spcBef>
              <a:spcAft>
                <a:spcPts val="0"/>
              </a:spcAft>
              <a:buClr>
                <a:schemeClr val="dk1"/>
              </a:buClr>
              <a:buSzPts val="1400"/>
              <a:buChar char="●"/>
            </a:pPr>
            <a:r>
              <a:rPr lang="en-US" dirty="0">
                <a:solidFill>
                  <a:schemeClr val="dk1"/>
                </a:solidFill>
              </a:rPr>
              <a:t>All centers offer a variety of daytime and evening supports (virtual and face-to-face) staffed by a team of student support professionals, faculty, and students. </a:t>
            </a:r>
            <a:endParaRPr dirty="0">
              <a:solidFill>
                <a:schemeClr val="dk1"/>
              </a:solidFill>
            </a:endParaRPr>
          </a:p>
          <a:p>
            <a:pPr marL="914400" marR="0" lvl="1" indent="-317500" algn="l" rtl="0">
              <a:lnSpc>
                <a:spcPct val="100000"/>
              </a:lnSpc>
              <a:spcBef>
                <a:spcPts val="0"/>
              </a:spcBef>
              <a:spcAft>
                <a:spcPts val="0"/>
              </a:spcAft>
              <a:buClr>
                <a:schemeClr val="dk1"/>
              </a:buClr>
              <a:buSzPts val="1400"/>
              <a:buChar char="○"/>
            </a:pPr>
            <a:r>
              <a:rPr lang="en-US" dirty="0">
                <a:solidFill>
                  <a:schemeClr val="dk1"/>
                </a:solidFill>
              </a:rPr>
              <a:t>Each center is led by their “Interest Area” dean and staffed with:</a:t>
            </a:r>
            <a:endParaRPr dirty="0">
              <a:solidFill>
                <a:schemeClr val="dk1"/>
              </a:solidFill>
            </a:endParaRPr>
          </a:p>
          <a:p>
            <a:pPr marL="1371600" marR="0" lvl="2" indent="-317500" algn="l" rtl="0">
              <a:lnSpc>
                <a:spcPct val="100000"/>
              </a:lnSpc>
              <a:spcBef>
                <a:spcPts val="0"/>
              </a:spcBef>
              <a:spcAft>
                <a:spcPts val="0"/>
              </a:spcAft>
              <a:buClr>
                <a:schemeClr val="dk1"/>
              </a:buClr>
              <a:buSzPts val="1400"/>
              <a:buChar char="■"/>
            </a:pPr>
            <a:r>
              <a:rPr lang="en-US" dirty="0">
                <a:solidFill>
                  <a:schemeClr val="dk1"/>
                </a:solidFill>
              </a:rPr>
              <a:t>(1) Classified Professional-Program Coordinator</a:t>
            </a:r>
            <a:endParaRPr dirty="0">
              <a:solidFill>
                <a:schemeClr val="dk1"/>
              </a:solidFill>
            </a:endParaRPr>
          </a:p>
          <a:p>
            <a:pPr marL="1371600" marR="0" lvl="2" indent="-317500" algn="l" rtl="0">
              <a:lnSpc>
                <a:spcPct val="100000"/>
              </a:lnSpc>
              <a:spcBef>
                <a:spcPts val="0"/>
              </a:spcBef>
              <a:spcAft>
                <a:spcPts val="0"/>
              </a:spcAft>
              <a:buClr>
                <a:schemeClr val="dk1"/>
              </a:buClr>
              <a:buSzPts val="1400"/>
              <a:buChar char="■"/>
            </a:pPr>
            <a:r>
              <a:rPr lang="en-US" dirty="0">
                <a:solidFill>
                  <a:schemeClr val="dk1"/>
                </a:solidFill>
              </a:rPr>
              <a:t>(1) Faculty Center Lead</a:t>
            </a:r>
            <a:endParaRPr dirty="0">
              <a:solidFill>
                <a:schemeClr val="dk1"/>
              </a:solidFill>
            </a:endParaRPr>
          </a:p>
          <a:p>
            <a:pPr marL="1371600" marR="0" lvl="2" indent="-317500" algn="l" rtl="0">
              <a:lnSpc>
                <a:spcPct val="100000"/>
              </a:lnSpc>
              <a:spcBef>
                <a:spcPts val="0"/>
              </a:spcBef>
              <a:spcAft>
                <a:spcPts val="0"/>
              </a:spcAft>
              <a:buClr>
                <a:schemeClr val="dk1"/>
              </a:buClr>
              <a:buSzPts val="1400"/>
              <a:buChar char="■"/>
            </a:pPr>
            <a:r>
              <a:rPr lang="en-US" dirty="0">
                <a:solidFill>
                  <a:schemeClr val="dk1"/>
                </a:solidFill>
              </a:rPr>
              <a:t>(1) Faculty Tutoring Coordinator</a:t>
            </a:r>
            <a:endParaRPr dirty="0">
              <a:solidFill>
                <a:schemeClr val="dk1"/>
              </a:solidFill>
            </a:endParaRPr>
          </a:p>
          <a:p>
            <a:pPr marL="1371600" marR="0" lvl="2" indent="-317500" algn="l" rtl="0">
              <a:lnSpc>
                <a:spcPct val="100000"/>
              </a:lnSpc>
              <a:spcBef>
                <a:spcPts val="0"/>
              </a:spcBef>
              <a:spcAft>
                <a:spcPts val="0"/>
              </a:spcAft>
              <a:buClr>
                <a:schemeClr val="dk1"/>
              </a:buClr>
              <a:buSzPts val="1400"/>
              <a:buChar char="■"/>
            </a:pPr>
            <a:r>
              <a:rPr lang="en-US" dirty="0">
                <a:solidFill>
                  <a:schemeClr val="dk1"/>
                </a:solidFill>
              </a:rPr>
              <a:t>(1) Faculty Pedagogy Lead</a:t>
            </a:r>
            <a:endParaRPr dirty="0">
              <a:solidFill>
                <a:schemeClr val="dk1"/>
              </a:solidFill>
            </a:endParaRPr>
          </a:p>
          <a:p>
            <a:pPr marL="1371600" marR="0" lvl="2" indent="-317500" algn="l" rtl="0">
              <a:lnSpc>
                <a:spcPct val="100000"/>
              </a:lnSpc>
              <a:spcBef>
                <a:spcPts val="0"/>
              </a:spcBef>
              <a:spcAft>
                <a:spcPts val="0"/>
              </a:spcAft>
              <a:buClr>
                <a:schemeClr val="dk1"/>
              </a:buClr>
              <a:buSzPts val="1400"/>
              <a:buChar char="■"/>
            </a:pPr>
            <a:r>
              <a:rPr lang="en-US" dirty="0">
                <a:solidFill>
                  <a:schemeClr val="dk1"/>
                </a:solidFill>
              </a:rPr>
              <a:t>(2–3) Academic Counselors</a:t>
            </a:r>
            <a:endParaRPr dirty="0">
              <a:solidFill>
                <a:schemeClr val="dk1"/>
              </a:solidFill>
            </a:endParaRPr>
          </a:p>
          <a:p>
            <a:pPr marL="1371600" marR="0" lvl="2" indent="-317500" algn="l" rtl="0">
              <a:lnSpc>
                <a:spcPct val="100000"/>
              </a:lnSpc>
              <a:spcBef>
                <a:spcPts val="0"/>
              </a:spcBef>
              <a:spcAft>
                <a:spcPts val="0"/>
              </a:spcAft>
              <a:buClr>
                <a:schemeClr val="dk1"/>
              </a:buClr>
              <a:buSzPts val="1400"/>
              <a:buChar char="■"/>
            </a:pPr>
            <a:r>
              <a:rPr lang="en-US" dirty="0">
                <a:solidFill>
                  <a:schemeClr val="dk1"/>
                </a:solidFill>
              </a:rPr>
              <a:t>(2–3) Rotating WFD/Career-Transfer Counselors </a:t>
            </a:r>
            <a:endParaRPr dirty="0">
              <a:solidFill>
                <a:schemeClr val="dk1"/>
              </a:solidFill>
            </a:endParaRPr>
          </a:p>
          <a:p>
            <a:pPr marL="1371600" marR="0" lvl="2" indent="-317500" algn="l" rtl="0">
              <a:lnSpc>
                <a:spcPct val="100000"/>
              </a:lnSpc>
              <a:spcBef>
                <a:spcPts val="0"/>
              </a:spcBef>
              <a:spcAft>
                <a:spcPts val="0"/>
              </a:spcAft>
              <a:buClr>
                <a:schemeClr val="dk1"/>
              </a:buClr>
              <a:buSzPts val="1400"/>
              <a:buChar char="■"/>
            </a:pPr>
            <a:r>
              <a:rPr lang="en-US" dirty="0">
                <a:solidFill>
                  <a:schemeClr val="dk1"/>
                </a:solidFill>
              </a:rPr>
              <a:t>(1) Faculty Librarian</a:t>
            </a:r>
            <a:endParaRPr dirty="0">
              <a:solidFill>
                <a:schemeClr val="dk1"/>
              </a:solidFill>
            </a:endParaRPr>
          </a:p>
          <a:p>
            <a:pPr marL="1371600" marR="0" lvl="2" indent="-317500" algn="l" rtl="0">
              <a:lnSpc>
                <a:spcPct val="100000"/>
              </a:lnSpc>
              <a:spcBef>
                <a:spcPts val="0"/>
              </a:spcBef>
              <a:spcAft>
                <a:spcPts val="0"/>
              </a:spcAft>
              <a:buClr>
                <a:schemeClr val="dk1"/>
              </a:buClr>
              <a:buSzPts val="1400"/>
              <a:buChar char="■"/>
            </a:pPr>
            <a:r>
              <a:rPr lang="en-US" dirty="0">
                <a:solidFill>
                  <a:schemeClr val="dk1"/>
                </a:solidFill>
              </a:rPr>
              <a:t>Student tutors and support staff (hourly)</a:t>
            </a:r>
            <a:endParaRPr dirty="0">
              <a:solidFill>
                <a:schemeClr val="dk1"/>
              </a:solidFill>
            </a:endParaRPr>
          </a:p>
          <a:p>
            <a:pPr marL="457200" lvl="0" indent="-317500" algn="l" rtl="0">
              <a:lnSpc>
                <a:spcPct val="100000"/>
              </a:lnSpc>
              <a:spcBef>
                <a:spcPts val="0"/>
              </a:spcBef>
              <a:spcAft>
                <a:spcPts val="0"/>
              </a:spcAft>
              <a:buClr>
                <a:schemeClr val="dk1"/>
              </a:buClr>
              <a:buSzPts val="1400"/>
              <a:buChar char="●"/>
            </a:pPr>
            <a:r>
              <a:rPr lang="en-US" dirty="0">
                <a:solidFill>
                  <a:schemeClr val="dk1"/>
                </a:solidFill>
              </a:rPr>
              <a:t>Many academic faculty have shifted their face-to-face office hours from their campus offices to the student centers. As a result, the centers report many more students accessing faculty office hours/center support services each week as the practice increases. </a:t>
            </a:r>
            <a:endParaRPr dirty="0">
              <a:solidFill>
                <a:schemeClr val="dk1"/>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9" name="Google Shape;369;p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600"/>
              </a:spcBef>
              <a:spcAft>
                <a:spcPts val="0"/>
              </a:spcAft>
              <a:buClr>
                <a:schemeClr val="dk1"/>
              </a:buClr>
              <a:buSzPts val="1100"/>
              <a:buFont typeface="Arial"/>
              <a:buNone/>
            </a:pPr>
            <a:r>
              <a:rPr lang="en-US">
                <a:solidFill>
                  <a:schemeClr val="dk1"/>
                </a:solidFill>
                <a:latin typeface="Roboto"/>
                <a:ea typeface="Roboto"/>
                <a:cs typeface="Roboto"/>
                <a:sym typeface="Roboto"/>
              </a:rPr>
              <a:t>[Speak]</a:t>
            </a:r>
            <a:endParaRPr>
              <a:solidFill>
                <a:schemeClr val="dk1"/>
              </a:solidFill>
              <a:latin typeface="Roboto"/>
              <a:ea typeface="Roboto"/>
              <a:cs typeface="Roboto"/>
              <a:sym typeface="Roboto"/>
            </a:endParaRPr>
          </a:p>
          <a:p>
            <a:pPr marL="171450" lvl="0" indent="-171450" algn="l" rtl="0">
              <a:lnSpc>
                <a:spcPct val="115000"/>
              </a:lnSpc>
              <a:spcBef>
                <a:spcPts val="600"/>
              </a:spcBef>
              <a:spcAft>
                <a:spcPts val="0"/>
              </a:spcAft>
              <a:buClr>
                <a:schemeClr val="dk1"/>
              </a:buClr>
              <a:buSzPts val="1100"/>
              <a:buChar char="●"/>
            </a:pPr>
            <a:r>
              <a:rPr lang="en-US">
                <a:solidFill>
                  <a:schemeClr val="dk1"/>
                </a:solidFill>
                <a:latin typeface="Roboto"/>
                <a:ea typeface="Roboto"/>
                <a:cs typeface="Roboto"/>
                <a:sym typeface="Roboto"/>
              </a:rPr>
              <a:t>Now that you’ve had a good introduction to Ask and Connect and have been able to see a couple examples of what they look like in practice, I’m going to summarize the key principles driving these two concepts.</a:t>
            </a:r>
            <a:endParaRPr>
              <a:solidFill>
                <a:schemeClr val="dk1"/>
              </a:solidFill>
              <a:latin typeface="Roboto"/>
              <a:ea typeface="Roboto"/>
              <a:cs typeface="Roboto"/>
              <a:sym typeface="Roboto"/>
            </a:endParaRPr>
          </a:p>
          <a:p>
            <a:pPr marL="171450" lvl="0" indent="-171450" algn="l" rtl="0">
              <a:lnSpc>
                <a:spcPct val="115000"/>
              </a:lnSpc>
              <a:spcBef>
                <a:spcPts val="600"/>
              </a:spcBef>
              <a:spcAft>
                <a:spcPts val="0"/>
              </a:spcAft>
              <a:buClr>
                <a:schemeClr val="dk1"/>
              </a:buClr>
              <a:buSzPts val="1100"/>
              <a:buChar char="●"/>
            </a:pPr>
            <a:r>
              <a:rPr lang="en-US">
                <a:solidFill>
                  <a:schemeClr val="dk1"/>
                </a:solidFill>
                <a:latin typeface="Roboto"/>
                <a:ea typeface="Roboto"/>
                <a:cs typeface="Roboto"/>
                <a:sym typeface="Roboto"/>
              </a:rPr>
              <a:t>First, Ask and Connect are </a:t>
            </a:r>
            <a:r>
              <a:rPr lang="en-US" i="1">
                <a:solidFill>
                  <a:schemeClr val="dk1"/>
                </a:solidFill>
                <a:latin typeface="Roboto"/>
                <a:ea typeface="Roboto"/>
                <a:cs typeface="Roboto"/>
                <a:sym typeface="Roboto"/>
              </a:rPr>
              <a:t>linked. </a:t>
            </a:r>
            <a:r>
              <a:rPr lang="en-US">
                <a:solidFill>
                  <a:schemeClr val="dk1"/>
                </a:solidFill>
                <a:latin typeface="Roboto"/>
                <a:ea typeface="Roboto"/>
                <a:cs typeface="Roboto"/>
                <a:sym typeface="Roboto"/>
              </a:rPr>
              <a:t>We’re not asking students questions simply for the sake of asking questions. We’re asking so that we can learn what supports students might need and connect them to those people and resources. And then we’re following up and asking again to find out if students were able to connect with those people and resources and whether they were helpful.</a:t>
            </a:r>
            <a:endParaRPr>
              <a:solidFill>
                <a:schemeClr val="dk1"/>
              </a:solidFill>
              <a:latin typeface="Roboto"/>
              <a:ea typeface="Roboto"/>
              <a:cs typeface="Roboto"/>
              <a:sym typeface="Roboto"/>
            </a:endParaRPr>
          </a:p>
          <a:p>
            <a:pPr marL="171450" lvl="0" indent="-171450" algn="l" rtl="0">
              <a:lnSpc>
                <a:spcPct val="115000"/>
              </a:lnSpc>
              <a:spcBef>
                <a:spcPts val="600"/>
              </a:spcBef>
              <a:spcAft>
                <a:spcPts val="0"/>
              </a:spcAft>
              <a:buClr>
                <a:schemeClr val="dk1"/>
              </a:buClr>
              <a:buSzPts val="1100"/>
              <a:buChar char="●"/>
            </a:pPr>
            <a:r>
              <a:rPr lang="en-US">
                <a:solidFill>
                  <a:schemeClr val="dk1"/>
                </a:solidFill>
                <a:latin typeface="Roboto"/>
                <a:ea typeface="Roboto"/>
                <a:cs typeface="Roboto"/>
                <a:sym typeface="Roboto"/>
              </a:rPr>
              <a:t>Second, Ask and Connect are </a:t>
            </a:r>
            <a:r>
              <a:rPr lang="en-US" i="1">
                <a:solidFill>
                  <a:schemeClr val="dk1"/>
                </a:solidFill>
                <a:latin typeface="Roboto"/>
                <a:ea typeface="Roboto"/>
                <a:cs typeface="Roboto"/>
                <a:sym typeface="Roboto"/>
              </a:rPr>
              <a:t>personalized. </a:t>
            </a:r>
            <a:r>
              <a:rPr lang="en-US">
                <a:solidFill>
                  <a:schemeClr val="dk1"/>
                </a:solidFill>
                <a:latin typeface="Roboto"/>
                <a:ea typeface="Roboto"/>
                <a:cs typeface="Roboto"/>
                <a:sym typeface="Roboto"/>
              </a:rPr>
              <a:t>This is important because providing the same support to everyone will not necessarily improve equity. Tailoring and individualizing Ask and Connect for underserved students can increase student success by ensuring all students receive the specific support they need.</a:t>
            </a:r>
            <a:endParaRPr>
              <a:solidFill>
                <a:schemeClr val="dk1"/>
              </a:solidFill>
              <a:latin typeface="Roboto"/>
              <a:ea typeface="Roboto"/>
              <a:cs typeface="Roboto"/>
              <a:sym typeface="Roboto"/>
            </a:endParaRPr>
          </a:p>
          <a:p>
            <a:pPr marL="171450" lvl="0" indent="-171450" algn="l" rtl="0">
              <a:lnSpc>
                <a:spcPct val="115000"/>
              </a:lnSpc>
              <a:spcBef>
                <a:spcPts val="600"/>
              </a:spcBef>
              <a:spcAft>
                <a:spcPts val="0"/>
              </a:spcAft>
              <a:buClr>
                <a:schemeClr val="dk1"/>
              </a:buClr>
              <a:buSzPts val="1100"/>
              <a:buChar char="●"/>
            </a:pPr>
            <a:r>
              <a:rPr lang="en-US">
                <a:solidFill>
                  <a:schemeClr val="dk1"/>
                </a:solidFill>
                <a:latin typeface="Roboto"/>
                <a:ea typeface="Roboto"/>
                <a:cs typeface="Roboto"/>
                <a:sym typeface="Roboto"/>
              </a:rPr>
              <a:t>Third, Ask and Connect are </a:t>
            </a:r>
            <a:r>
              <a:rPr lang="en-US" i="1">
                <a:solidFill>
                  <a:schemeClr val="dk1"/>
                </a:solidFill>
                <a:latin typeface="Roboto"/>
                <a:ea typeface="Roboto"/>
                <a:cs typeface="Roboto"/>
                <a:sym typeface="Roboto"/>
              </a:rPr>
              <a:t>proactive </a:t>
            </a:r>
            <a:r>
              <a:rPr lang="en-US">
                <a:solidFill>
                  <a:schemeClr val="dk1"/>
                </a:solidFill>
                <a:latin typeface="Roboto"/>
                <a:ea typeface="Roboto"/>
                <a:cs typeface="Roboto"/>
                <a:sym typeface="Roboto"/>
              </a:rPr>
              <a:t>rather than reactive. Incorporating Ask and Connect practices into new student onboarding can help set students up for success from the start before they encounter challenges.</a:t>
            </a:r>
            <a:endParaRPr>
              <a:solidFill>
                <a:schemeClr val="dk1"/>
              </a:solidFill>
              <a:latin typeface="Roboto"/>
              <a:ea typeface="Roboto"/>
              <a:cs typeface="Roboto"/>
              <a:sym typeface="Roboto"/>
            </a:endParaRPr>
          </a:p>
          <a:p>
            <a:pPr marL="171450" lvl="0" indent="-171450" algn="l" rtl="0">
              <a:lnSpc>
                <a:spcPct val="115000"/>
              </a:lnSpc>
              <a:spcBef>
                <a:spcPts val="600"/>
              </a:spcBef>
              <a:spcAft>
                <a:spcPts val="0"/>
              </a:spcAft>
              <a:buClr>
                <a:schemeClr val="dk1"/>
              </a:buClr>
              <a:buSzPts val="1100"/>
              <a:buChar char="●"/>
            </a:pPr>
            <a:r>
              <a:rPr lang="en-US">
                <a:solidFill>
                  <a:schemeClr val="dk1"/>
                </a:solidFill>
                <a:latin typeface="Roboto"/>
                <a:ea typeface="Roboto"/>
                <a:cs typeface="Roboto"/>
                <a:sym typeface="Roboto"/>
              </a:rPr>
              <a:t>Fourth, Ask and Connect are </a:t>
            </a:r>
            <a:r>
              <a:rPr lang="en-US" i="1">
                <a:solidFill>
                  <a:schemeClr val="dk1"/>
                </a:solidFill>
                <a:latin typeface="Roboto"/>
                <a:ea typeface="Roboto"/>
                <a:cs typeface="Roboto"/>
                <a:sym typeface="Roboto"/>
              </a:rPr>
              <a:t>continuous. </a:t>
            </a:r>
            <a:r>
              <a:rPr lang="en-US">
                <a:solidFill>
                  <a:schemeClr val="dk1"/>
                </a:solidFill>
                <a:latin typeface="Roboto"/>
                <a:ea typeface="Roboto"/>
                <a:cs typeface="Roboto"/>
                <a:sym typeface="Roboto"/>
              </a:rPr>
              <a:t>We expect students’ needs, interests, and circumstances to change over time, so it is important to keep Asking and Connecting throughout students’ time in college.</a:t>
            </a:r>
            <a:endParaRPr>
              <a:solidFill>
                <a:schemeClr val="dk1"/>
              </a:solidFill>
              <a:latin typeface="Roboto"/>
              <a:ea typeface="Roboto"/>
              <a:cs typeface="Roboto"/>
              <a:sym typeface="Roboto"/>
            </a:endParaRPr>
          </a:p>
          <a:p>
            <a:pPr marL="171450" lvl="0" indent="-171450" algn="l" rtl="0">
              <a:lnSpc>
                <a:spcPct val="115000"/>
              </a:lnSpc>
              <a:spcBef>
                <a:spcPts val="600"/>
              </a:spcBef>
              <a:spcAft>
                <a:spcPts val="0"/>
              </a:spcAft>
              <a:buClr>
                <a:schemeClr val="dk1"/>
              </a:buClr>
              <a:buSzPts val="1100"/>
              <a:buChar char="●"/>
            </a:pPr>
            <a:r>
              <a:rPr lang="en-US">
                <a:solidFill>
                  <a:schemeClr val="dk1"/>
                </a:solidFill>
                <a:latin typeface="Roboto"/>
                <a:ea typeface="Roboto"/>
                <a:cs typeface="Roboto"/>
                <a:sym typeface="Roboto"/>
              </a:rPr>
              <a:t>Fifth, Ask and Connect are intended to be </a:t>
            </a:r>
            <a:r>
              <a:rPr lang="en-US" i="1">
                <a:solidFill>
                  <a:schemeClr val="dk1"/>
                </a:solidFill>
                <a:latin typeface="Roboto"/>
                <a:ea typeface="Roboto"/>
                <a:cs typeface="Roboto"/>
                <a:sym typeface="Roboto"/>
              </a:rPr>
              <a:t>college-wide </a:t>
            </a:r>
            <a:r>
              <a:rPr lang="en-US">
                <a:solidFill>
                  <a:schemeClr val="dk1"/>
                </a:solidFill>
                <a:latin typeface="Roboto"/>
                <a:ea typeface="Roboto"/>
                <a:cs typeface="Roboto"/>
                <a:sym typeface="Roboto"/>
              </a:rPr>
              <a:t>practices. Everyone on campus has a role to play in building relationships with students by Asking and Connecting.</a:t>
            </a:r>
            <a:endParaRPr>
              <a:solidFill>
                <a:schemeClr val="dk1"/>
              </a:solidFill>
              <a:latin typeface="Roboto"/>
              <a:ea typeface="Roboto"/>
              <a:cs typeface="Roboto"/>
              <a:sym typeface="Roboto"/>
            </a:endParaRPr>
          </a:p>
          <a:p>
            <a:pPr marL="171450" lvl="0" indent="-171450" algn="l" rtl="0">
              <a:lnSpc>
                <a:spcPct val="115000"/>
              </a:lnSpc>
              <a:spcBef>
                <a:spcPts val="600"/>
              </a:spcBef>
              <a:spcAft>
                <a:spcPts val="0"/>
              </a:spcAft>
              <a:buClr>
                <a:schemeClr val="dk1"/>
              </a:buClr>
              <a:buSzPts val="1100"/>
              <a:buChar char="●"/>
            </a:pPr>
            <a:r>
              <a:rPr lang="en-US">
                <a:solidFill>
                  <a:schemeClr val="dk1"/>
                </a:solidFill>
                <a:latin typeface="Roboto"/>
                <a:ea typeface="Roboto"/>
                <a:cs typeface="Roboto"/>
                <a:sym typeface="Roboto"/>
              </a:rPr>
              <a:t>Finally, Ask and Connect are </a:t>
            </a:r>
            <a:r>
              <a:rPr lang="en-US" i="1">
                <a:solidFill>
                  <a:schemeClr val="dk1"/>
                </a:solidFill>
                <a:latin typeface="Roboto"/>
                <a:ea typeface="Roboto"/>
                <a:cs typeface="Roboto"/>
                <a:sym typeface="Roboto"/>
              </a:rPr>
              <a:t>structured. </a:t>
            </a:r>
            <a:r>
              <a:rPr lang="en-US">
                <a:solidFill>
                  <a:schemeClr val="dk1"/>
                </a:solidFill>
                <a:latin typeface="Roboto"/>
                <a:ea typeface="Roboto"/>
                <a:cs typeface="Roboto"/>
                <a:sym typeface="Roboto"/>
              </a:rPr>
              <a:t>Whether or not students experience Ask and Connect practices shouldn’t be left to chance. Strategies for guaranteeing all students are Asked and Connected, including building opportunities into requirements for coursework and advising and incorporating Ask and Connect into mandatory events such as new student orientation, are essential. In addition to creating these structured opportunities it is also important to develop processes for documenting and following up on issues that are discussed and connections that are made.</a:t>
            </a:r>
            <a:endParaRPr>
              <a:solidFill>
                <a:schemeClr val="dk1"/>
              </a:solidFill>
              <a:latin typeface="Roboto"/>
              <a:ea typeface="Roboto"/>
              <a:cs typeface="Roboto"/>
              <a:sym typeface="Roboto"/>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244eab53337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6" name="Google Shape;376;g244eab53337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600"/>
              </a:spcBef>
              <a:spcAft>
                <a:spcPts val="0"/>
              </a:spcAft>
              <a:buClr>
                <a:schemeClr val="dk1"/>
              </a:buClr>
              <a:buSzPts val="1100"/>
              <a:buFont typeface="Arial"/>
              <a:buNone/>
            </a:pPr>
            <a:r>
              <a:rPr lang="en-US">
                <a:solidFill>
                  <a:schemeClr val="dk1"/>
                </a:solidFill>
                <a:latin typeface="Roboto"/>
                <a:ea typeface="Roboto"/>
                <a:cs typeface="Roboto"/>
                <a:sym typeface="Roboto"/>
              </a:rPr>
              <a:t>[Speak]</a:t>
            </a:r>
            <a:endParaRPr>
              <a:solidFill>
                <a:schemeClr val="dk1"/>
              </a:solidFill>
              <a:latin typeface="Roboto"/>
              <a:ea typeface="Roboto"/>
              <a:cs typeface="Roboto"/>
              <a:sym typeface="Roboto"/>
            </a:endParaRPr>
          </a:p>
          <a:p>
            <a:pPr marL="171450" lvl="0" indent="-171450" algn="l" rtl="0">
              <a:lnSpc>
                <a:spcPct val="115000"/>
              </a:lnSpc>
              <a:spcBef>
                <a:spcPts val="600"/>
              </a:spcBef>
              <a:spcAft>
                <a:spcPts val="0"/>
              </a:spcAft>
              <a:buClr>
                <a:schemeClr val="dk1"/>
              </a:buClr>
              <a:buSzPts val="1100"/>
              <a:buChar char="●"/>
            </a:pPr>
            <a:r>
              <a:rPr lang="en-US">
                <a:solidFill>
                  <a:schemeClr val="dk1"/>
                </a:solidFill>
                <a:latin typeface="Roboto"/>
                <a:ea typeface="Roboto"/>
                <a:cs typeface="Roboto"/>
                <a:sym typeface="Roboto"/>
              </a:rPr>
              <a:t>To give you some ideas about what approaching Ask and Connect through an equity lens can look like in practice, I’m going to revisit the work by </a:t>
            </a:r>
            <a:r>
              <a:rPr lang="en-US">
                <a:solidFill>
                  <a:schemeClr val="dk1"/>
                </a:solidFill>
              </a:rPr>
              <a:t>Museus, Yi, and Saelua on culturally engaging campuses. The Culturally Engaging Campus Environments (CECE) model outlines a number of concrete ways to </a:t>
            </a:r>
            <a:r>
              <a:rPr lang="en-US">
                <a:solidFill>
                  <a:schemeClr val="dk1"/>
                </a:solidFill>
                <a:latin typeface="Roboto"/>
                <a:ea typeface="Roboto"/>
                <a:cs typeface="Roboto"/>
                <a:sym typeface="Roboto"/>
              </a:rPr>
              <a:t>operationalize equity by fostering a culturally engaging campus.</a:t>
            </a:r>
            <a:endParaRPr/>
          </a:p>
          <a:p>
            <a:pPr marL="171450" lvl="0" indent="-171450" algn="l" rtl="0">
              <a:lnSpc>
                <a:spcPct val="115000"/>
              </a:lnSpc>
              <a:spcBef>
                <a:spcPts val="600"/>
              </a:spcBef>
              <a:spcAft>
                <a:spcPts val="0"/>
              </a:spcAft>
              <a:buClr>
                <a:schemeClr val="dk1"/>
              </a:buClr>
              <a:buSzPts val="1100"/>
              <a:buChar char="●"/>
            </a:pPr>
            <a:r>
              <a:rPr lang="en-US">
                <a:solidFill>
                  <a:schemeClr val="dk1"/>
                </a:solidFill>
                <a:latin typeface="Roboto"/>
                <a:ea typeface="Roboto"/>
                <a:cs typeface="Roboto"/>
                <a:sym typeface="Roboto"/>
              </a:rPr>
              <a:t>Note that the elements of the model outlined here all involve Asking and Connecting:</a:t>
            </a:r>
            <a:endParaRPr>
              <a:solidFill>
                <a:schemeClr val="dk1"/>
              </a:solidFill>
              <a:latin typeface="Roboto"/>
              <a:ea typeface="Roboto"/>
              <a:cs typeface="Roboto"/>
              <a:sym typeface="Roboto"/>
            </a:endParaRPr>
          </a:p>
          <a:p>
            <a:pPr marL="457200" lvl="0" indent="-317500" algn="l" rtl="0">
              <a:lnSpc>
                <a:spcPct val="115000"/>
              </a:lnSpc>
              <a:spcBef>
                <a:spcPts val="600"/>
              </a:spcBef>
              <a:spcAft>
                <a:spcPts val="0"/>
              </a:spcAft>
              <a:buClr>
                <a:schemeClr val="dk1"/>
              </a:buClr>
              <a:buSzPts val="1400"/>
              <a:buChar char="●"/>
            </a:pPr>
            <a:r>
              <a:rPr lang="en-US">
                <a:solidFill>
                  <a:schemeClr val="dk1"/>
                </a:solidFill>
              </a:rPr>
              <a:t>Opportunities for interactions with people from similar backgrounds</a:t>
            </a:r>
            <a:endParaRPr>
              <a:solidFill>
                <a:schemeClr val="dk1"/>
              </a:solidFill>
            </a:endParaRPr>
          </a:p>
          <a:p>
            <a:pPr marL="457200" lvl="0" indent="-317500" algn="l" rtl="0">
              <a:lnSpc>
                <a:spcPct val="115000"/>
              </a:lnSpc>
              <a:spcBef>
                <a:spcPts val="0"/>
              </a:spcBef>
              <a:spcAft>
                <a:spcPts val="0"/>
              </a:spcAft>
              <a:buClr>
                <a:schemeClr val="dk1"/>
              </a:buClr>
              <a:buSzPts val="1400"/>
              <a:buChar char="●"/>
            </a:pPr>
            <a:r>
              <a:rPr lang="en-US">
                <a:solidFill>
                  <a:schemeClr val="dk1"/>
                </a:solidFill>
              </a:rPr>
              <a:t>Supportive environments for having meaningful discussions about important social issues across cultural groups</a:t>
            </a:r>
            <a:endParaRPr>
              <a:solidFill>
                <a:schemeClr val="dk1"/>
              </a:solidFill>
            </a:endParaRPr>
          </a:p>
          <a:p>
            <a:pPr marL="457200" lvl="0" indent="-317500" algn="l" rtl="0">
              <a:lnSpc>
                <a:spcPct val="115000"/>
              </a:lnSpc>
              <a:spcBef>
                <a:spcPts val="0"/>
              </a:spcBef>
              <a:spcAft>
                <a:spcPts val="0"/>
              </a:spcAft>
              <a:buClr>
                <a:schemeClr val="dk1"/>
              </a:buClr>
              <a:buSzPts val="1400"/>
              <a:buChar char="●"/>
            </a:pPr>
            <a:r>
              <a:rPr lang="en-US">
                <a:solidFill>
                  <a:schemeClr val="dk1"/>
                </a:solidFill>
              </a:rPr>
              <a:t>Dedication to making sure students know someone on campus they can trust to help them if they have a problem</a:t>
            </a:r>
            <a:endParaRPr>
              <a:solidFill>
                <a:schemeClr val="dk1"/>
              </a:solidFill>
            </a:endParaRPr>
          </a:p>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3" name="Google Shape;383;p6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r>
              <a:rPr lang="en-US"/>
              <a:t>[Note to facilitator: For Activity 2, the same groups that met for Activity 1 should reconvene.]</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l" rtl="0">
              <a:lnSpc>
                <a:spcPct val="100000"/>
              </a:lnSpc>
              <a:spcBef>
                <a:spcPts val="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SzPts val="1400"/>
              <a:buNone/>
            </a:pPr>
            <a:endParaRPr/>
          </a:p>
        </p:txBody>
      </p:sp>
      <p:sp>
        <p:nvSpPr>
          <p:cNvPr id="389" name="Google Shape;389;p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l" rtl="0">
              <a:lnSpc>
                <a:spcPct val="100000"/>
              </a:lnSpc>
              <a:spcBef>
                <a:spcPts val="0"/>
              </a:spcBef>
              <a:spcAft>
                <a:spcPts val="0"/>
              </a:spcAft>
              <a:buSzPts val="1400"/>
              <a:buNone/>
            </a:pPr>
            <a:endParaRPr/>
          </a:p>
        </p:txBody>
      </p:sp>
      <p:sp>
        <p:nvSpPr>
          <p:cNvPr id="395" name="Google Shape;395;p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1" name="Google Shape;40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39700" lvl="0" indent="0" algn="l" rtl="0">
              <a:lnSpc>
                <a:spcPct val="100000"/>
              </a:lnSpc>
              <a:spcBef>
                <a:spcPts val="0"/>
              </a:spcBef>
              <a:spcAft>
                <a:spcPts val="0"/>
              </a:spcAft>
              <a:buSzPts val="1400"/>
              <a:buNone/>
            </a:pPr>
            <a:r>
              <a:rPr lang="en-US"/>
              <a:t>[Note to facilitator: We suggest reconvening everyone after Activity 2 to debrief. You can ask about their big takeaways or proposed next steps.]</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7" name="Google Shape;407;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g24f143d596a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3" name="Google Shape;413;g24f143d596a_0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0" name="Google Shape;120;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7"/>
        <p:cNvGrpSpPr/>
        <p:nvPr/>
      </p:nvGrpSpPr>
      <p:grpSpPr>
        <a:xfrm>
          <a:off x="0" y="0"/>
          <a:ext cx="0" cy="0"/>
          <a:chOff x="0" y="0"/>
          <a:chExt cx="0" cy="0"/>
        </a:xfrm>
      </p:grpSpPr>
      <p:sp>
        <p:nvSpPr>
          <p:cNvPr id="418" name="Google Shape;418;g25c3ba207e2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9" name="Google Shape;419;g25c3ba207e2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7" name="Google Shape;12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en-US">
                <a:solidFill>
                  <a:schemeClr val="dk1"/>
                </a:solidFill>
              </a:rPr>
              <a:t>[NOTE FOR FACILITATORS] </a:t>
            </a: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r>
              <a:rPr lang="en-US">
                <a:solidFill>
                  <a:schemeClr val="dk1"/>
                </a:solidFill>
              </a:rPr>
              <a:t>These are times we recommend, but you should feel free to revise the time spent on each part/activity as you see fit.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192f0f4cff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g192f0f4cff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 name="Google Shape;14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[Speak]</a:t>
            </a:r>
            <a:endParaRPr/>
          </a:p>
          <a:p>
            <a:pPr marL="0" lvl="0" indent="0" algn="l" rtl="0">
              <a:lnSpc>
                <a:spcPct val="100000"/>
              </a:lnSpc>
              <a:spcBef>
                <a:spcPts val="0"/>
              </a:spcBef>
              <a:spcAft>
                <a:spcPts val="0"/>
              </a:spcAft>
              <a:buSzPts val="1100"/>
              <a:buNone/>
            </a:pPr>
            <a:r>
              <a:rPr lang="en-US"/>
              <a:t>The guided pathways framework is organized around four pillars of practice: </a:t>
            </a:r>
            <a:endParaRPr/>
          </a:p>
          <a:p>
            <a:pPr marL="457200" lvl="0" indent="-298450" algn="l" rtl="0">
              <a:lnSpc>
                <a:spcPct val="100000"/>
              </a:lnSpc>
              <a:spcBef>
                <a:spcPts val="0"/>
              </a:spcBef>
              <a:spcAft>
                <a:spcPts val="0"/>
              </a:spcAft>
              <a:buSzPts val="1100"/>
              <a:buAutoNum type="arabicParenR"/>
            </a:pPr>
            <a:r>
              <a:rPr lang="en-US"/>
              <a:t>Designing clearer pathways to students’ education and career goals</a:t>
            </a:r>
            <a:endParaRPr/>
          </a:p>
          <a:p>
            <a:pPr marL="457200" lvl="0" indent="-298450" algn="l" rtl="0">
              <a:lnSpc>
                <a:spcPct val="100000"/>
              </a:lnSpc>
              <a:spcBef>
                <a:spcPts val="0"/>
              </a:spcBef>
              <a:spcAft>
                <a:spcPts val="0"/>
              </a:spcAft>
              <a:buSzPts val="1100"/>
              <a:buAutoNum type="arabicParenR"/>
            </a:pPr>
            <a:r>
              <a:rPr lang="en-US"/>
              <a:t>Helping students choose and enter a path </a:t>
            </a:r>
            <a:endParaRPr/>
          </a:p>
          <a:p>
            <a:pPr marL="457200" lvl="0" indent="-298450" algn="l" rtl="0">
              <a:lnSpc>
                <a:spcPct val="100000"/>
              </a:lnSpc>
              <a:spcBef>
                <a:spcPts val="0"/>
              </a:spcBef>
              <a:spcAft>
                <a:spcPts val="0"/>
              </a:spcAft>
              <a:buSzPts val="1100"/>
              <a:buAutoNum type="arabicParenR"/>
            </a:pPr>
            <a:r>
              <a:rPr lang="en-US"/>
              <a:t>Keeping students on a path </a:t>
            </a:r>
            <a:endParaRPr/>
          </a:p>
          <a:p>
            <a:pPr marL="457200" lvl="0" indent="-298450" algn="l" rtl="0">
              <a:lnSpc>
                <a:spcPct val="100000"/>
              </a:lnSpc>
              <a:spcBef>
                <a:spcPts val="0"/>
              </a:spcBef>
              <a:spcAft>
                <a:spcPts val="0"/>
              </a:spcAft>
              <a:buSzPts val="1100"/>
              <a:buAutoNum type="arabicParenR"/>
            </a:pPr>
            <a:r>
              <a:rPr lang="en-US"/>
              <a:t>Ensuring students are learning in a program</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28600" marR="0" lvl="0" indent="0" algn="l" rtl="0">
              <a:lnSpc>
                <a:spcPct val="100000"/>
              </a:lnSpc>
              <a:spcBef>
                <a:spcPts val="0"/>
              </a:spcBef>
              <a:spcAft>
                <a:spcPts val="0"/>
              </a:spcAft>
              <a:buClr>
                <a:srgbClr val="000000"/>
              </a:buClr>
              <a:buSzPts val="1400"/>
              <a:buFont typeface="Arial"/>
              <a:buNone/>
            </a:pPr>
            <a:r>
              <a:rPr lang="en-US" dirty="0"/>
              <a:t>[Speak]</a:t>
            </a:r>
            <a:endParaRPr dirty="0">
              <a:solidFill>
                <a:schemeClr val="dk1"/>
              </a:solidFill>
            </a:endParaRPr>
          </a:p>
          <a:p>
            <a:pPr marL="400050" marR="0" lvl="0" indent="-171450" algn="l" rtl="0">
              <a:lnSpc>
                <a:spcPct val="100000"/>
              </a:lnSpc>
              <a:spcBef>
                <a:spcPts val="0"/>
              </a:spcBef>
              <a:spcAft>
                <a:spcPts val="0"/>
              </a:spcAft>
              <a:buClr>
                <a:srgbClr val="000000"/>
              </a:buClr>
              <a:buSzPts val="1400"/>
              <a:buChar char="●"/>
            </a:pPr>
            <a:r>
              <a:rPr lang="en-US" dirty="0"/>
              <a:t>The Ask-Connect-Inspire-Plan framework is part of Pillar Two, helping students choose and enter a program. </a:t>
            </a:r>
            <a:endParaRPr dirty="0"/>
          </a:p>
          <a:p>
            <a:pPr marL="400050" marR="0" lvl="0" indent="-171450" algn="l" rtl="0">
              <a:lnSpc>
                <a:spcPct val="100000"/>
              </a:lnSpc>
              <a:spcBef>
                <a:spcPts val="0"/>
              </a:spcBef>
              <a:spcAft>
                <a:spcPts val="0"/>
              </a:spcAft>
              <a:buClr>
                <a:srgbClr val="000000"/>
              </a:buClr>
              <a:buSzPts val="1400"/>
              <a:buChar char="●"/>
            </a:pPr>
            <a:r>
              <a:rPr lang="en-US" dirty="0"/>
              <a:t>The second pillar is a critical part of the overall pathways framework for a few reasons: </a:t>
            </a:r>
            <a:endParaRPr dirty="0"/>
          </a:p>
          <a:p>
            <a:pPr marL="857250" marR="0" lvl="1" indent="-171450" algn="l" rtl="0">
              <a:lnSpc>
                <a:spcPct val="100000"/>
              </a:lnSpc>
              <a:spcBef>
                <a:spcPts val="0"/>
              </a:spcBef>
              <a:spcAft>
                <a:spcPts val="0"/>
              </a:spcAft>
              <a:buClr>
                <a:srgbClr val="000000"/>
              </a:buClr>
              <a:buSzPts val="1400"/>
              <a:buChar char="○"/>
            </a:pPr>
            <a:r>
              <a:rPr lang="en-US" dirty="0"/>
              <a:t>Maybe students in community colleges don’t choose a program of study and end up in a general liberal arts AA or general studies, programs which don’t prepare students to transfer with junior standing in a major or get a job that pays a family-sustaining wage. </a:t>
            </a:r>
            <a:endParaRPr dirty="0"/>
          </a:p>
          <a:p>
            <a:pPr marL="857250" marR="0" lvl="1" indent="-171450" algn="l" rtl="0">
              <a:lnSpc>
                <a:spcPct val="100000"/>
              </a:lnSpc>
              <a:spcBef>
                <a:spcPts val="0"/>
              </a:spcBef>
              <a:spcAft>
                <a:spcPts val="0"/>
              </a:spcAft>
              <a:buClr>
                <a:srgbClr val="000000"/>
              </a:buClr>
              <a:buSzPts val="1400"/>
              <a:buChar char="○"/>
            </a:pPr>
            <a:r>
              <a:rPr lang="en-US" dirty="0"/>
              <a:t>Pillar Two builds on the work of Pillar One, specifically developing clearer pathways by using program maps and meta-majors to help students explore different programs.</a:t>
            </a:r>
            <a:endParaRPr dirty="0"/>
          </a:p>
          <a:p>
            <a:pPr marL="857250" marR="0" lvl="1" indent="-171450" algn="l" rtl="0">
              <a:lnSpc>
                <a:spcPct val="100000"/>
              </a:lnSpc>
              <a:spcBef>
                <a:spcPts val="0"/>
              </a:spcBef>
              <a:spcAft>
                <a:spcPts val="0"/>
              </a:spcAft>
              <a:buClr>
                <a:srgbClr val="000000"/>
              </a:buClr>
              <a:buSzPts val="1400"/>
              <a:buChar char="○"/>
            </a:pPr>
            <a:r>
              <a:rPr lang="en-US" dirty="0"/>
              <a:t>It lays a strong foundation for Pillars Three and Four because it’s important to help students into a program aligned with their interests and goals before developing systems to help students stay on the path and ensure that they’re learning. </a:t>
            </a:r>
            <a:endParaRPr dirty="0"/>
          </a:p>
          <a:p>
            <a:pPr marL="171450" lvl="0" indent="-171450" algn="l" rtl="0">
              <a:lnSpc>
                <a:spcPct val="100000"/>
              </a:lnSpc>
              <a:spcBef>
                <a:spcPts val="0"/>
              </a:spcBef>
              <a:spcAft>
                <a:spcPts val="0"/>
              </a:spcAft>
              <a:buClr>
                <a:schemeClr val="dk1"/>
              </a:buClr>
              <a:buSzPts val="1400"/>
              <a:buChar char="●"/>
            </a:pPr>
            <a:r>
              <a:rPr lang="en-US" i="0" dirty="0">
                <a:solidFill>
                  <a:schemeClr val="accent1"/>
                </a:solidFill>
                <a:highlight>
                  <a:schemeClr val="lt2"/>
                </a:highlight>
              </a:rPr>
              <a:t>These practices, like all guided pathways reforms, are not a one-size-fits-all model. They will need to be</a:t>
            </a:r>
            <a:r>
              <a:rPr lang="en-US" i="0" dirty="0">
                <a:solidFill>
                  <a:srgbClr val="674EA7"/>
                </a:solidFill>
                <a:highlight>
                  <a:schemeClr val="lt2"/>
                </a:highlight>
                <a:uFill>
                  <a:noFill/>
                </a:uFill>
              </a:rPr>
              <a:t> personalized to every student </a:t>
            </a:r>
            <a:r>
              <a:rPr lang="en-US" i="0" dirty="0">
                <a:solidFill>
                  <a:schemeClr val="accent1"/>
                </a:solidFill>
                <a:highlight>
                  <a:schemeClr val="lt2"/>
                </a:highlight>
              </a:rPr>
              <a:t>based on their interests and circumstances.</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Clr>
                <a:schemeClr val="dk1"/>
              </a:buClr>
              <a:buSzPts val="1200"/>
              <a:buFont typeface="Roboto"/>
              <a:buNone/>
            </a:pPr>
            <a:r>
              <a:rPr lang="en-US" sz="1200">
                <a:solidFill>
                  <a:schemeClr val="accent1"/>
                </a:solidFill>
                <a:latin typeface="Roboto"/>
                <a:ea typeface="Roboto"/>
                <a:cs typeface="Roboto"/>
                <a:sym typeface="Roboto"/>
              </a:rPr>
              <a:t>[speak]</a:t>
            </a:r>
            <a:endParaRPr/>
          </a:p>
          <a:p>
            <a:pPr marL="457200" lvl="0" indent="-228600" algn="l" rtl="0">
              <a:lnSpc>
                <a:spcPct val="100000"/>
              </a:lnSpc>
              <a:spcBef>
                <a:spcPts val="0"/>
              </a:spcBef>
              <a:spcAft>
                <a:spcPts val="0"/>
              </a:spcAft>
              <a:buClr>
                <a:schemeClr val="dk1"/>
              </a:buClr>
              <a:buSzPts val="1200"/>
              <a:buChar char="●"/>
            </a:pPr>
            <a:r>
              <a:rPr lang="en-US" sz="1200">
                <a:solidFill>
                  <a:schemeClr val="accent1"/>
                </a:solidFill>
                <a:latin typeface="Roboto"/>
                <a:ea typeface="Roboto"/>
                <a:cs typeface="Roboto"/>
                <a:sym typeface="Roboto"/>
              </a:rPr>
              <a:t>Ask and Connect are important parts of onboarding because they provide a way to learn about students, their interests, their goals, and their lives and to then proactively connect students to people and supports who can help them learn more about their fields of interest and support them through their programs. </a:t>
            </a:r>
            <a:endParaRPr/>
          </a:p>
          <a:p>
            <a:pPr marL="457200" lvl="0" indent="-228600" algn="l" rtl="0">
              <a:lnSpc>
                <a:spcPct val="100000"/>
              </a:lnSpc>
              <a:spcBef>
                <a:spcPts val="0"/>
              </a:spcBef>
              <a:spcAft>
                <a:spcPts val="0"/>
              </a:spcAft>
              <a:buClr>
                <a:schemeClr val="dk1"/>
              </a:buClr>
              <a:buSzPts val="1200"/>
              <a:buChar char="●"/>
            </a:pPr>
            <a:r>
              <a:rPr lang="en-US" sz="1200">
                <a:solidFill>
                  <a:schemeClr val="accent1"/>
                </a:solidFill>
                <a:latin typeface="Roboto"/>
                <a:ea typeface="Roboto"/>
                <a:cs typeface="Roboto"/>
                <a:sym typeface="Roboto"/>
              </a:rPr>
              <a:t>We link these two practices because Connect is an important follow-up to the Ask stage of the process, wherein students are introduced to faculty, students, and others with whom they share interests. </a:t>
            </a:r>
            <a:endParaRPr/>
          </a:p>
          <a:p>
            <a:pPr marL="457200" lvl="0" indent="-228600" algn="l" rtl="0">
              <a:lnSpc>
                <a:spcPct val="100000"/>
              </a:lnSpc>
              <a:spcBef>
                <a:spcPts val="0"/>
              </a:spcBef>
              <a:spcAft>
                <a:spcPts val="0"/>
              </a:spcAft>
              <a:buClr>
                <a:schemeClr val="dk1"/>
              </a:buClr>
              <a:buSzPts val="1200"/>
              <a:buChar char="●"/>
            </a:pPr>
            <a:r>
              <a:rPr lang="en-US" sz="1200">
                <a:solidFill>
                  <a:schemeClr val="accent1"/>
                </a:solidFill>
                <a:latin typeface="Roboto"/>
                <a:ea typeface="Roboto"/>
                <a:cs typeface="Roboto"/>
                <a:sym typeface="Roboto"/>
              </a:rPr>
              <a:t>At the same time, faculty and program area personnel actively reach out to students beginning in orientation through activities designed to help expand students’ understanding of academic and career opportunities in their fields (including liberal arts and sciences) and to recruit students who share interests. These recruitment efforts, together with network-building among students who have chosen a program area, can help students forge connections that research shows are critical for motivating them to complete their programs and open opportunities for employment and further education.</a:t>
            </a:r>
            <a:endParaRPr sz="1200">
              <a:solidFill>
                <a:schemeClr val="accent1"/>
              </a:solidFill>
              <a:latin typeface="Roboto"/>
              <a:ea typeface="Roboto"/>
              <a:cs typeface="Roboto"/>
              <a:sym typeface="Roboto"/>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preserve="1" userDrawn="1">
  <p:cSld name="Title">
    <p:bg>
      <p:bgPr>
        <a:blipFill dpi="0" rotWithShape="1">
          <a:blip r:embed="rId2">
            <a:lum/>
          </a:blip>
          <a:srcRect/>
          <a:stretch>
            <a:fillRect/>
          </a:stretch>
        </a:blipFill>
        <a:effectLst/>
      </p:bgPr>
    </p:bg>
    <p:spTree>
      <p:nvGrpSpPr>
        <p:cNvPr id="1" name="Shape 8"/>
        <p:cNvGrpSpPr/>
        <p:nvPr/>
      </p:nvGrpSpPr>
      <p:grpSpPr>
        <a:xfrm>
          <a:off x="0" y="0"/>
          <a:ext cx="0" cy="0"/>
          <a:chOff x="0" y="0"/>
          <a:chExt cx="0" cy="0"/>
        </a:xfrm>
      </p:grpSpPr>
      <p:sp>
        <p:nvSpPr>
          <p:cNvPr id="6" name="Google Shape;10;p18">
            <a:extLst>
              <a:ext uri="{FF2B5EF4-FFF2-40B4-BE49-F238E27FC236}">
                <a16:creationId xmlns:a16="http://schemas.microsoft.com/office/drawing/2014/main" id="{F2AECFFA-D558-344D-871E-9966DA5F3E4B}"/>
              </a:ext>
            </a:extLst>
          </p:cNvPr>
          <p:cNvSpPr txBox="1">
            <a:spLocks noGrp="1"/>
          </p:cNvSpPr>
          <p:nvPr>
            <p:ph type="ctrTitle"/>
          </p:nvPr>
        </p:nvSpPr>
        <p:spPr>
          <a:xfrm>
            <a:off x="533400" y="2902188"/>
            <a:ext cx="5822004"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500" b="1" i="0">
                <a:solidFill>
                  <a:schemeClr val="accent2"/>
                </a:solidFill>
                <a:latin typeface="Roboto" pitchFamily="2" charset="0"/>
                <a:ea typeface="Roboto" pitchFamily="2" charset="0"/>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7" name="Google Shape;11;p18">
            <a:extLst>
              <a:ext uri="{FF2B5EF4-FFF2-40B4-BE49-F238E27FC236}">
                <a16:creationId xmlns:a16="http://schemas.microsoft.com/office/drawing/2014/main" id="{3676FBD8-206F-1146-BA7A-BE405556CCB0}"/>
              </a:ext>
            </a:extLst>
          </p:cNvPr>
          <p:cNvSpPr txBox="1">
            <a:spLocks noGrp="1"/>
          </p:cNvSpPr>
          <p:nvPr>
            <p:ph type="subTitle" idx="1"/>
          </p:nvPr>
        </p:nvSpPr>
        <p:spPr>
          <a:xfrm>
            <a:off x="533400" y="4006499"/>
            <a:ext cx="5822004" cy="784800"/>
          </a:xfrm>
          <a:prstGeom prst="rect">
            <a:avLst/>
          </a:prstGeom>
          <a:noFill/>
          <a:ln>
            <a:noFill/>
          </a:ln>
        </p:spPr>
        <p:txBody>
          <a:bodyPr spcFirstLastPara="1" wrap="square" lIns="91425" tIns="91425" rIns="91425" bIns="91425" anchor="t" anchorCtr="0">
            <a:noAutofit/>
          </a:bodyPr>
          <a:lstStyle>
            <a:lvl1pPr marL="0" lvl="0" indent="0" algn="l">
              <a:lnSpc>
                <a:spcPct val="100000"/>
              </a:lnSpc>
              <a:spcBef>
                <a:spcPts val="0"/>
              </a:spcBef>
              <a:spcAft>
                <a:spcPts val="0"/>
              </a:spcAft>
              <a:buClr>
                <a:schemeClr val="lt1"/>
              </a:buClr>
              <a:buSzPts val="1800"/>
              <a:buNone/>
              <a:defRPr sz="1800" b="0" i="0">
                <a:solidFill>
                  <a:schemeClr val="tx1"/>
                </a:solidFill>
                <a:latin typeface="Roboto" pitchFamily="2" charset="0"/>
                <a:ea typeface="Roboto" pitchFamily="2" charset="0"/>
              </a:defRPr>
            </a:lvl1pPr>
            <a:lvl2pPr lvl="1" algn="l">
              <a:lnSpc>
                <a:spcPct val="100000"/>
              </a:lnSpc>
              <a:spcBef>
                <a:spcPts val="0"/>
              </a:spcBef>
              <a:spcAft>
                <a:spcPts val="0"/>
              </a:spcAft>
              <a:buClr>
                <a:schemeClr val="lt1"/>
              </a:buClr>
              <a:buSzPts val="3000"/>
              <a:buNone/>
              <a:defRPr sz="3000">
                <a:solidFill>
                  <a:schemeClr val="lt1"/>
                </a:solidFill>
              </a:defRPr>
            </a:lvl2pPr>
            <a:lvl3pPr lvl="2" algn="l">
              <a:lnSpc>
                <a:spcPct val="100000"/>
              </a:lnSpc>
              <a:spcBef>
                <a:spcPts val="0"/>
              </a:spcBef>
              <a:spcAft>
                <a:spcPts val="0"/>
              </a:spcAft>
              <a:buClr>
                <a:schemeClr val="lt1"/>
              </a:buClr>
              <a:buSzPts val="3000"/>
              <a:buNone/>
              <a:defRPr sz="3000">
                <a:solidFill>
                  <a:schemeClr val="lt1"/>
                </a:solidFill>
              </a:defRPr>
            </a:lvl3pPr>
            <a:lvl4pPr lvl="3" algn="l">
              <a:lnSpc>
                <a:spcPct val="100000"/>
              </a:lnSpc>
              <a:spcBef>
                <a:spcPts val="0"/>
              </a:spcBef>
              <a:spcAft>
                <a:spcPts val="0"/>
              </a:spcAft>
              <a:buClr>
                <a:schemeClr val="lt1"/>
              </a:buClr>
              <a:buSzPts val="3000"/>
              <a:buNone/>
              <a:defRPr sz="3000">
                <a:solidFill>
                  <a:schemeClr val="lt1"/>
                </a:solidFill>
              </a:defRPr>
            </a:lvl4pPr>
            <a:lvl5pPr lvl="4" algn="l">
              <a:lnSpc>
                <a:spcPct val="100000"/>
              </a:lnSpc>
              <a:spcBef>
                <a:spcPts val="0"/>
              </a:spcBef>
              <a:spcAft>
                <a:spcPts val="0"/>
              </a:spcAft>
              <a:buClr>
                <a:schemeClr val="lt1"/>
              </a:buClr>
              <a:buSzPts val="3000"/>
              <a:buNone/>
              <a:defRPr sz="3000">
                <a:solidFill>
                  <a:schemeClr val="lt1"/>
                </a:solidFill>
              </a:defRPr>
            </a:lvl5pPr>
            <a:lvl6pPr lvl="5" algn="l">
              <a:lnSpc>
                <a:spcPct val="100000"/>
              </a:lnSpc>
              <a:spcBef>
                <a:spcPts val="0"/>
              </a:spcBef>
              <a:spcAft>
                <a:spcPts val="0"/>
              </a:spcAft>
              <a:buClr>
                <a:schemeClr val="lt1"/>
              </a:buClr>
              <a:buSzPts val="3000"/>
              <a:buNone/>
              <a:defRPr sz="3000">
                <a:solidFill>
                  <a:schemeClr val="lt1"/>
                </a:solidFill>
              </a:defRPr>
            </a:lvl6pPr>
            <a:lvl7pPr lvl="6" algn="l">
              <a:lnSpc>
                <a:spcPct val="100000"/>
              </a:lnSpc>
              <a:spcBef>
                <a:spcPts val="0"/>
              </a:spcBef>
              <a:spcAft>
                <a:spcPts val="0"/>
              </a:spcAft>
              <a:buClr>
                <a:schemeClr val="lt1"/>
              </a:buClr>
              <a:buSzPts val="3000"/>
              <a:buNone/>
              <a:defRPr sz="3000">
                <a:solidFill>
                  <a:schemeClr val="lt1"/>
                </a:solidFill>
              </a:defRPr>
            </a:lvl7pPr>
            <a:lvl8pPr lvl="7" algn="l">
              <a:lnSpc>
                <a:spcPct val="100000"/>
              </a:lnSpc>
              <a:spcBef>
                <a:spcPts val="0"/>
              </a:spcBef>
              <a:spcAft>
                <a:spcPts val="0"/>
              </a:spcAft>
              <a:buClr>
                <a:schemeClr val="lt1"/>
              </a:buClr>
              <a:buSzPts val="3000"/>
              <a:buNone/>
              <a:defRPr sz="3000">
                <a:solidFill>
                  <a:schemeClr val="lt1"/>
                </a:solidFill>
              </a:defRPr>
            </a:lvl8pPr>
            <a:lvl9pPr lvl="8" algn="l">
              <a:lnSpc>
                <a:spcPct val="100000"/>
              </a:lnSpc>
              <a:spcBef>
                <a:spcPts val="0"/>
              </a:spcBef>
              <a:spcAft>
                <a:spcPts val="0"/>
              </a:spcAft>
              <a:buClr>
                <a:schemeClr val="lt1"/>
              </a:buClr>
              <a:buSzPts val="3000"/>
              <a:buNone/>
              <a:defRPr sz="3000">
                <a:solidFill>
                  <a:schemeClr val="lt1"/>
                </a:solidFill>
              </a:defRPr>
            </a:lvl9pPr>
          </a:lstStyle>
          <a:p>
            <a:endParaRPr dirty="0"/>
          </a:p>
        </p:txBody>
      </p:sp>
      <p:sp>
        <p:nvSpPr>
          <p:cNvPr id="4" name="Picture Placeholder 3">
            <a:extLst>
              <a:ext uri="{FF2B5EF4-FFF2-40B4-BE49-F238E27FC236}">
                <a16:creationId xmlns:a16="http://schemas.microsoft.com/office/drawing/2014/main" id="{2AE03756-7971-E545-BDCF-895885FFC81C}"/>
              </a:ext>
            </a:extLst>
          </p:cNvPr>
          <p:cNvSpPr>
            <a:spLocks noGrp="1"/>
          </p:cNvSpPr>
          <p:nvPr>
            <p:ph type="pic" sz="quarter" idx="10" hasCustomPrompt="1"/>
          </p:nvPr>
        </p:nvSpPr>
        <p:spPr>
          <a:xfrm>
            <a:off x="6901961" y="4193514"/>
            <a:ext cx="1851069" cy="597195"/>
          </a:xfrm>
          <a:prstGeom prst="rect">
            <a:avLst/>
          </a:prstGeom>
        </p:spPr>
        <p:txBody>
          <a:bodyPr/>
          <a:lstStyle>
            <a:lvl1pPr>
              <a:defRPr sz="12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79187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preserve="1" userDrawn="1">
  <p:cSld name="Blank">
    <p:bg>
      <p:bgPr>
        <a:blipFill dpi="0" rotWithShape="1">
          <a:blip r:embed="rId2">
            <a:lum/>
          </a:blip>
          <a:srcRect/>
          <a:stretch>
            <a:fillRect/>
          </a:stretch>
        </a:blipFill>
        <a:effectLst/>
      </p:bgPr>
    </p:bg>
    <p:spTree>
      <p:nvGrpSpPr>
        <p:cNvPr id="1" name="Shape 45"/>
        <p:cNvGrpSpPr/>
        <p:nvPr/>
      </p:nvGrpSpPr>
      <p:grpSpPr>
        <a:xfrm>
          <a:off x="0" y="0"/>
          <a:ext cx="0" cy="0"/>
          <a:chOff x="0" y="0"/>
          <a:chExt cx="0" cy="0"/>
        </a:xfrm>
      </p:grpSpPr>
      <p:pic>
        <p:nvPicPr>
          <p:cNvPr id="4" name="Picture 3">
            <a:extLst>
              <a:ext uri="{FF2B5EF4-FFF2-40B4-BE49-F238E27FC236}">
                <a16:creationId xmlns:a16="http://schemas.microsoft.com/office/drawing/2014/main" id="{9DC7767F-999B-774F-8027-D3A063583855}"/>
              </a:ext>
            </a:extLst>
          </p:cNvPr>
          <p:cNvPicPr/>
          <p:nvPr userDrawn="1"/>
        </p:nvPicPr>
        <p:blipFill>
          <a:blip r:embed="rId3"/>
          <a:srcRect t="12525" b="12525"/>
          <a:stretch/>
        </p:blipFill>
        <p:spPr>
          <a:xfrm>
            <a:off x="8212988" y="404592"/>
            <a:ext cx="548960" cy="146050"/>
          </a:xfrm>
          <a:prstGeom prst="rect">
            <a:avLst/>
          </a:prstGeom>
        </p:spPr>
      </p:pic>
      <p:sp>
        <p:nvSpPr>
          <p:cNvPr id="5" name="Picture Placeholder 3">
            <a:extLst>
              <a:ext uri="{FF2B5EF4-FFF2-40B4-BE49-F238E27FC236}">
                <a16:creationId xmlns:a16="http://schemas.microsoft.com/office/drawing/2014/main" id="{35A5E1F1-F259-0C4B-9A0D-EBF53EDD121F}"/>
              </a:ext>
            </a:extLst>
          </p:cNvPr>
          <p:cNvSpPr>
            <a:spLocks noGrp="1"/>
          </p:cNvSpPr>
          <p:nvPr>
            <p:ph type="pic" sz="quarter" idx="10" hasCustomPrompt="1"/>
          </p:nvPr>
        </p:nvSpPr>
        <p:spPr>
          <a:xfrm>
            <a:off x="6901961" y="4193514"/>
            <a:ext cx="1851069" cy="597195"/>
          </a:xfrm>
          <a:prstGeom prst="rect">
            <a:avLst/>
          </a:prstGeom>
        </p:spPr>
        <p:txBody>
          <a:bodyPr/>
          <a:lstStyle>
            <a:lvl1pPr>
              <a:defRPr sz="12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649954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preserve="1" userDrawn="1">
  <p:cSld name="1_Blank">
    <p:bg>
      <p:bgPr>
        <a:solidFill>
          <a:schemeClr val="bg1"/>
        </a:solidFill>
        <a:effectLst/>
      </p:bgPr>
    </p:bg>
    <p:spTree>
      <p:nvGrpSpPr>
        <p:cNvPr id="1" name="Shape 45"/>
        <p:cNvGrpSpPr/>
        <p:nvPr/>
      </p:nvGrpSpPr>
      <p:grpSpPr>
        <a:xfrm>
          <a:off x="0" y="0"/>
          <a:ext cx="0" cy="0"/>
          <a:chOff x="0" y="0"/>
          <a:chExt cx="0" cy="0"/>
        </a:xfrm>
      </p:grpSpPr>
      <p:sp>
        <p:nvSpPr>
          <p:cNvPr id="5" name="Google Shape;13;p19">
            <a:extLst>
              <a:ext uri="{FF2B5EF4-FFF2-40B4-BE49-F238E27FC236}">
                <a16:creationId xmlns:a16="http://schemas.microsoft.com/office/drawing/2014/main" id="{6E31617C-0108-C04E-BB3C-3EA05C325862}"/>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sp>
        <p:nvSpPr>
          <p:cNvPr id="4" name="Picture Placeholder 3">
            <a:extLst>
              <a:ext uri="{FF2B5EF4-FFF2-40B4-BE49-F238E27FC236}">
                <a16:creationId xmlns:a16="http://schemas.microsoft.com/office/drawing/2014/main" id="{24AD656A-ACEB-164D-9B79-5DD3B7C57EDB}"/>
              </a:ext>
            </a:extLst>
          </p:cNvPr>
          <p:cNvSpPr>
            <a:spLocks noGrp="1"/>
          </p:cNvSpPr>
          <p:nvPr>
            <p:ph type="pic" sz="quarter" idx="10" hasCustomPrompt="1"/>
          </p:nvPr>
        </p:nvSpPr>
        <p:spPr>
          <a:xfrm>
            <a:off x="6901961" y="4193514"/>
            <a:ext cx="1851069" cy="597195"/>
          </a:xfrm>
          <a:prstGeom prst="rect">
            <a:avLst/>
          </a:prstGeom>
        </p:spPr>
        <p:txBody>
          <a:bodyPr/>
          <a:lstStyle>
            <a:lvl1pPr>
              <a:defRPr sz="12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40955487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Divider Slide" preserve="1" userDrawn="1">
  <p:cSld name="Divider Slide">
    <p:bg>
      <p:bgPr>
        <a:blipFill dpi="0" rotWithShape="1">
          <a:blip r:embed="rId2">
            <a:lum/>
          </a:blip>
          <a:srcRect/>
          <a:stretch>
            <a:fillRect/>
          </a:stretch>
        </a:blipFill>
        <a:effectLst/>
      </p:bgPr>
    </p:bg>
    <p:spTree>
      <p:nvGrpSpPr>
        <p:cNvPr id="1" name="Shape 222"/>
        <p:cNvGrpSpPr/>
        <p:nvPr/>
      </p:nvGrpSpPr>
      <p:grpSpPr>
        <a:xfrm>
          <a:off x="0" y="0"/>
          <a:ext cx="0" cy="0"/>
          <a:chOff x="0" y="0"/>
          <a:chExt cx="0" cy="0"/>
        </a:xfrm>
      </p:grpSpPr>
      <p:sp>
        <p:nvSpPr>
          <p:cNvPr id="6" name="Google Shape;10;p18">
            <a:extLst>
              <a:ext uri="{FF2B5EF4-FFF2-40B4-BE49-F238E27FC236}">
                <a16:creationId xmlns:a16="http://schemas.microsoft.com/office/drawing/2014/main" id="{EFA82740-7220-1246-BC3A-B09B4D2FAEDA}"/>
              </a:ext>
            </a:extLst>
          </p:cNvPr>
          <p:cNvSpPr txBox="1">
            <a:spLocks noGrp="1"/>
          </p:cNvSpPr>
          <p:nvPr>
            <p:ph type="ctrTitle"/>
          </p:nvPr>
        </p:nvSpPr>
        <p:spPr>
          <a:xfrm>
            <a:off x="685800" y="2280243"/>
            <a:ext cx="5486400" cy="1159800"/>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lt1"/>
              </a:buClr>
              <a:buSzPts val="3600"/>
              <a:buNone/>
              <a:defRPr sz="3500" b="1" i="0">
                <a:solidFill>
                  <a:schemeClr val="accent2"/>
                </a:solidFill>
                <a:latin typeface="Roboto" pitchFamily="2" charset="0"/>
                <a:ea typeface="Roboto" pitchFamily="2" charset="0"/>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7" name="Google Shape;11;p18">
            <a:extLst>
              <a:ext uri="{FF2B5EF4-FFF2-40B4-BE49-F238E27FC236}">
                <a16:creationId xmlns:a16="http://schemas.microsoft.com/office/drawing/2014/main" id="{1BC22DB1-03E6-CF43-BF6F-7A16B2C7015F}"/>
              </a:ext>
            </a:extLst>
          </p:cNvPr>
          <p:cNvSpPr txBox="1">
            <a:spLocks noGrp="1"/>
          </p:cNvSpPr>
          <p:nvPr>
            <p:ph type="subTitle" idx="1"/>
          </p:nvPr>
        </p:nvSpPr>
        <p:spPr>
          <a:xfrm>
            <a:off x="685800" y="3658977"/>
            <a:ext cx="5486400" cy="1159800"/>
          </a:xfrm>
          <a:prstGeom prst="rect">
            <a:avLst/>
          </a:prstGeom>
          <a:noFill/>
          <a:ln>
            <a:noFill/>
          </a:ln>
        </p:spPr>
        <p:txBody>
          <a:bodyPr spcFirstLastPara="1" wrap="square" lIns="0" tIns="0" rIns="0" bIns="0" anchor="t" anchorCtr="0">
            <a:noAutofit/>
          </a:bodyPr>
          <a:lstStyle>
            <a:lvl1pPr marL="0" lvl="0" indent="0" algn="l">
              <a:lnSpc>
                <a:spcPct val="100000"/>
              </a:lnSpc>
              <a:spcBef>
                <a:spcPts val="0"/>
              </a:spcBef>
              <a:spcAft>
                <a:spcPts val="0"/>
              </a:spcAft>
              <a:buClr>
                <a:schemeClr val="lt1"/>
              </a:buClr>
              <a:buSzPts val="1800"/>
              <a:buNone/>
              <a:defRPr sz="2000" b="0" i="0">
                <a:solidFill>
                  <a:schemeClr val="tx1"/>
                </a:solidFill>
                <a:latin typeface="Roboto" pitchFamily="2" charset="0"/>
                <a:ea typeface="Roboto" pitchFamily="2" charset="0"/>
              </a:defRPr>
            </a:lvl1pPr>
            <a:lvl2pPr lvl="1" algn="l">
              <a:lnSpc>
                <a:spcPct val="100000"/>
              </a:lnSpc>
              <a:spcBef>
                <a:spcPts val="0"/>
              </a:spcBef>
              <a:spcAft>
                <a:spcPts val="0"/>
              </a:spcAft>
              <a:buClr>
                <a:schemeClr val="lt1"/>
              </a:buClr>
              <a:buSzPts val="3000"/>
              <a:buNone/>
              <a:defRPr sz="3000">
                <a:solidFill>
                  <a:schemeClr val="lt1"/>
                </a:solidFill>
              </a:defRPr>
            </a:lvl2pPr>
            <a:lvl3pPr lvl="2" algn="l">
              <a:lnSpc>
                <a:spcPct val="100000"/>
              </a:lnSpc>
              <a:spcBef>
                <a:spcPts val="0"/>
              </a:spcBef>
              <a:spcAft>
                <a:spcPts val="0"/>
              </a:spcAft>
              <a:buClr>
                <a:schemeClr val="lt1"/>
              </a:buClr>
              <a:buSzPts val="3000"/>
              <a:buNone/>
              <a:defRPr sz="3000">
                <a:solidFill>
                  <a:schemeClr val="lt1"/>
                </a:solidFill>
              </a:defRPr>
            </a:lvl3pPr>
            <a:lvl4pPr lvl="3" algn="l">
              <a:lnSpc>
                <a:spcPct val="100000"/>
              </a:lnSpc>
              <a:spcBef>
                <a:spcPts val="0"/>
              </a:spcBef>
              <a:spcAft>
                <a:spcPts val="0"/>
              </a:spcAft>
              <a:buClr>
                <a:schemeClr val="lt1"/>
              </a:buClr>
              <a:buSzPts val="3000"/>
              <a:buNone/>
              <a:defRPr sz="3000">
                <a:solidFill>
                  <a:schemeClr val="lt1"/>
                </a:solidFill>
              </a:defRPr>
            </a:lvl4pPr>
            <a:lvl5pPr lvl="4" algn="l">
              <a:lnSpc>
                <a:spcPct val="100000"/>
              </a:lnSpc>
              <a:spcBef>
                <a:spcPts val="0"/>
              </a:spcBef>
              <a:spcAft>
                <a:spcPts val="0"/>
              </a:spcAft>
              <a:buClr>
                <a:schemeClr val="lt1"/>
              </a:buClr>
              <a:buSzPts val="3000"/>
              <a:buNone/>
              <a:defRPr sz="3000">
                <a:solidFill>
                  <a:schemeClr val="lt1"/>
                </a:solidFill>
              </a:defRPr>
            </a:lvl5pPr>
            <a:lvl6pPr lvl="5" algn="l">
              <a:lnSpc>
                <a:spcPct val="100000"/>
              </a:lnSpc>
              <a:spcBef>
                <a:spcPts val="0"/>
              </a:spcBef>
              <a:spcAft>
                <a:spcPts val="0"/>
              </a:spcAft>
              <a:buClr>
                <a:schemeClr val="lt1"/>
              </a:buClr>
              <a:buSzPts val="3000"/>
              <a:buNone/>
              <a:defRPr sz="3000">
                <a:solidFill>
                  <a:schemeClr val="lt1"/>
                </a:solidFill>
              </a:defRPr>
            </a:lvl6pPr>
            <a:lvl7pPr lvl="6" algn="l">
              <a:lnSpc>
                <a:spcPct val="100000"/>
              </a:lnSpc>
              <a:spcBef>
                <a:spcPts val="0"/>
              </a:spcBef>
              <a:spcAft>
                <a:spcPts val="0"/>
              </a:spcAft>
              <a:buClr>
                <a:schemeClr val="lt1"/>
              </a:buClr>
              <a:buSzPts val="3000"/>
              <a:buNone/>
              <a:defRPr sz="3000">
                <a:solidFill>
                  <a:schemeClr val="lt1"/>
                </a:solidFill>
              </a:defRPr>
            </a:lvl7pPr>
            <a:lvl8pPr lvl="7" algn="l">
              <a:lnSpc>
                <a:spcPct val="100000"/>
              </a:lnSpc>
              <a:spcBef>
                <a:spcPts val="0"/>
              </a:spcBef>
              <a:spcAft>
                <a:spcPts val="0"/>
              </a:spcAft>
              <a:buClr>
                <a:schemeClr val="lt1"/>
              </a:buClr>
              <a:buSzPts val="3000"/>
              <a:buNone/>
              <a:defRPr sz="3000">
                <a:solidFill>
                  <a:schemeClr val="lt1"/>
                </a:solidFill>
              </a:defRPr>
            </a:lvl8pPr>
            <a:lvl9pPr lvl="8" algn="l">
              <a:lnSpc>
                <a:spcPct val="100000"/>
              </a:lnSpc>
              <a:spcBef>
                <a:spcPts val="0"/>
              </a:spcBef>
              <a:spcAft>
                <a:spcPts val="0"/>
              </a:spcAft>
              <a:buClr>
                <a:schemeClr val="lt1"/>
              </a:buClr>
              <a:buSzPts val="3000"/>
              <a:buNone/>
              <a:defRPr sz="3000">
                <a:solidFill>
                  <a:schemeClr val="lt1"/>
                </a:solidFill>
              </a:defRPr>
            </a:lvl9pPr>
          </a:lstStyle>
          <a:p>
            <a:endParaRPr dirty="0"/>
          </a:p>
        </p:txBody>
      </p:sp>
      <p:pic>
        <p:nvPicPr>
          <p:cNvPr id="5" name="Picture 4">
            <a:extLst>
              <a:ext uri="{FF2B5EF4-FFF2-40B4-BE49-F238E27FC236}">
                <a16:creationId xmlns:a16="http://schemas.microsoft.com/office/drawing/2014/main" id="{41CD04DC-5208-2B4F-B0DE-EF033AA047A7}"/>
              </a:ext>
            </a:extLst>
          </p:cNvPr>
          <p:cNvPicPr/>
          <p:nvPr userDrawn="1"/>
        </p:nvPicPr>
        <p:blipFill>
          <a:blip r:embed="rId3"/>
          <a:srcRect t="12525" b="12525"/>
          <a:stretch/>
        </p:blipFill>
        <p:spPr>
          <a:xfrm>
            <a:off x="8212988" y="404592"/>
            <a:ext cx="548960" cy="146050"/>
          </a:xfrm>
          <a:prstGeom prst="rect">
            <a:avLst/>
          </a:prstGeom>
        </p:spPr>
      </p:pic>
      <p:sp>
        <p:nvSpPr>
          <p:cNvPr id="8" name="Picture Placeholder 3">
            <a:extLst>
              <a:ext uri="{FF2B5EF4-FFF2-40B4-BE49-F238E27FC236}">
                <a16:creationId xmlns:a16="http://schemas.microsoft.com/office/drawing/2014/main" id="{8E5269EA-2778-0244-833D-0C091D1BEAE8}"/>
              </a:ext>
            </a:extLst>
          </p:cNvPr>
          <p:cNvSpPr>
            <a:spLocks noGrp="1"/>
          </p:cNvSpPr>
          <p:nvPr>
            <p:ph type="pic" sz="quarter" idx="10" hasCustomPrompt="1"/>
          </p:nvPr>
        </p:nvSpPr>
        <p:spPr>
          <a:xfrm>
            <a:off x="6901961" y="4193514"/>
            <a:ext cx="1851069" cy="597195"/>
          </a:xfrm>
          <a:prstGeom prst="rect">
            <a:avLst/>
          </a:prstGeom>
        </p:spPr>
        <p:txBody>
          <a:bodyPr/>
          <a:lstStyle>
            <a:lvl1pPr>
              <a:defRPr sz="12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3282288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Icon/Photo List - Horizontal" preserve="1" userDrawn="1">
  <p:cSld name="1_Icon/Photo List - Horizontal">
    <p:bg>
      <p:bgPr>
        <a:solidFill>
          <a:schemeClr val="bg1"/>
        </a:solidFill>
        <a:effectLst/>
      </p:bgPr>
    </p:bg>
    <p:spTree>
      <p:nvGrpSpPr>
        <p:cNvPr id="1" name="Shape 234"/>
        <p:cNvGrpSpPr/>
        <p:nvPr/>
      </p:nvGrpSpPr>
      <p:grpSpPr>
        <a:xfrm>
          <a:off x="0" y="0"/>
          <a:ext cx="0" cy="0"/>
          <a:chOff x="0" y="0"/>
          <a:chExt cx="0" cy="0"/>
        </a:xfrm>
      </p:grpSpPr>
      <p:sp>
        <p:nvSpPr>
          <p:cNvPr id="236" name="Google Shape;236;gdd8d5cf0a5_2_366"/>
          <p:cNvSpPr>
            <a:spLocks noGrp="1"/>
          </p:cNvSpPr>
          <p:nvPr>
            <p:ph type="pic" idx="2"/>
          </p:nvPr>
        </p:nvSpPr>
        <p:spPr>
          <a:xfrm>
            <a:off x="1278355" y="1595259"/>
            <a:ext cx="1028700" cy="1028700"/>
          </a:xfrm>
          <a:prstGeom prst="ellipse">
            <a:avLst/>
          </a:prstGeom>
          <a:noFill/>
          <a:ln>
            <a:noFill/>
          </a:ln>
        </p:spPr>
        <p:txBody>
          <a:bodyPr spcFirstLastPara="1" wrap="square" lIns="91425" tIns="45700" rIns="91425" bIns="45700" anchor="t" anchorCtr="0">
            <a:normAutofit/>
          </a:bodyPr>
          <a:lstStyle>
            <a:lvl1pPr marR="0" lvl="0" algn="l" rtl="0">
              <a:lnSpc>
                <a:spcPct val="90000"/>
              </a:lnSpc>
              <a:spcBef>
                <a:spcPts val="750"/>
              </a:spcBef>
              <a:spcAft>
                <a:spcPts val="0"/>
              </a:spcAft>
              <a:buClr>
                <a:schemeClr val="dk1"/>
              </a:buClr>
              <a:buSzPts val="1000"/>
              <a:buFont typeface="Arial"/>
              <a:buNone/>
              <a:defRPr sz="750" b="0" i="0" u="none" strike="noStrike" cap="none">
                <a:solidFill>
                  <a:schemeClr val="dk1"/>
                </a:solidFill>
                <a:latin typeface="Roboto" pitchFamily="2" charset="0"/>
                <a:ea typeface="Roboto" pitchFamily="2" charset="0"/>
                <a:cs typeface="Arial"/>
                <a:sym typeface="Arial"/>
              </a:defRPr>
            </a:lvl1pPr>
            <a:lvl2pPr marR="0" lvl="1" algn="l" rtl="0">
              <a:lnSpc>
                <a:spcPct val="90000"/>
              </a:lnSpc>
              <a:spcBef>
                <a:spcPts val="375"/>
              </a:spcBef>
              <a:spcAft>
                <a:spcPts val="0"/>
              </a:spcAft>
              <a:buClr>
                <a:schemeClr val="dk1"/>
              </a:buClr>
              <a:buSzPts val="2400"/>
              <a:buFont typeface="Arial"/>
              <a:buChar char="•"/>
              <a:defRPr sz="1800" b="1" i="0" u="none" strike="noStrike" cap="none">
                <a:solidFill>
                  <a:schemeClr val="dk1"/>
                </a:solidFill>
                <a:latin typeface="Arial"/>
                <a:ea typeface="Arial"/>
                <a:cs typeface="Arial"/>
                <a:sym typeface="Arial"/>
              </a:defRPr>
            </a:lvl2pPr>
            <a:lvl3pPr marR="0" lvl="2" algn="l" rtl="0">
              <a:lnSpc>
                <a:spcPct val="90000"/>
              </a:lnSpc>
              <a:spcBef>
                <a:spcPts val="375"/>
              </a:spcBef>
              <a:spcAft>
                <a:spcPts val="0"/>
              </a:spcAft>
              <a:buClr>
                <a:schemeClr val="dk1"/>
              </a:buClr>
              <a:buSzPts val="2000"/>
              <a:buFont typeface="Arial"/>
              <a:buChar char="•"/>
              <a:defRPr sz="1500" b="1" i="0" u="none" strike="noStrike" cap="none">
                <a:solidFill>
                  <a:schemeClr val="dk1"/>
                </a:solidFill>
                <a:latin typeface="Arial"/>
                <a:ea typeface="Arial"/>
                <a:cs typeface="Arial"/>
                <a:sym typeface="Arial"/>
              </a:defRPr>
            </a:lvl3pPr>
            <a:lvl4pPr marR="0" lvl="3" algn="l" rtl="0">
              <a:lnSpc>
                <a:spcPct val="90000"/>
              </a:lnSpc>
              <a:spcBef>
                <a:spcPts val="375"/>
              </a:spcBef>
              <a:spcAft>
                <a:spcPts val="0"/>
              </a:spcAft>
              <a:buClr>
                <a:schemeClr val="dk1"/>
              </a:buClr>
              <a:buSzPts val="1800"/>
              <a:buFont typeface="Arial"/>
              <a:buChar char="•"/>
              <a:defRPr sz="1350" b="1" i="0" u="none" strike="noStrike" cap="none">
                <a:solidFill>
                  <a:schemeClr val="dk1"/>
                </a:solidFill>
                <a:latin typeface="Arial"/>
                <a:ea typeface="Arial"/>
                <a:cs typeface="Arial"/>
                <a:sym typeface="Arial"/>
              </a:defRPr>
            </a:lvl4pPr>
            <a:lvl5pPr marR="0" lvl="4" algn="l" rtl="0">
              <a:lnSpc>
                <a:spcPct val="90000"/>
              </a:lnSpc>
              <a:spcBef>
                <a:spcPts val="375"/>
              </a:spcBef>
              <a:spcAft>
                <a:spcPts val="0"/>
              </a:spcAft>
              <a:buClr>
                <a:schemeClr val="dk1"/>
              </a:buClr>
              <a:buSzPts val="1800"/>
              <a:buFont typeface="Arial"/>
              <a:buChar char="•"/>
              <a:defRPr sz="1350" b="1" i="0" u="none" strike="noStrike" cap="none">
                <a:solidFill>
                  <a:schemeClr val="dk1"/>
                </a:solidFill>
                <a:latin typeface="Arial"/>
                <a:ea typeface="Arial"/>
                <a:cs typeface="Arial"/>
                <a:sym typeface="Arial"/>
              </a:defRPr>
            </a:lvl5pPr>
            <a:lvl6pPr marR="0" lvl="5"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6pPr>
            <a:lvl7pPr marR="0" lvl="6"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7pPr>
            <a:lvl8pPr marR="0" lvl="7"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8pPr>
            <a:lvl9pPr marR="0" lvl="8"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9pPr>
          </a:lstStyle>
          <a:p>
            <a:endParaRPr dirty="0"/>
          </a:p>
        </p:txBody>
      </p:sp>
      <p:sp>
        <p:nvSpPr>
          <p:cNvPr id="237" name="Google Shape;237;gdd8d5cf0a5_2_366"/>
          <p:cNvSpPr txBox="1">
            <a:spLocks noGrp="1"/>
          </p:cNvSpPr>
          <p:nvPr>
            <p:ph type="body" idx="1"/>
          </p:nvPr>
        </p:nvSpPr>
        <p:spPr>
          <a:xfrm>
            <a:off x="3194554" y="2838272"/>
            <a:ext cx="2754893" cy="1223774"/>
          </a:xfrm>
          <a:prstGeom prst="rect">
            <a:avLst/>
          </a:prstGeom>
          <a:noFill/>
          <a:ln>
            <a:noFill/>
          </a:ln>
        </p:spPr>
        <p:txBody>
          <a:bodyPr spcFirstLastPara="1" wrap="square" lIns="91425" tIns="45700" rIns="91425" bIns="45700" anchor="t" anchorCtr="0">
            <a:normAutofit/>
          </a:bodyPr>
          <a:lstStyle>
            <a:lvl1pPr marL="0" lvl="0" indent="-171450" algn="ctr">
              <a:lnSpc>
                <a:spcPct val="90000"/>
              </a:lnSpc>
              <a:spcBef>
                <a:spcPts val="750"/>
              </a:spcBef>
              <a:spcAft>
                <a:spcPts val="0"/>
              </a:spcAft>
              <a:buClr>
                <a:srgbClr val="196872"/>
              </a:buClr>
              <a:buSzPts val="2800"/>
              <a:buNone/>
              <a:defRPr b="0" i="0">
                <a:solidFill>
                  <a:schemeClr val="accent2"/>
                </a:solidFill>
                <a:latin typeface="Roboto" pitchFamily="2" charset="0"/>
                <a:ea typeface="Roboto" pitchFamily="2" charset="0"/>
              </a:defRPr>
            </a:lvl1pPr>
            <a:lvl2pPr marL="685800" lvl="1" indent="-171450" algn="ctr">
              <a:lnSpc>
                <a:spcPct val="90000"/>
              </a:lnSpc>
              <a:spcBef>
                <a:spcPts val="375"/>
              </a:spcBef>
              <a:spcAft>
                <a:spcPts val="0"/>
              </a:spcAft>
              <a:buClr>
                <a:schemeClr val="dk1"/>
              </a:buClr>
              <a:buSzPts val="2400"/>
              <a:buFont typeface="Arial"/>
              <a:buNone/>
              <a:defRPr>
                <a:solidFill>
                  <a:schemeClr val="dk1"/>
                </a:solidFill>
              </a:defRPr>
            </a:lvl2pPr>
            <a:lvl3pPr marL="1028700" lvl="2" indent="-171450" algn="l">
              <a:lnSpc>
                <a:spcPct val="90000"/>
              </a:lnSpc>
              <a:spcBef>
                <a:spcPts val="375"/>
              </a:spcBef>
              <a:spcAft>
                <a:spcPts val="0"/>
              </a:spcAft>
              <a:buClr>
                <a:schemeClr val="dk1"/>
              </a:buClr>
              <a:buSzPts val="2000"/>
              <a:buNone/>
              <a:defRPr>
                <a:solidFill>
                  <a:schemeClr val="dk1"/>
                </a:solidFill>
              </a:defRPr>
            </a:lvl3pPr>
            <a:lvl4pPr marL="1371600" lvl="3" indent="-171450" algn="l">
              <a:lnSpc>
                <a:spcPct val="90000"/>
              </a:lnSpc>
              <a:spcBef>
                <a:spcPts val="375"/>
              </a:spcBef>
              <a:spcAft>
                <a:spcPts val="0"/>
              </a:spcAft>
              <a:buClr>
                <a:schemeClr val="dk1"/>
              </a:buClr>
              <a:buSzPts val="1800"/>
              <a:buNone/>
              <a:defRPr>
                <a:solidFill>
                  <a:schemeClr val="dk1"/>
                </a:solidFill>
              </a:defRPr>
            </a:lvl4pPr>
            <a:lvl5pPr marL="1714500" lvl="4" indent="-171450" algn="l">
              <a:lnSpc>
                <a:spcPct val="90000"/>
              </a:lnSpc>
              <a:spcBef>
                <a:spcPts val="375"/>
              </a:spcBef>
              <a:spcAft>
                <a:spcPts val="0"/>
              </a:spcAft>
              <a:buClr>
                <a:schemeClr val="dk1"/>
              </a:buClr>
              <a:buSzPts val="1800"/>
              <a:buNone/>
              <a:defRPr>
                <a:solidFill>
                  <a:schemeClr val="dk1"/>
                </a:solidFill>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dirty="0"/>
          </a:p>
        </p:txBody>
      </p:sp>
      <p:sp>
        <p:nvSpPr>
          <p:cNvPr id="238" name="Google Shape;238;gdd8d5cf0a5_2_366"/>
          <p:cNvSpPr txBox="1">
            <a:spLocks noGrp="1"/>
          </p:cNvSpPr>
          <p:nvPr>
            <p:ph type="body" idx="3"/>
          </p:nvPr>
        </p:nvSpPr>
        <p:spPr>
          <a:xfrm>
            <a:off x="415259" y="2838272"/>
            <a:ext cx="2754893" cy="1223774"/>
          </a:xfrm>
          <a:prstGeom prst="rect">
            <a:avLst/>
          </a:prstGeom>
          <a:noFill/>
          <a:ln>
            <a:noFill/>
          </a:ln>
        </p:spPr>
        <p:txBody>
          <a:bodyPr spcFirstLastPara="1" wrap="square" lIns="91425" tIns="45700" rIns="91425" bIns="45700" anchor="t" anchorCtr="0">
            <a:normAutofit/>
          </a:bodyPr>
          <a:lstStyle>
            <a:lvl1pPr marL="0" lvl="0" indent="-171450" algn="ctr">
              <a:lnSpc>
                <a:spcPct val="90000"/>
              </a:lnSpc>
              <a:spcBef>
                <a:spcPts val="750"/>
              </a:spcBef>
              <a:spcAft>
                <a:spcPts val="0"/>
              </a:spcAft>
              <a:buClr>
                <a:srgbClr val="196872"/>
              </a:buClr>
              <a:buSzPts val="2800"/>
              <a:buNone/>
              <a:defRPr b="0" i="0">
                <a:solidFill>
                  <a:schemeClr val="accent2"/>
                </a:solidFill>
                <a:latin typeface="Roboto" pitchFamily="2" charset="0"/>
                <a:ea typeface="Roboto" pitchFamily="2" charset="0"/>
              </a:defRPr>
            </a:lvl1pPr>
            <a:lvl2pPr marL="685800" lvl="1" indent="-171450" algn="ctr">
              <a:lnSpc>
                <a:spcPct val="90000"/>
              </a:lnSpc>
              <a:spcBef>
                <a:spcPts val="375"/>
              </a:spcBef>
              <a:spcAft>
                <a:spcPts val="0"/>
              </a:spcAft>
              <a:buClr>
                <a:schemeClr val="dk1"/>
              </a:buClr>
              <a:buSzPts val="2400"/>
              <a:buFont typeface="Arial"/>
              <a:buNone/>
              <a:defRPr>
                <a:solidFill>
                  <a:schemeClr val="dk1"/>
                </a:solidFill>
              </a:defRPr>
            </a:lvl2pPr>
            <a:lvl3pPr marL="1028700" lvl="2" indent="-171450" algn="l">
              <a:lnSpc>
                <a:spcPct val="90000"/>
              </a:lnSpc>
              <a:spcBef>
                <a:spcPts val="375"/>
              </a:spcBef>
              <a:spcAft>
                <a:spcPts val="0"/>
              </a:spcAft>
              <a:buClr>
                <a:schemeClr val="dk1"/>
              </a:buClr>
              <a:buSzPts val="2000"/>
              <a:buNone/>
              <a:defRPr>
                <a:solidFill>
                  <a:schemeClr val="dk1"/>
                </a:solidFill>
              </a:defRPr>
            </a:lvl3pPr>
            <a:lvl4pPr marL="1371600" lvl="3" indent="-171450" algn="l">
              <a:lnSpc>
                <a:spcPct val="90000"/>
              </a:lnSpc>
              <a:spcBef>
                <a:spcPts val="375"/>
              </a:spcBef>
              <a:spcAft>
                <a:spcPts val="0"/>
              </a:spcAft>
              <a:buClr>
                <a:schemeClr val="dk1"/>
              </a:buClr>
              <a:buSzPts val="1800"/>
              <a:buNone/>
              <a:defRPr>
                <a:solidFill>
                  <a:schemeClr val="dk1"/>
                </a:solidFill>
              </a:defRPr>
            </a:lvl4pPr>
            <a:lvl5pPr marL="1714500" lvl="4" indent="-171450" algn="l">
              <a:lnSpc>
                <a:spcPct val="90000"/>
              </a:lnSpc>
              <a:spcBef>
                <a:spcPts val="375"/>
              </a:spcBef>
              <a:spcAft>
                <a:spcPts val="0"/>
              </a:spcAft>
              <a:buClr>
                <a:schemeClr val="dk1"/>
              </a:buClr>
              <a:buSzPts val="1800"/>
              <a:buNone/>
              <a:defRPr>
                <a:solidFill>
                  <a:schemeClr val="dk1"/>
                </a:solidFill>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dirty="0"/>
          </a:p>
        </p:txBody>
      </p:sp>
      <p:sp>
        <p:nvSpPr>
          <p:cNvPr id="239" name="Google Shape;239;gdd8d5cf0a5_2_366"/>
          <p:cNvSpPr txBox="1">
            <a:spLocks noGrp="1"/>
          </p:cNvSpPr>
          <p:nvPr>
            <p:ph type="body" idx="4"/>
          </p:nvPr>
        </p:nvSpPr>
        <p:spPr>
          <a:xfrm>
            <a:off x="5949786" y="2838272"/>
            <a:ext cx="2754893" cy="1223774"/>
          </a:xfrm>
          <a:prstGeom prst="rect">
            <a:avLst/>
          </a:prstGeom>
          <a:noFill/>
          <a:ln>
            <a:noFill/>
          </a:ln>
        </p:spPr>
        <p:txBody>
          <a:bodyPr spcFirstLastPara="1" wrap="square" lIns="91425" tIns="45700" rIns="91425" bIns="45700" anchor="t" anchorCtr="0">
            <a:normAutofit/>
          </a:bodyPr>
          <a:lstStyle>
            <a:lvl1pPr marL="0" lvl="0" indent="-171450" algn="ctr">
              <a:lnSpc>
                <a:spcPct val="90000"/>
              </a:lnSpc>
              <a:spcBef>
                <a:spcPts val="750"/>
              </a:spcBef>
              <a:spcAft>
                <a:spcPts val="0"/>
              </a:spcAft>
              <a:buClr>
                <a:srgbClr val="196872"/>
              </a:buClr>
              <a:buSzPts val="2800"/>
              <a:buNone/>
              <a:defRPr b="0" i="0">
                <a:solidFill>
                  <a:schemeClr val="accent2"/>
                </a:solidFill>
                <a:latin typeface="Roboto" pitchFamily="2" charset="0"/>
                <a:ea typeface="Roboto" pitchFamily="2" charset="0"/>
              </a:defRPr>
            </a:lvl1pPr>
            <a:lvl2pPr marL="685800" lvl="1" indent="-171450" algn="ctr">
              <a:lnSpc>
                <a:spcPct val="90000"/>
              </a:lnSpc>
              <a:spcBef>
                <a:spcPts val="375"/>
              </a:spcBef>
              <a:spcAft>
                <a:spcPts val="0"/>
              </a:spcAft>
              <a:buClr>
                <a:schemeClr val="dk1"/>
              </a:buClr>
              <a:buSzPts val="2400"/>
              <a:buFont typeface="Arial"/>
              <a:buNone/>
              <a:defRPr>
                <a:solidFill>
                  <a:schemeClr val="dk1"/>
                </a:solidFill>
              </a:defRPr>
            </a:lvl2pPr>
            <a:lvl3pPr marL="1028700" lvl="2" indent="-171450" algn="l">
              <a:lnSpc>
                <a:spcPct val="90000"/>
              </a:lnSpc>
              <a:spcBef>
                <a:spcPts val="375"/>
              </a:spcBef>
              <a:spcAft>
                <a:spcPts val="0"/>
              </a:spcAft>
              <a:buClr>
                <a:schemeClr val="dk1"/>
              </a:buClr>
              <a:buSzPts val="2000"/>
              <a:buNone/>
              <a:defRPr>
                <a:solidFill>
                  <a:schemeClr val="dk1"/>
                </a:solidFill>
              </a:defRPr>
            </a:lvl3pPr>
            <a:lvl4pPr marL="1371600" lvl="3" indent="-171450" algn="l">
              <a:lnSpc>
                <a:spcPct val="90000"/>
              </a:lnSpc>
              <a:spcBef>
                <a:spcPts val="375"/>
              </a:spcBef>
              <a:spcAft>
                <a:spcPts val="0"/>
              </a:spcAft>
              <a:buClr>
                <a:schemeClr val="dk1"/>
              </a:buClr>
              <a:buSzPts val="1800"/>
              <a:buNone/>
              <a:defRPr>
                <a:solidFill>
                  <a:schemeClr val="dk1"/>
                </a:solidFill>
              </a:defRPr>
            </a:lvl4pPr>
            <a:lvl5pPr marL="1714500" lvl="4" indent="-171450" algn="l">
              <a:lnSpc>
                <a:spcPct val="90000"/>
              </a:lnSpc>
              <a:spcBef>
                <a:spcPts val="375"/>
              </a:spcBef>
              <a:spcAft>
                <a:spcPts val="0"/>
              </a:spcAft>
              <a:buClr>
                <a:schemeClr val="dk1"/>
              </a:buClr>
              <a:buSzPts val="1800"/>
              <a:buNone/>
              <a:defRPr>
                <a:solidFill>
                  <a:schemeClr val="dk1"/>
                </a:solidFill>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dirty="0"/>
          </a:p>
        </p:txBody>
      </p:sp>
      <p:sp>
        <p:nvSpPr>
          <p:cNvPr id="240" name="Google Shape;240;gdd8d5cf0a5_2_366"/>
          <p:cNvSpPr>
            <a:spLocks noGrp="1"/>
          </p:cNvSpPr>
          <p:nvPr>
            <p:ph type="pic" idx="5"/>
          </p:nvPr>
        </p:nvSpPr>
        <p:spPr>
          <a:xfrm>
            <a:off x="4069681" y="1595259"/>
            <a:ext cx="1028700" cy="1028700"/>
          </a:xfrm>
          <a:prstGeom prst="ellipse">
            <a:avLst/>
          </a:prstGeom>
          <a:noFill/>
          <a:ln>
            <a:noFill/>
          </a:ln>
        </p:spPr>
        <p:txBody>
          <a:bodyPr spcFirstLastPara="1" wrap="square" lIns="91425" tIns="45700" rIns="91425" bIns="45700" anchor="t" anchorCtr="0">
            <a:normAutofit/>
          </a:bodyPr>
          <a:lstStyle>
            <a:lvl1pPr marR="0" lvl="0" algn="l" rtl="0">
              <a:lnSpc>
                <a:spcPct val="90000"/>
              </a:lnSpc>
              <a:spcBef>
                <a:spcPts val="750"/>
              </a:spcBef>
              <a:spcAft>
                <a:spcPts val="0"/>
              </a:spcAft>
              <a:buClr>
                <a:schemeClr val="dk1"/>
              </a:buClr>
              <a:buSzPts val="1000"/>
              <a:buFont typeface="Arial"/>
              <a:buNone/>
              <a:defRPr sz="750" b="0" i="0" u="none" strike="noStrike" cap="none">
                <a:solidFill>
                  <a:schemeClr val="dk1"/>
                </a:solidFill>
                <a:latin typeface="Roboto" pitchFamily="2" charset="0"/>
                <a:ea typeface="Roboto" pitchFamily="2" charset="0"/>
                <a:cs typeface="Arial"/>
                <a:sym typeface="Arial"/>
              </a:defRPr>
            </a:lvl1pPr>
            <a:lvl2pPr marR="0" lvl="1" algn="l" rtl="0">
              <a:lnSpc>
                <a:spcPct val="90000"/>
              </a:lnSpc>
              <a:spcBef>
                <a:spcPts val="375"/>
              </a:spcBef>
              <a:spcAft>
                <a:spcPts val="0"/>
              </a:spcAft>
              <a:buClr>
                <a:schemeClr val="dk1"/>
              </a:buClr>
              <a:buSzPts val="2400"/>
              <a:buFont typeface="Arial"/>
              <a:buChar char="•"/>
              <a:defRPr sz="1800" b="1" i="0" u="none" strike="noStrike" cap="none">
                <a:solidFill>
                  <a:schemeClr val="dk1"/>
                </a:solidFill>
                <a:latin typeface="Arial"/>
                <a:ea typeface="Arial"/>
                <a:cs typeface="Arial"/>
                <a:sym typeface="Arial"/>
              </a:defRPr>
            </a:lvl2pPr>
            <a:lvl3pPr marR="0" lvl="2" algn="l" rtl="0">
              <a:lnSpc>
                <a:spcPct val="90000"/>
              </a:lnSpc>
              <a:spcBef>
                <a:spcPts val="375"/>
              </a:spcBef>
              <a:spcAft>
                <a:spcPts val="0"/>
              </a:spcAft>
              <a:buClr>
                <a:schemeClr val="dk1"/>
              </a:buClr>
              <a:buSzPts val="2000"/>
              <a:buFont typeface="Arial"/>
              <a:buChar char="•"/>
              <a:defRPr sz="1500" b="1" i="0" u="none" strike="noStrike" cap="none">
                <a:solidFill>
                  <a:schemeClr val="dk1"/>
                </a:solidFill>
                <a:latin typeface="Arial"/>
                <a:ea typeface="Arial"/>
                <a:cs typeface="Arial"/>
                <a:sym typeface="Arial"/>
              </a:defRPr>
            </a:lvl3pPr>
            <a:lvl4pPr marR="0" lvl="3" algn="l" rtl="0">
              <a:lnSpc>
                <a:spcPct val="90000"/>
              </a:lnSpc>
              <a:spcBef>
                <a:spcPts val="375"/>
              </a:spcBef>
              <a:spcAft>
                <a:spcPts val="0"/>
              </a:spcAft>
              <a:buClr>
                <a:schemeClr val="dk1"/>
              </a:buClr>
              <a:buSzPts val="1800"/>
              <a:buFont typeface="Arial"/>
              <a:buChar char="•"/>
              <a:defRPr sz="1350" b="1" i="0" u="none" strike="noStrike" cap="none">
                <a:solidFill>
                  <a:schemeClr val="dk1"/>
                </a:solidFill>
                <a:latin typeface="Arial"/>
                <a:ea typeface="Arial"/>
                <a:cs typeface="Arial"/>
                <a:sym typeface="Arial"/>
              </a:defRPr>
            </a:lvl4pPr>
            <a:lvl5pPr marR="0" lvl="4" algn="l" rtl="0">
              <a:lnSpc>
                <a:spcPct val="90000"/>
              </a:lnSpc>
              <a:spcBef>
                <a:spcPts val="375"/>
              </a:spcBef>
              <a:spcAft>
                <a:spcPts val="0"/>
              </a:spcAft>
              <a:buClr>
                <a:schemeClr val="dk1"/>
              </a:buClr>
              <a:buSzPts val="1800"/>
              <a:buFont typeface="Arial"/>
              <a:buChar char="•"/>
              <a:defRPr sz="1350" b="1" i="0" u="none" strike="noStrike" cap="none">
                <a:solidFill>
                  <a:schemeClr val="dk1"/>
                </a:solidFill>
                <a:latin typeface="Arial"/>
                <a:ea typeface="Arial"/>
                <a:cs typeface="Arial"/>
                <a:sym typeface="Arial"/>
              </a:defRPr>
            </a:lvl5pPr>
            <a:lvl6pPr marR="0" lvl="5"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6pPr>
            <a:lvl7pPr marR="0" lvl="6"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7pPr>
            <a:lvl8pPr marR="0" lvl="7"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8pPr>
            <a:lvl9pPr marR="0" lvl="8"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9pPr>
          </a:lstStyle>
          <a:p>
            <a:endParaRPr dirty="0"/>
          </a:p>
        </p:txBody>
      </p:sp>
      <p:sp>
        <p:nvSpPr>
          <p:cNvPr id="241" name="Google Shape;241;gdd8d5cf0a5_2_366"/>
          <p:cNvSpPr>
            <a:spLocks noGrp="1"/>
          </p:cNvSpPr>
          <p:nvPr>
            <p:ph type="pic" idx="6"/>
          </p:nvPr>
        </p:nvSpPr>
        <p:spPr>
          <a:xfrm>
            <a:off x="6812882" y="1595259"/>
            <a:ext cx="1028700" cy="1028700"/>
          </a:xfrm>
          <a:prstGeom prst="ellipse">
            <a:avLst/>
          </a:prstGeom>
          <a:noFill/>
          <a:ln>
            <a:noFill/>
          </a:ln>
        </p:spPr>
        <p:txBody>
          <a:bodyPr spcFirstLastPara="1" wrap="square" lIns="91425" tIns="45700" rIns="91425" bIns="45700" anchor="t" anchorCtr="0">
            <a:normAutofit/>
          </a:bodyPr>
          <a:lstStyle>
            <a:lvl1pPr marR="0" lvl="0" algn="l" rtl="0">
              <a:lnSpc>
                <a:spcPct val="90000"/>
              </a:lnSpc>
              <a:spcBef>
                <a:spcPts val="750"/>
              </a:spcBef>
              <a:spcAft>
                <a:spcPts val="0"/>
              </a:spcAft>
              <a:buClr>
                <a:schemeClr val="dk1"/>
              </a:buClr>
              <a:buSzPts val="1000"/>
              <a:buFont typeface="Arial"/>
              <a:buNone/>
              <a:defRPr sz="750" b="0" i="0" u="none" strike="noStrike" cap="none">
                <a:solidFill>
                  <a:schemeClr val="dk1"/>
                </a:solidFill>
                <a:latin typeface="Roboto" pitchFamily="2" charset="0"/>
                <a:ea typeface="Roboto" pitchFamily="2" charset="0"/>
                <a:cs typeface="Arial"/>
                <a:sym typeface="Arial"/>
              </a:defRPr>
            </a:lvl1pPr>
            <a:lvl2pPr marR="0" lvl="1" algn="l" rtl="0">
              <a:lnSpc>
                <a:spcPct val="90000"/>
              </a:lnSpc>
              <a:spcBef>
                <a:spcPts val="375"/>
              </a:spcBef>
              <a:spcAft>
                <a:spcPts val="0"/>
              </a:spcAft>
              <a:buClr>
                <a:schemeClr val="dk1"/>
              </a:buClr>
              <a:buSzPts val="2400"/>
              <a:buFont typeface="Arial"/>
              <a:buChar char="•"/>
              <a:defRPr sz="1800" b="1" i="0" u="none" strike="noStrike" cap="none">
                <a:solidFill>
                  <a:schemeClr val="dk1"/>
                </a:solidFill>
                <a:latin typeface="Arial"/>
                <a:ea typeface="Arial"/>
                <a:cs typeface="Arial"/>
                <a:sym typeface="Arial"/>
              </a:defRPr>
            </a:lvl2pPr>
            <a:lvl3pPr marR="0" lvl="2" algn="l" rtl="0">
              <a:lnSpc>
                <a:spcPct val="90000"/>
              </a:lnSpc>
              <a:spcBef>
                <a:spcPts val="375"/>
              </a:spcBef>
              <a:spcAft>
                <a:spcPts val="0"/>
              </a:spcAft>
              <a:buClr>
                <a:schemeClr val="dk1"/>
              </a:buClr>
              <a:buSzPts val="2000"/>
              <a:buFont typeface="Arial"/>
              <a:buChar char="•"/>
              <a:defRPr sz="1500" b="1" i="0" u="none" strike="noStrike" cap="none">
                <a:solidFill>
                  <a:schemeClr val="dk1"/>
                </a:solidFill>
                <a:latin typeface="Arial"/>
                <a:ea typeface="Arial"/>
                <a:cs typeface="Arial"/>
                <a:sym typeface="Arial"/>
              </a:defRPr>
            </a:lvl3pPr>
            <a:lvl4pPr marR="0" lvl="3" algn="l" rtl="0">
              <a:lnSpc>
                <a:spcPct val="90000"/>
              </a:lnSpc>
              <a:spcBef>
                <a:spcPts val="375"/>
              </a:spcBef>
              <a:spcAft>
                <a:spcPts val="0"/>
              </a:spcAft>
              <a:buClr>
                <a:schemeClr val="dk1"/>
              </a:buClr>
              <a:buSzPts val="1800"/>
              <a:buFont typeface="Arial"/>
              <a:buChar char="•"/>
              <a:defRPr sz="1350" b="1" i="0" u="none" strike="noStrike" cap="none">
                <a:solidFill>
                  <a:schemeClr val="dk1"/>
                </a:solidFill>
                <a:latin typeface="Arial"/>
                <a:ea typeface="Arial"/>
                <a:cs typeface="Arial"/>
                <a:sym typeface="Arial"/>
              </a:defRPr>
            </a:lvl4pPr>
            <a:lvl5pPr marR="0" lvl="4" algn="l" rtl="0">
              <a:lnSpc>
                <a:spcPct val="90000"/>
              </a:lnSpc>
              <a:spcBef>
                <a:spcPts val="375"/>
              </a:spcBef>
              <a:spcAft>
                <a:spcPts val="0"/>
              </a:spcAft>
              <a:buClr>
                <a:schemeClr val="dk1"/>
              </a:buClr>
              <a:buSzPts val="1800"/>
              <a:buFont typeface="Arial"/>
              <a:buChar char="•"/>
              <a:defRPr sz="1350" b="1" i="0" u="none" strike="noStrike" cap="none">
                <a:solidFill>
                  <a:schemeClr val="dk1"/>
                </a:solidFill>
                <a:latin typeface="Arial"/>
                <a:ea typeface="Arial"/>
                <a:cs typeface="Arial"/>
                <a:sym typeface="Arial"/>
              </a:defRPr>
            </a:lvl5pPr>
            <a:lvl6pPr marR="0" lvl="5"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6pPr>
            <a:lvl7pPr marR="0" lvl="6"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7pPr>
            <a:lvl8pPr marR="0" lvl="7"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8pPr>
            <a:lvl9pPr marR="0" lvl="8" algn="l" rtl="0">
              <a:lnSpc>
                <a:spcPct val="90000"/>
              </a:lnSpc>
              <a:spcBef>
                <a:spcPts val="375"/>
              </a:spcBef>
              <a:spcAft>
                <a:spcPts val="0"/>
              </a:spcAft>
              <a:buClr>
                <a:schemeClr val="dk1"/>
              </a:buClr>
              <a:buSzPts val="1800"/>
              <a:buFont typeface="Arial"/>
              <a:buChar char="•"/>
              <a:defRPr sz="1350" b="0" i="0" u="none" strike="noStrike" cap="none">
                <a:solidFill>
                  <a:schemeClr val="dk1"/>
                </a:solidFill>
                <a:latin typeface="Arial"/>
                <a:ea typeface="Arial"/>
                <a:cs typeface="Arial"/>
                <a:sym typeface="Arial"/>
              </a:defRPr>
            </a:lvl9pPr>
          </a:lstStyle>
          <a:p>
            <a:endParaRPr dirty="0"/>
          </a:p>
        </p:txBody>
      </p:sp>
      <p:sp>
        <p:nvSpPr>
          <p:cNvPr id="11" name="Google Shape;13;p19">
            <a:extLst>
              <a:ext uri="{FF2B5EF4-FFF2-40B4-BE49-F238E27FC236}">
                <a16:creationId xmlns:a16="http://schemas.microsoft.com/office/drawing/2014/main" id="{9D56B691-15F6-C544-ACD8-CFF5F5D375F2}"/>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sp>
        <p:nvSpPr>
          <p:cNvPr id="10" name="Picture Placeholder 3">
            <a:extLst>
              <a:ext uri="{FF2B5EF4-FFF2-40B4-BE49-F238E27FC236}">
                <a16:creationId xmlns:a16="http://schemas.microsoft.com/office/drawing/2014/main" id="{CA000A9E-FE4D-C546-9BAF-7B7B9CF9DEDB}"/>
              </a:ext>
            </a:extLst>
          </p:cNvPr>
          <p:cNvSpPr>
            <a:spLocks noGrp="1"/>
          </p:cNvSpPr>
          <p:nvPr>
            <p:ph type="pic" sz="quarter" idx="10" hasCustomPrompt="1"/>
          </p:nvPr>
        </p:nvSpPr>
        <p:spPr>
          <a:xfrm>
            <a:off x="6901961" y="4193514"/>
            <a:ext cx="1851069" cy="597195"/>
          </a:xfrm>
          <a:prstGeom prst="rect">
            <a:avLst/>
          </a:prstGeom>
        </p:spPr>
        <p:txBody>
          <a:bodyPr/>
          <a:lstStyle>
            <a:lvl1pPr>
              <a:defRPr sz="12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863823973"/>
      </p:ext>
    </p:extLst>
  </p:cSld>
  <p:clrMapOvr>
    <a:masterClrMapping/>
  </p:clrMapOvr>
  <p:extLst>
    <p:ext uri="{DCECCB84-F9BA-43D5-87BE-67443E8EF086}">
      <p15:sldGuideLst xmlns:p15="http://schemas.microsoft.com/office/powerpoint/2012/main">
        <p15:guide id="1" orient="horz" pos="528">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ank" type="blank">
  <p:cSld name="1_Blank">
    <p:bg>
      <p:bgPr>
        <a:blipFill>
          <a:blip r:embed="rId2">
            <a:alphaModFix/>
          </a:blip>
          <a:stretch>
            <a:fillRect/>
          </a:stretch>
        </a:blipFill>
        <a:effectLst/>
      </p:bgPr>
    </p:bg>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7658419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p:cSld name="1_Title">
    <p:bg>
      <p:bgPr>
        <a:solidFill>
          <a:schemeClr val="accent1"/>
        </a:solidFill>
        <a:effectLst/>
      </p:bgPr>
    </p:bg>
    <p:spTree>
      <p:nvGrpSpPr>
        <p:cNvPr id="1" name="Shape 14"/>
        <p:cNvGrpSpPr/>
        <p:nvPr/>
      </p:nvGrpSpPr>
      <p:grpSpPr>
        <a:xfrm>
          <a:off x="0" y="0"/>
          <a:ext cx="0" cy="0"/>
          <a:chOff x="0" y="0"/>
          <a:chExt cx="0" cy="0"/>
        </a:xfrm>
      </p:grpSpPr>
      <p:sp>
        <p:nvSpPr>
          <p:cNvPr id="16" name="Google Shape;16;p35"/>
          <p:cNvSpPr txBox="1">
            <a:spLocks noGrp="1"/>
          </p:cNvSpPr>
          <p:nvPr>
            <p:ph type="ctrTitle"/>
          </p:nvPr>
        </p:nvSpPr>
        <p:spPr>
          <a:xfrm>
            <a:off x="685800" y="2726342"/>
            <a:ext cx="7772400"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a:solidFill>
                  <a:schemeClr val="lt1"/>
                </a:solidFill>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17" name="Google Shape;17;p35"/>
          <p:cNvSpPr txBox="1">
            <a:spLocks noGrp="1"/>
          </p:cNvSpPr>
          <p:nvPr>
            <p:ph type="subTitle" idx="1"/>
          </p:nvPr>
        </p:nvSpPr>
        <p:spPr>
          <a:xfrm>
            <a:off x="685800" y="3830653"/>
            <a:ext cx="7772400" cy="7848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l">
              <a:lnSpc>
                <a:spcPct val="100000"/>
              </a:lnSpc>
              <a:spcBef>
                <a:spcPts val="0"/>
              </a:spcBef>
              <a:spcAft>
                <a:spcPts val="0"/>
              </a:spcAft>
              <a:buClr>
                <a:schemeClr val="lt1"/>
              </a:buClr>
              <a:buSzPts val="3000"/>
              <a:buNone/>
              <a:defRPr sz="3000">
                <a:solidFill>
                  <a:schemeClr val="lt1"/>
                </a:solidFill>
              </a:defRPr>
            </a:lvl2pPr>
            <a:lvl3pPr lvl="2" algn="l">
              <a:lnSpc>
                <a:spcPct val="100000"/>
              </a:lnSpc>
              <a:spcBef>
                <a:spcPts val="0"/>
              </a:spcBef>
              <a:spcAft>
                <a:spcPts val="0"/>
              </a:spcAft>
              <a:buClr>
                <a:schemeClr val="lt1"/>
              </a:buClr>
              <a:buSzPts val="3000"/>
              <a:buNone/>
              <a:defRPr sz="3000">
                <a:solidFill>
                  <a:schemeClr val="lt1"/>
                </a:solidFill>
              </a:defRPr>
            </a:lvl3pPr>
            <a:lvl4pPr lvl="3" algn="l">
              <a:lnSpc>
                <a:spcPct val="100000"/>
              </a:lnSpc>
              <a:spcBef>
                <a:spcPts val="0"/>
              </a:spcBef>
              <a:spcAft>
                <a:spcPts val="0"/>
              </a:spcAft>
              <a:buClr>
                <a:schemeClr val="lt1"/>
              </a:buClr>
              <a:buSzPts val="3000"/>
              <a:buNone/>
              <a:defRPr sz="3000">
                <a:solidFill>
                  <a:schemeClr val="lt1"/>
                </a:solidFill>
              </a:defRPr>
            </a:lvl4pPr>
            <a:lvl5pPr lvl="4" algn="l">
              <a:lnSpc>
                <a:spcPct val="100000"/>
              </a:lnSpc>
              <a:spcBef>
                <a:spcPts val="0"/>
              </a:spcBef>
              <a:spcAft>
                <a:spcPts val="0"/>
              </a:spcAft>
              <a:buClr>
                <a:schemeClr val="lt1"/>
              </a:buClr>
              <a:buSzPts val="3000"/>
              <a:buNone/>
              <a:defRPr sz="3000">
                <a:solidFill>
                  <a:schemeClr val="lt1"/>
                </a:solidFill>
              </a:defRPr>
            </a:lvl5pPr>
            <a:lvl6pPr lvl="5" algn="l">
              <a:lnSpc>
                <a:spcPct val="100000"/>
              </a:lnSpc>
              <a:spcBef>
                <a:spcPts val="0"/>
              </a:spcBef>
              <a:spcAft>
                <a:spcPts val="0"/>
              </a:spcAft>
              <a:buClr>
                <a:schemeClr val="lt1"/>
              </a:buClr>
              <a:buSzPts val="3000"/>
              <a:buNone/>
              <a:defRPr sz="3000">
                <a:solidFill>
                  <a:schemeClr val="lt1"/>
                </a:solidFill>
              </a:defRPr>
            </a:lvl6pPr>
            <a:lvl7pPr lvl="6" algn="l">
              <a:lnSpc>
                <a:spcPct val="100000"/>
              </a:lnSpc>
              <a:spcBef>
                <a:spcPts val="0"/>
              </a:spcBef>
              <a:spcAft>
                <a:spcPts val="0"/>
              </a:spcAft>
              <a:buClr>
                <a:schemeClr val="lt1"/>
              </a:buClr>
              <a:buSzPts val="3000"/>
              <a:buNone/>
              <a:defRPr sz="3000">
                <a:solidFill>
                  <a:schemeClr val="lt1"/>
                </a:solidFill>
              </a:defRPr>
            </a:lvl7pPr>
            <a:lvl8pPr lvl="7" algn="l">
              <a:lnSpc>
                <a:spcPct val="100000"/>
              </a:lnSpc>
              <a:spcBef>
                <a:spcPts val="0"/>
              </a:spcBef>
              <a:spcAft>
                <a:spcPts val="0"/>
              </a:spcAft>
              <a:buClr>
                <a:schemeClr val="lt1"/>
              </a:buClr>
              <a:buSzPts val="3000"/>
              <a:buNone/>
              <a:defRPr sz="3000">
                <a:solidFill>
                  <a:schemeClr val="lt1"/>
                </a:solidFill>
              </a:defRPr>
            </a:lvl8pPr>
            <a:lvl9pPr lvl="8" algn="l">
              <a:lnSpc>
                <a:spcPct val="100000"/>
              </a:lnSpc>
              <a:spcBef>
                <a:spcPts val="0"/>
              </a:spcBef>
              <a:spcAft>
                <a:spcPts val="0"/>
              </a:spcAft>
              <a:buClr>
                <a:schemeClr val="lt1"/>
              </a:buClr>
              <a:buSzPts val="3000"/>
              <a:buNone/>
              <a:defRPr sz="3000">
                <a:solidFill>
                  <a:schemeClr val="lt1"/>
                </a:solidFill>
              </a:defRPr>
            </a:lvl9pPr>
          </a:lstStyle>
          <a:p>
            <a:endParaRPr/>
          </a:p>
        </p:txBody>
      </p:sp>
    </p:spTree>
    <p:extLst>
      <p:ext uri="{BB962C8B-B14F-4D97-AF65-F5344CB8AC3E}">
        <p14:creationId xmlns:p14="http://schemas.microsoft.com/office/powerpoint/2010/main" val="3538668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1"/>
        <p:cNvGrpSpPr/>
        <p:nvPr/>
      </p:nvGrpSpPr>
      <p:grpSpPr>
        <a:xfrm>
          <a:off x="0" y="0"/>
          <a:ext cx="0" cy="0"/>
          <a:chOff x="0" y="0"/>
          <a:chExt cx="0" cy="0"/>
        </a:xfrm>
      </p:grpSpPr>
      <p:sp>
        <p:nvSpPr>
          <p:cNvPr id="22" name="Google Shape;22;p48"/>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Tree>
    <p:extLst>
      <p:ext uri="{BB962C8B-B14F-4D97-AF65-F5344CB8AC3E}">
        <p14:creationId xmlns:p14="http://schemas.microsoft.com/office/powerpoint/2010/main" val="7889064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p:cSld name="1_Blank">
    <p:bg>
      <p:bgPr>
        <a:blipFill>
          <a:blip r:embed="rId2">
            <a:alphaModFix/>
          </a:blip>
          <a:stretch>
            <a:fillRect/>
          </a:stretch>
        </a:blipFill>
        <a:effectLst/>
      </p:bgPr>
    </p:bg>
    <p:spTree>
      <p:nvGrpSpPr>
        <p:cNvPr id="1" name="Shape 24"/>
        <p:cNvGrpSpPr/>
        <p:nvPr/>
      </p:nvGrpSpPr>
      <p:grpSpPr>
        <a:xfrm>
          <a:off x="0" y="0"/>
          <a:ext cx="0" cy="0"/>
          <a:chOff x="0" y="0"/>
          <a:chExt cx="0" cy="0"/>
        </a:xfrm>
      </p:grpSpPr>
      <p:sp>
        <p:nvSpPr>
          <p:cNvPr id="25" name="Google Shape;25;p44"/>
          <p:cNvSpPr txBox="1">
            <a:spLocks noGrp="1"/>
          </p:cNvSpPr>
          <p:nvPr>
            <p:ph type="body" idx="1"/>
          </p:nvPr>
        </p:nvSpPr>
        <p:spPr>
          <a:xfrm>
            <a:off x="685800" y="2855913"/>
            <a:ext cx="6594475" cy="1978025"/>
          </a:xfrm>
          <a:prstGeom prst="rect">
            <a:avLst/>
          </a:prstGeom>
          <a:noFill/>
          <a:ln>
            <a:noFill/>
          </a:ln>
        </p:spPr>
        <p:txBody>
          <a:bodyPr spcFirstLastPara="1" wrap="square" lIns="0" tIns="91425" rIns="91425" bIns="91425" anchor="t" anchorCtr="0">
            <a:noAutofit/>
          </a:bodyPr>
          <a:lstStyle>
            <a:lvl1pPr marL="457200" lvl="0" indent="-228600" algn="l">
              <a:lnSpc>
                <a:spcPct val="100000"/>
              </a:lnSpc>
              <a:spcBef>
                <a:spcPts val="600"/>
              </a:spcBef>
              <a:spcAft>
                <a:spcPts val="0"/>
              </a:spcAft>
              <a:buSzPts val="1800"/>
              <a:buNone/>
              <a:defRPr/>
            </a:lvl1pPr>
            <a:lvl2pPr marL="914400" lvl="1" indent="-228600" algn="l">
              <a:lnSpc>
                <a:spcPct val="100000"/>
              </a:lnSpc>
              <a:spcBef>
                <a:spcPts val="0"/>
              </a:spcBef>
              <a:spcAft>
                <a:spcPts val="0"/>
              </a:spcAft>
              <a:buSzPts val="1800"/>
              <a:buNone/>
              <a:defRPr/>
            </a:lvl2pPr>
            <a:lvl3pPr marL="1371600" lvl="2" indent="-228600" algn="l">
              <a:lnSpc>
                <a:spcPct val="100000"/>
              </a:lnSpc>
              <a:spcBef>
                <a:spcPts val="0"/>
              </a:spcBef>
              <a:spcAft>
                <a:spcPts val="0"/>
              </a:spcAft>
              <a:buSzPts val="1800"/>
              <a:buNone/>
              <a:defRPr/>
            </a:lvl3pPr>
            <a:lvl4pPr marL="1828800" lvl="3" indent="-228600" algn="l">
              <a:lnSpc>
                <a:spcPct val="100000"/>
              </a:lnSpc>
              <a:spcBef>
                <a:spcPts val="0"/>
              </a:spcBef>
              <a:spcAft>
                <a:spcPts val="0"/>
              </a:spcAft>
              <a:buSzPts val="1800"/>
              <a:buNone/>
              <a:defRPr/>
            </a:lvl4pPr>
            <a:lvl5pPr marL="2286000" lvl="4" indent="-228600" algn="l">
              <a:lnSpc>
                <a:spcPct val="100000"/>
              </a:lnSpc>
              <a:spcBef>
                <a:spcPts val="0"/>
              </a:spcBef>
              <a:spcAft>
                <a:spcPts val="0"/>
              </a:spcAft>
              <a:buSzPts val="1800"/>
              <a:buNone/>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endParaRPr/>
          </a:p>
        </p:txBody>
      </p:sp>
      <p:sp>
        <p:nvSpPr>
          <p:cNvPr id="27" name="Google Shape;27;p44"/>
          <p:cNvSpPr txBox="1">
            <a:spLocks noGrp="1"/>
          </p:cNvSpPr>
          <p:nvPr>
            <p:ph type="ctrTitle"/>
          </p:nvPr>
        </p:nvSpPr>
        <p:spPr>
          <a:xfrm>
            <a:off x="685800" y="1507150"/>
            <a:ext cx="6593700" cy="1159800"/>
          </a:xfrm>
          <a:prstGeom prst="rect">
            <a:avLst/>
          </a:prstGeom>
          <a:noFill/>
          <a:ln>
            <a:noFill/>
          </a:ln>
        </p:spPr>
        <p:txBody>
          <a:bodyPr spcFirstLastPara="1" wrap="square" lIns="0" tIns="91425" rIns="91425" bIns="91425" anchor="t"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Tree>
    <p:extLst>
      <p:ext uri="{BB962C8B-B14F-4D97-AF65-F5344CB8AC3E}">
        <p14:creationId xmlns:p14="http://schemas.microsoft.com/office/powerpoint/2010/main" val="30161835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Divider Slide">
  <p:cSld name="1_Divider Slide">
    <p:bg>
      <p:bgPr>
        <a:blipFill>
          <a:blip r:embed="rId2">
            <a:alphaModFix/>
          </a:blip>
          <a:stretch>
            <a:fillRect/>
          </a:stretch>
        </a:blipFill>
        <a:effectLst/>
      </p:bgPr>
    </p:bg>
    <p:spTree>
      <p:nvGrpSpPr>
        <p:cNvPr id="1" name="Shape 54"/>
        <p:cNvGrpSpPr/>
        <p:nvPr/>
      </p:nvGrpSpPr>
      <p:grpSpPr>
        <a:xfrm>
          <a:off x="0" y="0"/>
          <a:ext cx="0" cy="0"/>
          <a:chOff x="0" y="0"/>
          <a:chExt cx="0" cy="0"/>
        </a:xfrm>
      </p:grpSpPr>
      <p:sp>
        <p:nvSpPr>
          <p:cNvPr id="55" name="Google Shape;55;p40"/>
          <p:cNvSpPr txBox="1">
            <a:spLocks noGrp="1"/>
          </p:cNvSpPr>
          <p:nvPr>
            <p:ph type="ctrTitle"/>
          </p:nvPr>
        </p:nvSpPr>
        <p:spPr>
          <a:xfrm>
            <a:off x="685800" y="2280243"/>
            <a:ext cx="5486400" cy="1159800"/>
          </a:xfrm>
          <a:prstGeom prst="rect">
            <a:avLst/>
          </a:prstGeom>
          <a:noFill/>
          <a:ln>
            <a:noFill/>
          </a:ln>
        </p:spPr>
        <p:txBody>
          <a:bodyPr spcFirstLastPara="1" wrap="square" lIns="0" tIns="0" rIns="0" bIns="0" anchor="b" anchorCtr="0">
            <a:noAutofit/>
          </a:bodyPr>
          <a:lstStyle>
            <a:lvl1pPr marR="0" lvl="0" algn="l" rtl="0">
              <a:lnSpc>
                <a:spcPct val="100000"/>
              </a:lnSpc>
              <a:spcBef>
                <a:spcPts val="0"/>
              </a:spcBef>
              <a:spcAft>
                <a:spcPts val="0"/>
              </a:spcAft>
              <a:buClr>
                <a:schemeClr val="lt1"/>
              </a:buClr>
              <a:buSzPts val="3600"/>
              <a:buFont typeface="Arial"/>
              <a:buNone/>
              <a:defRPr sz="3500" b="1" i="0" u="none" strike="noStrike" cap="none">
                <a:solidFill>
                  <a:schemeClr val="accent2"/>
                </a:solidFill>
                <a:latin typeface="Roboto"/>
                <a:ea typeface="Roboto"/>
                <a:cs typeface="Roboto"/>
                <a:sym typeface="Roboto"/>
              </a:defRPr>
            </a:lvl1pPr>
            <a:lvl2pPr marR="0" lvl="1"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4800"/>
              <a:buFont typeface="Arial"/>
              <a:buNone/>
              <a:defRPr sz="4800" b="0" i="0" u="none" strike="noStrike" cap="none">
                <a:solidFill>
                  <a:srgbClr val="000000"/>
                </a:solidFill>
                <a:latin typeface="Arial"/>
                <a:ea typeface="Arial"/>
                <a:cs typeface="Arial"/>
                <a:sym typeface="Arial"/>
              </a:defRPr>
            </a:lvl9pPr>
          </a:lstStyle>
          <a:p>
            <a:endParaRPr/>
          </a:p>
        </p:txBody>
      </p:sp>
      <p:sp>
        <p:nvSpPr>
          <p:cNvPr id="56" name="Google Shape;56;p40"/>
          <p:cNvSpPr txBox="1">
            <a:spLocks noGrp="1"/>
          </p:cNvSpPr>
          <p:nvPr>
            <p:ph type="subTitle" idx="1"/>
          </p:nvPr>
        </p:nvSpPr>
        <p:spPr>
          <a:xfrm>
            <a:off x="685800" y="3658977"/>
            <a:ext cx="5486400" cy="1159800"/>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2000" b="0"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chemeClr val="lt1"/>
              </a:buClr>
              <a:buSzPts val="3000"/>
              <a:buFont typeface="Arial"/>
              <a:buNone/>
              <a:defRPr sz="30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3000"/>
              <a:buFont typeface="Arial"/>
              <a:buNone/>
              <a:defRPr sz="30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3000"/>
              <a:buFont typeface="Arial"/>
              <a:buNone/>
              <a:defRPr sz="30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3000"/>
              <a:buFont typeface="Arial"/>
              <a:buNone/>
              <a:defRPr sz="30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3000"/>
              <a:buFont typeface="Arial"/>
              <a:buNone/>
              <a:defRPr sz="30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3000"/>
              <a:buFont typeface="Arial"/>
              <a:buNone/>
              <a:defRPr sz="30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3000"/>
              <a:buFont typeface="Arial"/>
              <a:buNone/>
              <a:defRPr sz="30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3000"/>
              <a:buFont typeface="Arial"/>
              <a:buNone/>
              <a:defRPr sz="3000" b="0" i="0" u="none" strike="noStrike" cap="none">
                <a:solidFill>
                  <a:schemeClr val="lt1"/>
                </a:solidFill>
                <a:latin typeface="Arial"/>
                <a:ea typeface="Arial"/>
                <a:cs typeface="Arial"/>
                <a:sym typeface="Arial"/>
              </a:defRPr>
            </a:lvl9pPr>
          </a:lstStyle>
          <a:p>
            <a:endParaRPr/>
          </a:p>
        </p:txBody>
      </p:sp>
      <p:sp>
        <p:nvSpPr>
          <p:cNvPr id="57" name="Google Shape;57;p40"/>
          <p:cNvSpPr>
            <a:spLocks noGrp="1"/>
          </p:cNvSpPr>
          <p:nvPr>
            <p:ph type="pic" idx="2"/>
          </p:nvPr>
        </p:nvSpPr>
        <p:spPr>
          <a:xfrm>
            <a:off x="6494463" y="4062046"/>
            <a:ext cx="2258700" cy="728700"/>
          </a:xfrm>
          <a:prstGeom prst="rect">
            <a:avLst/>
          </a:prstGeom>
          <a:noFill/>
          <a:ln>
            <a:noFill/>
          </a:ln>
        </p:spPr>
      </p:sp>
    </p:spTree>
    <p:extLst>
      <p:ext uri="{BB962C8B-B14F-4D97-AF65-F5344CB8AC3E}">
        <p14:creationId xmlns:p14="http://schemas.microsoft.com/office/powerpoint/2010/main" val="1074416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preserve="1" userDrawn="1">
  <p:cSld name="Title + 1 column">
    <p:spTree>
      <p:nvGrpSpPr>
        <p:cNvPr id="1" name="Shape 12"/>
        <p:cNvGrpSpPr/>
        <p:nvPr/>
      </p:nvGrpSpPr>
      <p:grpSpPr>
        <a:xfrm>
          <a:off x="0" y="0"/>
          <a:ext cx="0" cy="0"/>
          <a:chOff x="0" y="0"/>
          <a:chExt cx="0" cy="0"/>
        </a:xfrm>
      </p:grpSpPr>
      <p:sp>
        <p:nvSpPr>
          <p:cNvPr id="4" name="Google Shape;14;p19">
            <a:extLst>
              <a:ext uri="{FF2B5EF4-FFF2-40B4-BE49-F238E27FC236}">
                <a16:creationId xmlns:a16="http://schemas.microsoft.com/office/drawing/2014/main" id="{8870B079-2A3E-614E-839A-94CCB6C6B0D1}"/>
              </a:ext>
            </a:extLst>
          </p:cNvPr>
          <p:cNvSpPr txBox="1">
            <a:spLocks noGrp="1"/>
          </p:cNvSpPr>
          <p:nvPr>
            <p:ph type="body" idx="1" hasCustomPrompt="1"/>
          </p:nvPr>
        </p:nvSpPr>
        <p:spPr>
          <a:xfrm>
            <a:off x="644433" y="1643063"/>
            <a:ext cx="7814099" cy="2932212"/>
          </a:xfrm>
          <a:prstGeom prst="rect">
            <a:avLst/>
          </a:prstGeom>
          <a:noFill/>
          <a:ln>
            <a:noFill/>
          </a:ln>
        </p:spPr>
        <p:txBody>
          <a:bodyPr spcFirstLastPara="1" wrap="square" lIns="0" tIns="0" rIns="0" bIns="0" anchor="t" anchorCtr="0">
            <a:noAutofit/>
          </a:bodyPr>
          <a:lstStyle>
            <a:lvl1pPr marL="347472" lvl="0" indent="-347472"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50" lvl="1" indent="-338138"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50" lvl="2" indent="338138"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6" name="Google Shape;13;p19">
            <a:extLst>
              <a:ext uri="{FF2B5EF4-FFF2-40B4-BE49-F238E27FC236}">
                <a16:creationId xmlns:a16="http://schemas.microsoft.com/office/drawing/2014/main" id="{2FA8129C-A003-0348-8F43-8937A29E60BC}"/>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pic>
        <p:nvPicPr>
          <p:cNvPr id="7" name="Picture 6">
            <a:extLst>
              <a:ext uri="{FF2B5EF4-FFF2-40B4-BE49-F238E27FC236}">
                <a16:creationId xmlns:a16="http://schemas.microsoft.com/office/drawing/2014/main" id="{D8791041-0978-4A4D-B902-7C32A3D48C06}"/>
              </a:ext>
            </a:extLst>
          </p:cNvPr>
          <p:cNvPicPr/>
          <p:nvPr userDrawn="1"/>
        </p:nvPicPr>
        <p:blipFill>
          <a:blip r:embed="rId2"/>
          <a:srcRect t="12525" b="12525"/>
          <a:stretch/>
        </p:blipFill>
        <p:spPr>
          <a:xfrm>
            <a:off x="8212988" y="4644659"/>
            <a:ext cx="548960" cy="146050"/>
          </a:xfrm>
          <a:prstGeom prst="rect">
            <a:avLst/>
          </a:prstGeom>
        </p:spPr>
      </p:pic>
    </p:spTree>
    <p:extLst>
      <p:ext uri="{BB962C8B-B14F-4D97-AF65-F5344CB8AC3E}">
        <p14:creationId xmlns:p14="http://schemas.microsoft.com/office/powerpoint/2010/main" val="1803800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btitle" preserve="1" userDrawn="1">
  <p:cSld name="Subtitle">
    <p:bg>
      <p:bgPr>
        <a:solidFill>
          <a:schemeClr val="accent2"/>
        </a:solidFill>
        <a:effectLst/>
      </p:bgPr>
    </p:bg>
    <p:spTree>
      <p:nvGrpSpPr>
        <p:cNvPr id="1" name="Shape 16"/>
        <p:cNvGrpSpPr/>
        <p:nvPr/>
      </p:nvGrpSpPr>
      <p:grpSpPr>
        <a:xfrm>
          <a:off x="0" y="0"/>
          <a:ext cx="0" cy="0"/>
          <a:chOff x="0" y="0"/>
          <a:chExt cx="0" cy="0"/>
        </a:xfrm>
      </p:grpSpPr>
      <p:sp>
        <p:nvSpPr>
          <p:cNvPr id="4" name="Google Shape;10;p18">
            <a:extLst>
              <a:ext uri="{FF2B5EF4-FFF2-40B4-BE49-F238E27FC236}">
                <a16:creationId xmlns:a16="http://schemas.microsoft.com/office/drawing/2014/main" id="{73C4385F-6CA7-114A-A15D-4A425E935D1E}"/>
              </a:ext>
            </a:extLst>
          </p:cNvPr>
          <p:cNvSpPr txBox="1">
            <a:spLocks noGrp="1"/>
          </p:cNvSpPr>
          <p:nvPr>
            <p:ph type="ctrTitle"/>
          </p:nvPr>
        </p:nvSpPr>
        <p:spPr>
          <a:xfrm>
            <a:off x="685800" y="2726342"/>
            <a:ext cx="5822004" cy="1159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lt1"/>
              </a:buClr>
              <a:buSzPts val="3600"/>
              <a:buNone/>
              <a:defRPr sz="3500" b="1" i="0">
                <a:solidFill>
                  <a:schemeClr val="bg1"/>
                </a:solidFill>
                <a:latin typeface="Roboto" pitchFamily="2" charset="0"/>
                <a:ea typeface="Roboto" pitchFamily="2" charset="0"/>
              </a:defRPr>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dirty="0"/>
          </a:p>
        </p:txBody>
      </p:sp>
      <p:sp>
        <p:nvSpPr>
          <p:cNvPr id="5" name="Google Shape;11;p18">
            <a:extLst>
              <a:ext uri="{FF2B5EF4-FFF2-40B4-BE49-F238E27FC236}">
                <a16:creationId xmlns:a16="http://schemas.microsoft.com/office/drawing/2014/main" id="{50F2C02B-F8A3-AF4D-A798-6C4580A9124D}"/>
              </a:ext>
            </a:extLst>
          </p:cNvPr>
          <p:cNvSpPr txBox="1">
            <a:spLocks noGrp="1"/>
          </p:cNvSpPr>
          <p:nvPr>
            <p:ph type="subTitle" idx="1"/>
          </p:nvPr>
        </p:nvSpPr>
        <p:spPr>
          <a:xfrm>
            <a:off x="685800" y="3830653"/>
            <a:ext cx="5822004" cy="784800"/>
          </a:xfrm>
          <a:prstGeom prst="rect">
            <a:avLst/>
          </a:prstGeom>
          <a:noFill/>
          <a:ln>
            <a:noFill/>
          </a:ln>
        </p:spPr>
        <p:txBody>
          <a:bodyPr spcFirstLastPara="1" wrap="square" lIns="91425" tIns="91425" rIns="91425" bIns="91425" anchor="t" anchorCtr="0">
            <a:noAutofit/>
          </a:bodyPr>
          <a:lstStyle>
            <a:lvl1pPr marL="0" lvl="0" indent="0" algn="l">
              <a:lnSpc>
                <a:spcPct val="100000"/>
              </a:lnSpc>
              <a:spcBef>
                <a:spcPts val="0"/>
              </a:spcBef>
              <a:spcAft>
                <a:spcPts val="0"/>
              </a:spcAft>
              <a:buClr>
                <a:schemeClr val="lt1"/>
              </a:buClr>
              <a:buSzPts val="1800"/>
              <a:buNone/>
              <a:defRPr sz="1800" b="0" i="0">
                <a:solidFill>
                  <a:schemeClr val="bg1"/>
                </a:solidFill>
                <a:latin typeface="Roboto" pitchFamily="2" charset="0"/>
                <a:ea typeface="Roboto" pitchFamily="2" charset="0"/>
              </a:defRPr>
            </a:lvl1pPr>
            <a:lvl2pPr lvl="1" algn="l">
              <a:lnSpc>
                <a:spcPct val="100000"/>
              </a:lnSpc>
              <a:spcBef>
                <a:spcPts val="0"/>
              </a:spcBef>
              <a:spcAft>
                <a:spcPts val="0"/>
              </a:spcAft>
              <a:buClr>
                <a:schemeClr val="lt1"/>
              </a:buClr>
              <a:buSzPts val="3000"/>
              <a:buNone/>
              <a:defRPr sz="3000">
                <a:solidFill>
                  <a:schemeClr val="lt1"/>
                </a:solidFill>
              </a:defRPr>
            </a:lvl2pPr>
            <a:lvl3pPr lvl="2" algn="l">
              <a:lnSpc>
                <a:spcPct val="100000"/>
              </a:lnSpc>
              <a:spcBef>
                <a:spcPts val="0"/>
              </a:spcBef>
              <a:spcAft>
                <a:spcPts val="0"/>
              </a:spcAft>
              <a:buClr>
                <a:schemeClr val="lt1"/>
              </a:buClr>
              <a:buSzPts val="3000"/>
              <a:buNone/>
              <a:defRPr sz="3000">
                <a:solidFill>
                  <a:schemeClr val="lt1"/>
                </a:solidFill>
              </a:defRPr>
            </a:lvl3pPr>
            <a:lvl4pPr lvl="3" algn="l">
              <a:lnSpc>
                <a:spcPct val="100000"/>
              </a:lnSpc>
              <a:spcBef>
                <a:spcPts val="0"/>
              </a:spcBef>
              <a:spcAft>
                <a:spcPts val="0"/>
              </a:spcAft>
              <a:buClr>
                <a:schemeClr val="lt1"/>
              </a:buClr>
              <a:buSzPts val="3000"/>
              <a:buNone/>
              <a:defRPr sz="3000">
                <a:solidFill>
                  <a:schemeClr val="lt1"/>
                </a:solidFill>
              </a:defRPr>
            </a:lvl4pPr>
            <a:lvl5pPr lvl="4" algn="l">
              <a:lnSpc>
                <a:spcPct val="100000"/>
              </a:lnSpc>
              <a:spcBef>
                <a:spcPts val="0"/>
              </a:spcBef>
              <a:spcAft>
                <a:spcPts val="0"/>
              </a:spcAft>
              <a:buClr>
                <a:schemeClr val="lt1"/>
              </a:buClr>
              <a:buSzPts val="3000"/>
              <a:buNone/>
              <a:defRPr sz="3000">
                <a:solidFill>
                  <a:schemeClr val="lt1"/>
                </a:solidFill>
              </a:defRPr>
            </a:lvl5pPr>
            <a:lvl6pPr lvl="5" algn="l">
              <a:lnSpc>
                <a:spcPct val="100000"/>
              </a:lnSpc>
              <a:spcBef>
                <a:spcPts val="0"/>
              </a:spcBef>
              <a:spcAft>
                <a:spcPts val="0"/>
              </a:spcAft>
              <a:buClr>
                <a:schemeClr val="lt1"/>
              </a:buClr>
              <a:buSzPts val="3000"/>
              <a:buNone/>
              <a:defRPr sz="3000">
                <a:solidFill>
                  <a:schemeClr val="lt1"/>
                </a:solidFill>
              </a:defRPr>
            </a:lvl6pPr>
            <a:lvl7pPr lvl="6" algn="l">
              <a:lnSpc>
                <a:spcPct val="100000"/>
              </a:lnSpc>
              <a:spcBef>
                <a:spcPts val="0"/>
              </a:spcBef>
              <a:spcAft>
                <a:spcPts val="0"/>
              </a:spcAft>
              <a:buClr>
                <a:schemeClr val="lt1"/>
              </a:buClr>
              <a:buSzPts val="3000"/>
              <a:buNone/>
              <a:defRPr sz="3000">
                <a:solidFill>
                  <a:schemeClr val="lt1"/>
                </a:solidFill>
              </a:defRPr>
            </a:lvl7pPr>
            <a:lvl8pPr lvl="7" algn="l">
              <a:lnSpc>
                <a:spcPct val="100000"/>
              </a:lnSpc>
              <a:spcBef>
                <a:spcPts val="0"/>
              </a:spcBef>
              <a:spcAft>
                <a:spcPts val="0"/>
              </a:spcAft>
              <a:buClr>
                <a:schemeClr val="lt1"/>
              </a:buClr>
              <a:buSzPts val="3000"/>
              <a:buNone/>
              <a:defRPr sz="3000">
                <a:solidFill>
                  <a:schemeClr val="lt1"/>
                </a:solidFill>
              </a:defRPr>
            </a:lvl8pPr>
            <a:lvl9pPr lvl="8" algn="l">
              <a:lnSpc>
                <a:spcPct val="100000"/>
              </a:lnSpc>
              <a:spcBef>
                <a:spcPts val="0"/>
              </a:spcBef>
              <a:spcAft>
                <a:spcPts val="0"/>
              </a:spcAft>
              <a:buClr>
                <a:schemeClr val="lt1"/>
              </a:buClr>
              <a:buSzPts val="3000"/>
              <a:buNone/>
              <a:defRPr sz="3000">
                <a:solidFill>
                  <a:schemeClr val="lt1"/>
                </a:solidFill>
              </a:defRPr>
            </a:lvl9pPr>
          </a:lstStyle>
          <a:p>
            <a:endParaRPr dirty="0"/>
          </a:p>
        </p:txBody>
      </p:sp>
    </p:spTree>
    <p:extLst>
      <p:ext uri="{BB962C8B-B14F-4D97-AF65-F5344CB8AC3E}">
        <p14:creationId xmlns:p14="http://schemas.microsoft.com/office/powerpoint/2010/main" val="2287436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2 columns" preserve="1" userDrawn="1">
  <p:cSld name="Title + 2 columns">
    <p:spTree>
      <p:nvGrpSpPr>
        <p:cNvPr id="1" name="Shape 22"/>
        <p:cNvGrpSpPr/>
        <p:nvPr/>
      </p:nvGrpSpPr>
      <p:grpSpPr>
        <a:xfrm>
          <a:off x="0" y="0"/>
          <a:ext cx="0" cy="0"/>
          <a:chOff x="0" y="0"/>
          <a:chExt cx="0" cy="0"/>
        </a:xfrm>
      </p:grpSpPr>
      <p:sp>
        <p:nvSpPr>
          <p:cNvPr id="9" name="Google Shape;14;p19">
            <a:extLst>
              <a:ext uri="{FF2B5EF4-FFF2-40B4-BE49-F238E27FC236}">
                <a16:creationId xmlns:a16="http://schemas.microsoft.com/office/drawing/2014/main" id="{BC2B3FF4-1026-4E49-B585-6AE9DCA06FA2}"/>
              </a:ext>
            </a:extLst>
          </p:cNvPr>
          <p:cNvSpPr txBox="1">
            <a:spLocks noGrp="1"/>
          </p:cNvSpPr>
          <p:nvPr>
            <p:ph type="body" idx="12" hasCustomPrompt="1"/>
          </p:nvPr>
        </p:nvSpPr>
        <p:spPr>
          <a:xfrm>
            <a:off x="644433" y="1585913"/>
            <a:ext cx="3820881" cy="3204794"/>
          </a:xfrm>
          <a:prstGeom prst="rect">
            <a:avLst/>
          </a:prstGeom>
          <a:noFill/>
          <a:ln>
            <a:noFill/>
          </a:ln>
        </p:spPr>
        <p:txBody>
          <a:bodyPr spcFirstLastPara="1" wrap="square" lIns="0" tIns="0" rIns="0" bIns="0" anchor="t" anchorCtr="0">
            <a:noAutofit/>
          </a:bodyPr>
          <a:lstStyle>
            <a:lvl1pPr marL="347472" lvl="0" indent="-347472"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50" lvl="1" indent="-338138"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50" lvl="2" indent="338138"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0" name="Google Shape;14;p19">
            <a:extLst>
              <a:ext uri="{FF2B5EF4-FFF2-40B4-BE49-F238E27FC236}">
                <a16:creationId xmlns:a16="http://schemas.microsoft.com/office/drawing/2014/main" id="{6EE42632-5B5D-DD47-A6A1-9E20562AE214}"/>
              </a:ext>
            </a:extLst>
          </p:cNvPr>
          <p:cNvSpPr txBox="1">
            <a:spLocks noGrp="1"/>
          </p:cNvSpPr>
          <p:nvPr>
            <p:ph type="body" idx="13" hasCustomPrompt="1"/>
          </p:nvPr>
        </p:nvSpPr>
        <p:spPr>
          <a:xfrm>
            <a:off x="4667805" y="1585913"/>
            <a:ext cx="3820881" cy="3204794"/>
          </a:xfrm>
          <a:prstGeom prst="rect">
            <a:avLst/>
          </a:prstGeom>
          <a:noFill/>
          <a:ln>
            <a:noFill/>
          </a:ln>
        </p:spPr>
        <p:txBody>
          <a:bodyPr spcFirstLastPara="1" wrap="square" lIns="0" tIns="0" rIns="0" bIns="0" anchor="t" anchorCtr="0">
            <a:noAutofit/>
          </a:bodyPr>
          <a:lstStyle>
            <a:lvl1pPr marL="347472" lvl="0" indent="-347472"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50" lvl="1" indent="-338138"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50" lvl="2" indent="338138"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2" name="Google Shape;13;p19">
            <a:extLst>
              <a:ext uri="{FF2B5EF4-FFF2-40B4-BE49-F238E27FC236}">
                <a16:creationId xmlns:a16="http://schemas.microsoft.com/office/drawing/2014/main" id="{FBA419C7-F2E0-D041-BBBA-FECA733D1B97}"/>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pic>
        <p:nvPicPr>
          <p:cNvPr id="5" name="Picture 4">
            <a:extLst>
              <a:ext uri="{FF2B5EF4-FFF2-40B4-BE49-F238E27FC236}">
                <a16:creationId xmlns:a16="http://schemas.microsoft.com/office/drawing/2014/main" id="{891E842C-0A7D-1A4E-BDF1-5A0975635E93}"/>
              </a:ext>
            </a:extLst>
          </p:cNvPr>
          <p:cNvPicPr/>
          <p:nvPr userDrawn="1"/>
        </p:nvPicPr>
        <p:blipFill>
          <a:blip r:embed="rId2"/>
          <a:srcRect t="12525" b="12525"/>
          <a:stretch/>
        </p:blipFill>
        <p:spPr>
          <a:xfrm>
            <a:off x="8212988" y="4644659"/>
            <a:ext cx="548960" cy="146050"/>
          </a:xfrm>
          <a:prstGeom prst="rect">
            <a:avLst/>
          </a:prstGeom>
        </p:spPr>
      </p:pic>
    </p:spTree>
    <p:extLst>
      <p:ext uri="{BB962C8B-B14F-4D97-AF65-F5344CB8AC3E}">
        <p14:creationId xmlns:p14="http://schemas.microsoft.com/office/powerpoint/2010/main" val="1026846382"/>
      </p:ext>
    </p:extLst>
  </p:cSld>
  <p:clrMapOvr>
    <a:masterClrMapping/>
  </p:clrMapOvr>
  <p:extLst>
    <p:ext uri="{DCECCB84-F9BA-43D5-87BE-67443E8EF086}">
      <p15:sldGuideLst xmlns:p15="http://schemas.microsoft.com/office/powerpoint/2012/main">
        <p15:guide id="1" orient="horz" pos="1080">
          <p15:clr>
            <a:srgbClr val="FA7B17"/>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3 columns" preserve="1" userDrawn="1">
  <p:cSld name="Title + 3 columns">
    <p:spTree>
      <p:nvGrpSpPr>
        <p:cNvPr id="1" name="Shape 31"/>
        <p:cNvGrpSpPr/>
        <p:nvPr/>
      </p:nvGrpSpPr>
      <p:grpSpPr>
        <a:xfrm>
          <a:off x="0" y="0"/>
          <a:ext cx="0" cy="0"/>
          <a:chOff x="0" y="0"/>
          <a:chExt cx="0" cy="0"/>
        </a:xfrm>
      </p:grpSpPr>
      <p:sp>
        <p:nvSpPr>
          <p:cNvPr id="11" name="Google Shape;14;p19">
            <a:extLst>
              <a:ext uri="{FF2B5EF4-FFF2-40B4-BE49-F238E27FC236}">
                <a16:creationId xmlns:a16="http://schemas.microsoft.com/office/drawing/2014/main" id="{BE065652-7756-F146-8601-35FB265007BB}"/>
              </a:ext>
            </a:extLst>
          </p:cNvPr>
          <p:cNvSpPr txBox="1">
            <a:spLocks noGrp="1"/>
          </p:cNvSpPr>
          <p:nvPr>
            <p:ph type="body" idx="13" hasCustomPrompt="1"/>
          </p:nvPr>
        </p:nvSpPr>
        <p:spPr>
          <a:xfrm>
            <a:off x="644433" y="1571625"/>
            <a:ext cx="2325233" cy="3219082"/>
          </a:xfrm>
          <a:prstGeom prst="rect">
            <a:avLst/>
          </a:prstGeom>
          <a:noFill/>
          <a:ln>
            <a:noFill/>
          </a:ln>
        </p:spPr>
        <p:txBody>
          <a:bodyPr spcFirstLastPara="1" wrap="square" lIns="0" tIns="0" rIns="0" bIns="0" anchor="t" anchorCtr="0">
            <a:noAutofit/>
          </a:bodyPr>
          <a:lstStyle>
            <a:lvl1pPr marL="347472" lvl="0" indent="-347472"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50" lvl="1" indent="-338138"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50" lvl="2" indent="338138"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2" name="Google Shape;14;p19">
            <a:extLst>
              <a:ext uri="{FF2B5EF4-FFF2-40B4-BE49-F238E27FC236}">
                <a16:creationId xmlns:a16="http://schemas.microsoft.com/office/drawing/2014/main" id="{AC841F78-394B-5543-8E8D-485083DC9421}"/>
              </a:ext>
            </a:extLst>
          </p:cNvPr>
          <p:cNvSpPr txBox="1">
            <a:spLocks noGrp="1"/>
          </p:cNvSpPr>
          <p:nvPr>
            <p:ph type="body" idx="14" hasCustomPrompt="1"/>
          </p:nvPr>
        </p:nvSpPr>
        <p:spPr>
          <a:xfrm>
            <a:off x="6154279" y="1571624"/>
            <a:ext cx="2325233" cy="3219081"/>
          </a:xfrm>
          <a:prstGeom prst="rect">
            <a:avLst/>
          </a:prstGeom>
          <a:noFill/>
          <a:ln>
            <a:noFill/>
          </a:ln>
        </p:spPr>
        <p:txBody>
          <a:bodyPr spcFirstLastPara="1" wrap="square" lIns="0" tIns="0" rIns="0" bIns="0" anchor="t" anchorCtr="0">
            <a:noAutofit/>
          </a:bodyPr>
          <a:lstStyle>
            <a:lvl1pPr marL="347472" lvl="0" indent="-347472"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50" lvl="1" indent="-338138"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50" lvl="2" indent="338138"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3" name="Google Shape;14;p19">
            <a:extLst>
              <a:ext uri="{FF2B5EF4-FFF2-40B4-BE49-F238E27FC236}">
                <a16:creationId xmlns:a16="http://schemas.microsoft.com/office/drawing/2014/main" id="{AB980B87-A707-FC4A-AA8F-83BDBEDF4480}"/>
              </a:ext>
            </a:extLst>
          </p:cNvPr>
          <p:cNvSpPr txBox="1">
            <a:spLocks noGrp="1"/>
          </p:cNvSpPr>
          <p:nvPr>
            <p:ph type="body" idx="15" hasCustomPrompt="1"/>
          </p:nvPr>
        </p:nvSpPr>
        <p:spPr>
          <a:xfrm>
            <a:off x="3409384" y="1571625"/>
            <a:ext cx="2325233" cy="3219082"/>
          </a:xfrm>
          <a:prstGeom prst="rect">
            <a:avLst/>
          </a:prstGeom>
          <a:noFill/>
          <a:ln>
            <a:noFill/>
          </a:ln>
        </p:spPr>
        <p:txBody>
          <a:bodyPr spcFirstLastPara="1" wrap="square" lIns="0" tIns="0" rIns="0" bIns="0" anchor="t" anchorCtr="0">
            <a:noAutofit/>
          </a:bodyPr>
          <a:lstStyle>
            <a:lvl1pPr marL="347472" lvl="0" indent="-347472"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50" lvl="1" indent="-338138"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50" lvl="2" indent="338138"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15" name="Google Shape;13;p19">
            <a:extLst>
              <a:ext uri="{FF2B5EF4-FFF2-40B4-BE49-F238E27FC236}">
                <a16:creationId xmlns:a16="http://schemas.microsoft.com/office/drawing/2014/main" id="{02AC21B5-2A70-C949-9C46-5C24CBB3DBAC}"/>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pic>
        <p:nvPicPr>
          <p:cNvPr id="6" name="Picture 5">
            <a:extLst>
              <a:ext uri="{FF2B5EF4-FFF2-40B4-BE49-F238E27FC236}">
                <a16:creationId xmlns:a16="http://schemas.microsoft.com/office/drawing/2014/main" id="{1E9C5BE9-35D8-524B-823B-44D26479A7F9}"/>
              </a:ext>
            </a:extLst>
          </p:cNvPr>
          <p:cNvPicPr/>
          <p:nvPr userDrawn="1"/>
        </p:nvPicPr>
        <p:blipFill>
          <a:blip r:embed="rId2"/>
          <a:srcRect t="12525" b="12525"/>
          <a:stretch/>
        </p:blipFill>
        <p:spPr>
          <a:xfrm>
            <a:off x="8212988" y="4644659"/>
            <a:ext cx="548960" cy="146050"/>
          </a:xfrm>
          <a:prstGeom prst="rect">
            <a:avLst/>
          </a:prstGeom>
        </p:spPr>
      </p:pic>
    </p:spTree>
    <p:extLst>
      <p:ext uri="{BB962C8B-B14F-4D97-AF65-F5344CB8AC3E}">
        <p14:creationId xmlns:p14="http://schemas.microsoft.com/office/powerpoint/2010/main" val="1489550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aption" preserve="1">
  <p:cSld name="Caption">
    <p:spTree>
      <p:nvGrpSpPr>
        <p:cNvPr id="1" name="Shape 37"/>
        <p:cNvGrpSpPr/>
        <p:nvPr/>
      </p:nvGrpSpPr>
      <p:grpSpPr>
        <a:xfrm>
          <a:off x="0" y="0"/>
          <a:ext cx="0" cy="0"/>
          <a:chOff x="0" y="0"/>
          <a:chExt cx="0" cy="0"/>
        </a:xfrm>
      </p:grpSpPr>
      <p:sp>
        <p:nvSpPr>
          <p:cNvPr id="38" name="Google Shape;38;p23"/>
          <p:cNvSpPr>
            <a:spLocks noGrp="1"/>
          </p:cNvSpPr>
          <p:nvPr>
            <p:ph type="pic" idx="2"/>
          </p:nvPr>
        </p:nvSpPr>
        <p:spPr>
          <a:xfrm>
            <a:off x="0" y="0"/>
            <a:ext cx="9144000" cy="5143500"/>
          </a:xfrm>
          <a:prstGeom prst="rect">
            <a:avLst/>
          </a:prstGeom>
          <a:noFill/>
          <a:ln>
            <a:noFill/>
          </a:ln>
        </p:spPr>
        <p:txBody>
          <a:bodyPr spcFirstLastPara="1" wrap="square" lIns="0" tIns="91425" rIns="91425" bIns="91425" anchor="t" anchorCtr="0">
            <a:noAutofit/>
          </a:bodyPr>
          <a:lstStyle>
            <a:lvl1pPr marL="914400" marR="0" lvl="0" algn="l" rtl="0">
              <a:lnSpc>
                <a:spcPct val="100000"/>
              </a:lnSpc>
              <a:spcBef>
                <a:spcPts val="600"/>
              </a:spcBef>
              <a:spcAft>
                <a:spcPts val="0"/>
              </a:spcAft>
              <a:buClr>
                <a:schemeClr val="accent1"/>
              </a:buClr>
              <a:buSzPts val="1800"/>
              <a:buFont typeface="Roboto"/>
              <a:buNone/>
              <a:defRPr sz="1800" b="0" i="0" u="none" strike="noStrike" cap="none">
                <a:solidFill>
                  <a:schemeClr val="dk2"/>
                </a:solidFill>
                <a:latin typeface="Roboto"/>
                <a:ea typeface="Roboto"/>
                <a:cs typeface="Roboto"/>
                <a:sym typeface="Roboto"/>
              </a:defRPr>
            </a:lvl1pPr>
            <a:lvl2pPr marR="0" lvl="1" algn="l" rtl="0">
              <a:lnSpc>
                <a:spcPct val="100000"/>
              </a:lnSpc>
              <a:spcBef>
                <a:spcPts val="0"/>
              </a:spcBef>
              <a:spcAft>
                <a:spcPts val="0"/>
              </a:spcAft>
              <a:buClr>
                <a:schemeClr val="accent1"/>
              </a:buClr>
              <a:buSzPts val="1800"/>
              <a:buFont typeface="Roboto"/>
              <a:buChar char="○"/>
              <a:defRPr sz="1800" b="0" i="0" u="none" strike="noStrike" cap="none">
                <a:solidFill>
                  <a:schemeClr val="dk2"/>
                </a:solidFill>
                <a:latin typeface="Roboto"/>
                <a:ea typeface="Roboto"/>
                <a:cs typeface="Roboto"/>
                <a:sym typeface="Roboto"/>
              </a:defRPr>
            </a:lvl2pPr>
            <a:lvl3pPr marR="0" lvl="2" algn="l" rtl="0">
              <a:lnSpc>
                <a:spcPct val="100000"/>
              </a:lnSpc>
              <a:spcBef>
                <a:spcPts val="0"/>
              </a:spcBef>
              <a:spcAft>
                <a:spcPts val="0"/>
              </a:spcAft>
              <a:buClr>
                <a:schemeClr val="accent1"/>
              </a:buClr>
              <a:buSzPts val="1800"/>
              <a:buFont typeface="Roboto"/>
              <a:buChar char="■"/>
              <a:defRPr sz="1800" b="0" i="0" u="none" strike="noStrike" cap="none">
                <a:solidFill>
                  <a:schemeClr val="dk2"/>
                </a:solidFill>
                <a:latin typeface="Roboto"/>
                <a:ea typeface="Roboto"/>
                <a:cs typeface="Roboto"/>
                <a:sym typeface="Roboto"/>
              </a:defRPr>
            </a:lvl3pPr>
            <a:lvl4pPr marR="0" lvl="3"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4pPr>
            <a:lvl5pPr marR="0" lvl="4"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5pPr>
            <a:lvl6pPr marR="0" lvl="5"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6pPr>
            <a:lvl7pPr marR="0" lvl="6"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7pPr>
            <a:lvl8pPr marR="0" lvl="7"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8pPr>
            <a:lvl9pPr marR="0" lvl="8" algn="l" rtl="0">
              <a:lnSpc>
                <a:spcPct val="100000"/>
              </a:lnSpc>
              <a:spcBef>
                <a:spcPts val="0"/>
              </a:spcBef>
              <a:spcAft>
                <a:spcPts val="0"/>
              </a:spcAft>
              <a:buClr>
                <a:schemeClr val="dk2"/>
              </a:buClr>
              <a:buSzPts val="1800"/>
              <a:buFont typeface="Roboto"/>
              <a:buChar char="■"/>
              <a:defRPr sz="1800" b="0" i="0" u="none" strike="noStrike" cap="none">
                <a:solidFill>
                  <a:schemeClr val="dk2"/>
                </a:solidFill>
                <a:latin typeface="Roboto"/>
                <a:ea typeface="Roboto"/>
                <a:cs typeface="Roboto"/>
                <a:sym typeface="Roboto"/>
              </a:defRPr>
            </a:lvl9pPr>
          </a:lstStyle>
          <a:p>
            <a:endParaRPr dirty="0"/>
          </a:p>
        </p:txBody>
      </p:sp>
      <p:sp>
        <p:nvSpPr>
          <p:cNvPr id="39" name="Google Shape;39;p23"/>
          <p:cNvSpPr txBox="1">
            <a:spLocks noGrp="1"/>
          </p:cNvSpPr>
          <p:nvPr>
            <p:ph type="body" idx="1"/>
          </p:nvPr>
        </p:nvSpPr>
        <p:spPr>
          <a:xfrm>
            <a:off x="457200" y="4253909"/>
            <a:ext cx="8229600" cy="519600"/>
          </a:xfrm>
          <a:prstGeom prst="rect">
            <a:avLst/>
          </a:prstGeom>
          <a:noFill/>
          <a:ln>
            <a:noFill/>
          </a:ln>
        </p:spPr>
        <p:txBody>
          <a:bodyPr spcFirstLastPara="1" wrap="square" lIns="91425" tIns="91425" rIns="91425" bIns="91425" anchor="t" anchorCtr="0">
            <a:noAutofit/>
          </a:bodyPr>
          <a:lstStyle>
            <a:lvl1pPr marL="457200" lvl="0" indent="-228600" algn="ctr">
              <a:lnSpc>
                <a:spcPct val="100000"/>
              </a:lnSpc>
              <a:spcBef>
                <a:spcPts val="360"/>
              </a:spcBef>
              <a:spcAft>
                <a:spcPts val="0"/>
              </a:spcAft>
              <a:buClr>
                <a:srgbClr val="000000"/>
              </a:buClr>
              <a:buSzPts val="1400"/>
              <a:buNone/>
              <a:defRPr sz="1400" b="0" i="0">
                <a:solidFill>
                  <a:srgbClr val="000000"/>
                </a:solidFill>
                <a:latin typeface="Roboto" pitchFamily="2" charset="0"/>
                <a:ea typeface="Roboto" pitchFamily="2" charset="0"/>
              </a:defRPr>
            </a:lvl1pPr>
          </a:lstStyle>
          <a:p>
            <a:endParaRPr dirty="0"/>
          </a:p>
        </p:txBody>
      </p:sp>
      <p:pic>
        <p:nvPicPr>
          <p:cNvPr id="5" name="Picture 4">
            <a:extLst>
              <a:ext uri="{FF2B5EF4-FFF2-40B4-BE49-F238E27FC236}">
                <a16:creationId xmlns:a16="http://schemas.microsoft.com/office/drawing/2014/main" id="{CD941BAC-5915-2A4A-A34E-C44A5143075C}"/>
              </a:ext>
            </a:extLst>
          </p:cNvPr>
          <p:cNvPicPr/>
          <p:nvPr userDrawn="1"/>
        </p:nvPicPr>
        <p:blipFill>
          <a:blip r:embed="rId2"/>
          <a:srcRect t="12525" b="12525"/>
          <a:stretch/>
        </p:blipFill>
        <p:spPr>
          <a:xfrm>
            <a:off x="8212988" y="4644659"/>
            <a:ext cx="548960" cy="146050"/>
          </a:xfrm>
          <a:prstGeom prst="rect">
            <a:avLst/>
          </a:prstGeom>
        </p:spPr>
      </p:pic>
    </p:spTree>
    <p:extLst>
      <p:ext uri="{BB962C8B-B14F-4D97-AF65-F5344CB8AC3E}">
        <p14:creationId xmlns:p14="http://schemas.microsoft.com/office/powerpoint/2010/main" val="465010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preserve="1" userDrawn="1">
  <p:cSld name="Quote">
    <p:bg>
      <p:bgPr>
        <a:blipFill dpi="0" rotWithShape="1">
          <a:blip r:embed="rId2">
            <a:lum/>
          </a:blip>
          <a:srcRect/>
          <a:stretch>
            <a:fillRect/>
          </a:stretch>
        </a:blipFill>
        <a:effectLst/>
      </p:bgPr>
    </p:bg>
    <p:spTree>
      <p:nvGrpSpPr>
        <p:cNvPr id="1" name="Shape 41"/>
        <p:cNvGrpSpPr/>
        <p:nvPr/>
      </p:nvGrpSpPr>
      <p:grpSpPr>
        <a:xfrm>
          <a:off x="0" y="0"/>
          <a:ext cx="0" cy="0"/>
          <a:chOff x="0" y="0"/>
          <a:chExt cx="0" cy="0"/>
        </a:xfrm>
      </p:grpSpPr>
      <p:sp>
        <p:nvSpPr>
          <p:cNvPr id="42" name="Google Shape;42;p26"/>
          <p:cNvSpPr txBox="1">
            <a:spLocks noGrp="1"/>
          </p:cNvSpPr>
          <p:nvPr>
            <p:ph type="body" idx="1"/>
          </p:nvPr>
        </p:nvSpPr>
        <p:spPr>
          <a:xfrm>
            <a:off x="748225" y="1545327"/>
            <a:ext cx="5009369" cy="819900"/>
          </a:xfrm>
          <a:prstGeom prst="rect">
            <a:avLst/>
          </a:prstGeom>
          <a:noFill/>
          <a:ln>
            <a:noFill/>
          </a:ln>
        </p:spPr>
        <p:txBody>
          <a:bodyPr spcFirstLastPara="1" wrap="square" lIns="91425" tIns="91425" rIns="91425" bIns="91425" anchor="t" anchorCtr="0">
            <a:noAutofit/>
          </a:bodyPr>
          <a:lstStyle>
            <a:lvl1pPr marL="0" lvl="0" indent="0" algn="l">
              <a:lnSpc>
                <a:spcPct val="100000"/>
              </a:lnSpc>
              <a:spcBef>
                <a:spcPts val="600"/>
              </a:spcBef>
              <a:spcAft>
                <a:spcPts val="0"/>
              </a:spcAft>
              <a:buClr>
                <a:schemeClr val="lt1"/>
              </a:buClr>
              <a:buSzPts val="3000"/>
              <a:buNone/>
              <a:defRPr sz="2500" b="0" i="0">
                <a:solidFill>
                  <a:schemeClr val="tx1"/>
                </a:solidFill>
                <a:latin typeface="Roboto" pitchFamily="2" charset="0"/>
                <a:ea typeface="Roboto" pitchFamily="2" charset="0"/>
              </a:defRPr>
            </a:lvl1pPr>
            <a:lvl2pPr marL="914400" lvl="1" indent="-419100" algn="ctr">
              <a:lnSpc>
                <a:spcPct val="100000"/>
              </a:lnSpc>
              <a:spcBef>
                <a:spcPts val="0"/>
              </a:spcBef>
              <a:spcAft>
                <a:spcPts val="0"/>
              </a:spcAft>
              <a:buClr>
                <a:schemeClr val="lt1"/>
              </a:buClr>
              <a:buSzPts val="3000"/>
              <a:buChar char="○"/>
              <a:defRPr sz="3000" i="1">
                <a:solidFill>
                  <a:schemeClr val="lt1"/>
                </a:solidFill>
              </a:defRPr>
            </a:lvl2pPr>
            <a:lvl3pPr marL="1371600" lvl="2" indent="-419100" algn="ctr">
              <a:lnSpc>
                <a:spcPct val="100000"/>
              </a:lnSpc>
              <a:spcBef>
                <a:spcPts val="0"/>
              </a:spcBef>
              <a:spcAft>
                <a:spcPts val="0"/>
              </a:spcAft>
              <a:buClr>
                <a:schemeClr val="lt1"/>
              </a:buClr>
              <a:buSzPts val="3000"/>
              <a:buChar char="■"/>
              <a:defRPr sz="3000" i="1">
                <a:solidFill>
                  <a:schemeClr val="lt1"/>
                </a:solidFill>
              </a:defRPr>
            </a:lvl3pPr>
            <a:lvl4pPr marL="1828800" lvl="3" indent="-419100" algn="ctr">
              <a:lnSpc>
                <a:spcPct val="100000"/>
              </a:lnSpc>
              <a:spcBef>
                <a:spcPts val="0"/>
              </a:spcBef>
              <a:spcAft>
                <a:spcPts val="0"/>
              </a:spcAft>
              <a:buClr>
                <a:schemeClr val="lt1"/>
              </a:buClr>
              <a:buSzPts val="3000"/>
              <a:buChar char="●"/>
              <a:defRPr sz="3000" i="1">
                <a:solidFill>
                  <a:schemeClr val="lt1"/>
                </a:solidFill>
              </a:defRPr>
            </a:lvl4pPr>
            <a:lvl5pPr marL="2286000" lvl="4" indent="-419100" algn="ctr">
              <a:lnSpc>
                <a:spcPct val="100000"/>
              </a:lnSpc>
              <a:spcBef>
                <a:spcPts val="0"/>
              </a:spcBef>
              <a:spcAft>
                <a:spcPts val="0"/>
              </a:spcAft>
              <a:buClr>
                <a:schemeClr val="lt1"/>
              </a:buClr>
              <a:buSzPts val="3000"/>
              <a:buChar char="○"/>
              <a:defRPr sz="3000" i="1">
                <a:solidFill>
                  <a:schemeClr val="lt1"/>
                </a:solidFill>
              </a:defRPr>
            </a:lvl5pPr>
            <a:lvl6pPr marL="2743200" lvl="5" indent="-419100" algn="ctr">
              <a:lnSpc>
                <a:spcPct val="100000"/>
              </a:lnSpc>
              <a:spcBef>
                <a:spcPts val="0"/>
              </a:spcBef>
              <a:spcAft>
                <a:spcPts val="0"/>
              </a:spcAft>
              <a:buClr>
                <a:schemeClr val="lt1"/>
              </a:buClr>
              <a:buSzPts val="3000"/>
              <a:buChar char="■"/>
              <a:defRPr sz="3000" i="1">
                <a:solidFill>
                  <a:schemeClr val="lt1"/>
                </a:solidFill>
              </a:defRPr>
            </a:lvl6pPr>
            <a:lvl7pPr marL="3200400" lvl="6" indent="-419100" algn="ctr">
              <a:lnSpc>
                <a:spcPct val="100000"/>
              </a:lnSpc>
              <a:spcBef>
                <a:spcPts val="0"/>
              </a:spcBef>
              <a:spcAft>
                <a:spcPts val="0"/>
              </a:spcAft>
              <a:buClr>
                <a:schemeClr val="lt1"/>
              </a:buClr>
              <a:buSzPts val="3000"/>
              <a:buChar char="●"/>
              <a:defRPr sz="3000" i="1">
                <a:solidFill>
                  <a:schemeClr val="lt1"/>
                </a:solidFill>
              </a:defRPr>
            </a:lvl7pPr>
            <a:lvl8pPr marL="3657600" lvl="7" indent="-419100" algn="ctr">
              <a:lnSpc>
                <a:spcPct val="100000"/>
              </a:lnSpc>
              <a:spcBef>
                <a:spcPts val="0"/>
              </a:spcBef>
              <a:spcAft>
                <a:spcPts val="0"/>
              </a:spcAft>
              <a:buClr>
                <a:schemeClr val="lt1"/>
              </a:buClr>
              <a:buSzPts val="3000"/>
              <a:buChar char="○"/>
              <a:defRPr sz="3000" i="1">
                <a:solidFill>
                  <a:schemeClr val="lt1"/>
                </a:solidFill>
              </a:defRPr>
            </a:lvl8pPr>
            <a:lvl9pPr marL="4114800" lvl="8" indent="-419100" algn="ctr">
              <a:lnSpc>
                <a:spcPct val="100000"/>
              </a:lnSpc>
              <a:spcBef>
                <a:spcPts val="0"/>
              </a:spcBef>
              <a:spcAft>
                <a:spcPts val="0"/>
              </a:spcAft>
              <a:buClr>
                <a:schemeClr val="lt1"/>
              </a:buClr>
              <a:buSzPts val="3000"/>
              <a:buChar char="■"/>
              <a:defRPr sz="3000" i="1">
                <a:solidFill>
                  <a:schemeClr val="lt1"/>
                </a:solidFill>
              </a:defRPr>
            </a:lvl9pPr>
          </a:lstStyle>
          <a:p>
            <a:endParaRPr dirty="0"/>
          </a:p>
        </p:txBody>
      </p:sp>
      <p:pic>
        <p:nvPicPr>
          <p:cNvPr id="6" name="Picture 5">
            <a:extLst>
              <a:ext uri="{FF2B5EF4-FFF2-40B4-BE49-F238E27FC236}">
                <a16:creationId xmlns:a16="http://schemas.microsoft.com/office/drawing/2014/main" id="{C74AB3A2-6A93-1F4A-85F5-761CFB74037F}"/>
              </a:ext>
            </a:extLst>
          </p:cNvPr>
          <p:cNvPicPr/>
          <p:nvPr userDrawn="1"/>
        </p:nvPicPr>
        <p:blipFill>
          <a:blip r:embed="rId3"/>
          <a:srcRect t="12525" b="12525"/>
          <a:stretch/>
        </p:blipFill>
        <p:spPr>
          <a:xfrm>
            <a:off x="8212988" y="404592"/>
            <a:ext cx="548960" cy="146050"/>
          </a:xfrm>
          <a:prstGeom prst="rect">
            <a:avLst/>
          </a:prstGeom>
        </p:spPr>
      </p:pic>
      <p:sp>
        <p:nvSpPr>
          <p:cNvPr id="5" name="Picture Placeholder 3">
            <a:extLst>
              <a:ext uri="{FF2B5EF4-FFF2-40B4-BE49-F238E27FC236}">
                <a16:creationId xmlns:a16="http://schemas.microsoft.com/office/drawing/2014/main" id="{8B9A6D30-834B-2345-8CC2-F8E61878763C}"/>
              </a:ext>
            </a:extLst>
          </p:cNvPr>
          <p:cNvSpPr>
            <a:spLocks noGrp="1"/>
          </p:cNvSpPr>
          <p:nvPr>
            <p:ph type="pic" sz="quarter" idx="10" hasCustomPrompt="1"/>
          </p:nvPr>
        </p:nvSpPr>
        <p:spPr>
          <a:xfrm>
            <a:off x="6901961" y="4193514"/>
            <a:ext cx="1851069" cy="597195"/>
          </a:xfrm>
          <a:prstGeom prst="rect">
            <a:avLst/>
          </a:prstGeom>
        </p:spPr>
        <p:txBody>
          <a:bodyPr/>
          <a:lstStyle>
            <a:lvl1pPr>
              <a:defRPr sz="12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1654357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colored" preserve="1" userDrawn="1">
  <p:cSld name="Blank colored">
    <p:bg>
      <p:bgPr>
        <a:solidFill>
          <a:srgbClr val="D3EBEB"/>
        </a:solidFill>
        <a:effectLst/>
      </p:bgPr>
    </p:bg>
    <p:spTree>
      <p:nvGrpSpPr>
        <p:cNvPr id="1" name="Shape 47"/>
        <p:cNvGrpSpPr/>
        <p:nvPr/>
      </p:nvGrpSpPr>
      <p:grpSpPr>
        <a:xfrm>
          <a:off x="0" y="0"/>
          <a:ext cx="0" cy="0"/>
          <a:chOff x="0" y="0"/>
          <a:chExt cx="0" cy="0"/>
        </a:xfrm>
      </p:grpSpPr>
      <p:sp>
        <p:nvSpPr>
          <p:cNvPr id="5" name="Google Shape;14;p19">
            <a:extLst>
              <a:ext uri="{FF2B5EF4-FFF2-40B4-BE49-F238E27FC236}">
                <a16:creationId xmlns:a16="http://schemas.microsoft.com/office/drawing/2014/main" id="{530E7977-A3F1-5C4C-BE60-1D7D0D262C1D}"/>
              </a:ext>
            </a:extLst>
          </p:cNvPr>
          <p:cNvSpPr txBox="1">
            <a:spLocks noGrp="1"/>
          </p:cNvSpPr>
          <p:nvPr>
            <p:ph type="body" idx="1" hasCustomPrompt="1"/>
          </p:nvPr>
        </p:nvSpPr>
        <p:spPr>
          <a:xfrm>
            <a:off x="644433" y="1343439"/>
            <a:ext cx="7814099" cy="3231836"/>
          </a:xfrm>
          <a:prstGeom prst="rect">
            <a:avLst/>
          </a:prstGeom>
          <a:noFill/>
          <a:ln>
            <a:noFill/>
          </a:ln>
        </p:spPr>
        <p:txBody>
          <a:bodyPr spcFirstLastPara="1" wrap="square" lIns="0" tIns="0" rIns="0" bIns="0" anchor="t" anchorCtr="0">
            <a:noAutofit/>
          </a:bodyPr>
          <a:lstStyle>
            <a:lvl1pPr marL="347472" lvl="0" indent="-347472" algn="l">
              <a:lnSpc>
                <a:spcPct val="100000"/>
              </a:lnSpc>
              <a:spcBef>
                <a:spcPts val="600"/>
              </a:spcBef>
              <a:spcAft>
                <a:spcPts val="0"/>
              </a:spcAft>
              <a:buClr>
                <a:schemeClr val="accent2"/>
              </a:buClr>
              <a:buSzPct val="125000"/>
              <a:buFont typeface="Arial" panose="020B0604020202020204" pitchFamily="34" charset="0"/>
              <a:buChar char="•"/>
              <a:defRPr sz="1800" b="0" i="0">
                <a:latin typeface="Roboto" pitchFamily="2" charset="0"/>
                <a:ea typeface="Roboto" pitchFamily="2" charset="0"/>
              </a:defRPr>
            </a:lvl1pPr>
            <a:lvl2pPr marL="628650" lvl="1" indent="-338138" algn="l">
              <a:lnSpc>
                <a:spcPct val="100000"/>
              </a:lnSpc>
              <a:spcBef>
                <a:spcPts val="600"/>
              </a:spcBef>
              <a:spcAft>
                <a:spcPts val="0"/>
              </a:spcAft>
              <a:buClr>
                <a:schemeClr val="accent2"/>
              </a:buClr>
              <a:buSzPct val="80000"/>
              <a:buFont typeface="Courier New" panose="02070309020205020404" pitchFamily="49" charset="0"/>
              <a:buChar char="o"/>
              <a:tabLst/>
              <a:defRPr sz="1600" b="0" i="0">
                <a:latin typeface="Roboto" pitchFamily="2" charset="0"/>
                <a:ea typeface="Roboto" pitchFamily="2" charset="0"/>
              </a:defRPr>
            </a:lvl2pPr>
            <a:lvl3pPr marL="628650" lvl="2" indent="338138" algn="l">
              <a:lnSpc>
                <a:spcPct val="100000"/>
              </a:lnSpc>
              <a:spcBef>
                <a:spcPts val="600"/>
              </a:spcBef>
              <a:spcAft>
                <a:spcPts val="0"/>
              </a:spcAft>
              <a:buClr>
                <a:schemeClr val="accent2"/>
              </a:buClr>
              <a:buSzPct val="75000"/>
              <a:buFont typeface="Wingdings" pitchFamily="2" charset="2"/>
              <a:buChar char="§"/>
              <a:tabLst/>
              <a:defRPr sz="1400" b="0" i="0">
                <a:latin typeface="Roboto" pitchFamily="2" charset="0"/>
                <a:ea typeface="Roboto" pitchFamily="2" charset="0"/>
              </a:defRPr>
            </a:lvl3pPr>
            <a:lvl4pPr marL="1828800" lvl="3" indent="-342900" algn="l">
              <a:lnSpc>
                <a:spcPct val="100000"/>
              </a:lnSpc>
              <a:spcBef>
                <a:spcPts val="0"/>
              </a:spcBef>
              <a:spcAft>
                <a:spcPts val="0"/>
              </a:spcAft>
              <a:buSzPts val="1800"/>
              <a:buChar char="●"/>
              <a:defRPr/>
            </a:lvl4pPr>
            <a:lvl5pPr marL="2286000" lvl="4" indent="-342900" algn="l">
              <a:lnSpc>
                <a:spcPct val="100000"/>
              </a:lnSpc>
              <a:spcBef>
                <a:spcPts val="0"/>
              </a:spcBef>
              <a:spcAft>
                <a:spcPts val="0"/>
              </a:spcAft>
              <a:buSzPts val="1800"/>
              <a:buChar char="○"/>
              <a:defRPr/>
            </a:lvl5pPr>
            <a:lvl6pPr marL="2743200" lvl="5" indent="-342900" algn="l">
              <a:lnSpc>
                <a:spcPct val="100000"/>
              </a:lnSpc>
              <a:spcBef>
                <a:spcPts val="0"/>
              </a:spcBef>
              <a:spcAft>
                <a:spcPts val="0"/>
              </a:spcAft>
              <a:buSzPts val="1800"/>
              <a:buChar char="■"/>
              <a:defRPr/>
            </a:lvl6pPr>
            <a:lvl7pPr marL="3200400" lvl="6" indent="-342900" algn="l">
              <a:lnSpc>
                <a:spcPct val="100000"/>
              </a:lnSpc>
              <a:spcBef>
                <a:spcPts val="0"/>
              </a:spcBef>
              <a:spcAft>
                <a:spcPts val="0"/>
              </a:spcAft>
              <a:buSzPts val="1800"/>
              <a:buChar char="●"/>
              <a:defRPr/>
            </a:lvl7pPr>
            <a:lvl8pPr marL="3657600" lvl="7" indent="-342900" algn="l">
              <a:lnSpc>
                <a:spcPct val="100000"/>
              </a:lnSpc>
              <a:spcBef>
                <a:spcPts val="0"/>
              </a:spcBef>
              <a:spcAft>
                <a:spcPts val="0"/>
              </a:spcAft>
              <a:buSzPts val="1800"/>
              <a:buChar char="○"/>
              <a:defRPr/>
            </a:lvl8pPr>
            <a:lvl9pPr marL="4114800" lvl="8" indent="-342900" algn="l">
              <a:lnSpc>
                <a:spcPct val="100000"/>
              </a:lnSpc>
              <a:spcBef>
                <a:spcPts val="0"/>
              </a:spcBef>
              <a:spcAft>
                <a:spcPts val="0"/>
              </a:spcAft>
              <a:buSzPts val="1800"/>
              <a:buChar char="■"/>
              <a:defRPr/>
            </a:lvl9pPr>
          </a:lstStyle>
          <a:p>
            <a:r>
              <a:rPr lang="en-US" dirty="0"/>
              <a:t>Level 1</a:t>
            </a:r>
          </a:p>
          <a:p>
            <a:pPr lvl="1"/>
            <a:r>
              <a:rPr lang="en-US" dirty="0"/>
              <a:t>Level 2</a:t>
            </a:r>
          </a:p>
          <a:p>
            <a:pPr lvl="2"/>
            <a:r>
              <a:rPr lang="en-US" dirty="0"/>
              <a:t>Level 3</a:t>
            </a:r>
            <a:endParaRPr dirty="0"/>
          </a:p>
        </p:txBody>
      </p:sp>
      <p:sp>
        <p:nvSpPr>
          <p:cNvPr id="6" name="Google Shape;13;p19">
            <a:extLst>
              <a:ext uri="{FF2B5EF4-FFF2-40B4-BE49-F238E27FC236}">
                <a16:creationId xmlns:a16="http://schemas.microsoft.com/office/drawing/2014/main" id="{52EB17E7-0575-4446-8AF6-5D037ABBCA42}"/>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sp>
        <p:nvSpPr>
          <p:cNvPr id="2" name="Rectangle 1">
            <a:extLst>
              <a:ext uri="{FF2B5EF4-FFF2-40B4-BE49-F238E27FC236}">
                <a16:creationId xmlns:a16="http://schemas.microsoft.com/office/drawing/2014/main" id="{9CEC6C49-F3CA-284A-A812-68A26C2F1E78}"/>
              </a:ext>
            </a:extLst>
          </p:cNvPr>
          <p:cNvSpPr/>
          <p:nvPr userDrawn="1"/>
        </p:nvSpPr>
        <p:spPr>
          <a:xfrm>
            <a:off x="8132885" y="378069"/>
            <a:ext cx="624253" cy="334108"/>
          </a:xfrm>
          <a:prstGeom prst="rect">
            <a:avLst/>
          </a:prstGeom>
          <a:solidFill>
            <a:srgbClr val="D3EB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Roboto" pitchFamily="2" charset="0"/>
            </a:endParaRPr>
          </a:p>
        </p:txBody>
      </p:sp>
      <p:pic>
        <p:nvPicPr>
          <p:cNvPr id="7" name="Picture 6">
            <a:extLst>
              <a:ext uri="{FF2B5EF4-FFF2-40B4-BE49-F238E27FC236}">
                <a16:creationId xmlns:a16="http://schemas.microsoft.com/office/drawing/2014/main" id="{F9E9488E-2AC3-DD4A-B272-4DE45A212822}"/>
              </a:ext>
            </a:extLst>
          </p:cNvPr>
          <p:cNvPicPr>
            <a:picLocks noChangeAspect="1"/>
          </p:cNvPicPr>
          <p:nvPr userDrawn="1"/>
        </p:nvPicPr>
        <p:blipFill>
          <a:blip r:embed="rId2"/>
          <a:stretch>
            <a:fillRect/>
          </a:stretch>
        </p:blipFill>
        <p:spPr>
          <a:xfrm>
            <a:off x="6847870" y="428212"/>
            <a:ext cx="1909268" cy="140013"/>
          </a:xfrm>
          <a:prstGeom prst="rect">
            <a:avLst/>
          </a:prstGeom>
        </p:spPr>
      </p:pic>
    </p:spTree>
    <p:extLst>
      <p:ext uri="{BB962C8B-B14F-4D97-AF65-F5344CB8AC3E}">
        <p14:creationId xmlns:p14="http://schemas.microsoft.com/office/powerpoint/2010/main" val="3247218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Graph" preserve="1" userDrawn="1">
  <p:cSld name="Graph">
    <p:bg>
      <p:bgPr>
        <a:solidFill>
          <a:schemeClr val="bg1"/>
        </a:solidFill>
        <a:effectLst/>
      </p:bgPr>
    </p:bg>
    <p:spTree>
      <p:nvGrpSpPr>
        <p:cNvPr id="1" name="Shape 59"/>
        <p:cNvGrpSpPr/>
        <p:nvPr/>
      </p:nvGrpSpPr>
      <p:grpSpPr>
        <a:xfrm>
          <a:off x="0" y="0"/>
          <a:ext cx="0" cy="0"/>
          <a:chOff x="0" y="0"/>
          <a:chExt cx="0" cy="0"/>
        </a:xfrm>
      </p:grpSpPr>
      <p:sp>
        <p:nvSpPr>
          <p:cNvPr id="60" name="Google Shape;60;gd91b3ef3dd_0_110"/>
          <p:cNvSpPr>
            <a:spLocks noGrp="1"/>
          </p:cNvSpPr>
          <p:nvPr>
            <p:ph type="chart" idx="2"/>
          </p:nvPr>
        </p:nvSpPr>
        <p:spPr>
          <a:xfrm>
            <a:off x="654725" y="1205746"/>
            <a:ext cx="7814100" cy="28563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100"/>
              <a:buFont typeface="Arial"/>
              <a:buNone/>
              <a:defRPr sz="2100" b="0" i="0" u="none" strike="noStrike" cap="none">
                <a:solidFill>
                  <a:schemeClr val="dk1"/>
                </a:solidFill>
                <a:latin typeface="Roboto" pitchFamily="2" charset="0"/>
                <a:ea typeface="Roboto" pitchFamily="2" charset="0"/>
                <a:cs typeface="Arial"/>
                <a:sym typeface="Arial"/>
              </a:defRPr>
            </a:lvl1pPr>
            <a:lvl2pPr marR="0" lvl="1" algn="l" rtl="0">
              <a:lnSpc>
                <a:spcPct val="90000"/>
              </a:lnSpc>
              <a:spcBef>
                <a:spcPts val="400"/>
              </a:spcBef>
              <a:spcAft>
                <a:spcPts val="0"/>
              </a:spcAft>
              <a:buClr>
                <a:schemeClr val="dk1"/>
              </a:buClr>
              <a:buSzPts val="1800"/>
              <a:buFont typeface="Arial"/>
              <a:buChar char="•"/>
              <a:defRPr sz="1800" b="1" i="0" u="none" strike="noStrike" cap="none">
                <a:solidFill>
                  <a:schemeClr val="dk1"/>
                </a:solidFill>
                <a:latin typeface="Arial"/>
                <a:ea typeface="Arial"/>
                <a:cs typeface="Arial"/>
                <a:sym typeface="Arial"/>
              </a:defRPr>
            </a:lvl2pPr>
            <a:lvl3pPr marR="0" lvl="2" algn="l" rtl="0">
              <a:lnSpc>
                <a:spcPct val="90000"/>
              </a:lnSpc>
              <a:spcBef>
                <a:spcPts val="400"/>
              </a:spcBef>
              <a:spcAft>
                <a:spcPts val="0"/>
              </a:spcAft>
              <a:buClr>
                <a:schemeClr val="dk1"/>
              </a:buClr>
              <a:buSzPts val="1500"/>
              <a:buFont typeface="Arial"/>
              <a:buChar char="•"/>
              <a:defRPr sz="1500" b="1" i="0" u="none" strike="noStrike" cap="none">
                <a:solidFill>
                  <a:schemeClr val="dk1"/>
                </a:solidFill>
                <a:latin typeface="Arial"/>
                <a:ea typeface="Arial"/>
                <a:cs typeface="Arial"/>
                <a:sym typeface="Arial"/>
              </a:defRPr>
            </a:lvl3pPr>
            <a:lvl4pPr marR="0" lvl="3" algn="l" rtl="0">
              <a:lnSpc>
                <a:spcPct val="90000"/>
              </a:lnSpc>
              <a:spcBef>
                <a:spcPts val="400"/>
              </a:spcBef>
              <a:spcAft>
                <a:spcPts val="0"/>
              </a:spcAft>
              <a:buClr>
                <a:schemeClr val="dk1"/>
              </a:buClr>
              <a:buSzPts val="1400"/>
              <a:buFont typeface="Arial"/>
              <a:buChar char="•"/>
              <a:defRPr sz="1400" b="1" i="0" u="none" strike="noStrike" cap="none">
                <a:solidFill>
                  <a:schemeClr val="dk1"/>
                </a:solidFill>
                <a:latin typeface="Arial"/>
                <a:ea typeface="Arial"/>
                <a:cs typeface="Arial"/>
                <a:sym typeface="Arial"/>
              </a:defRPr>
            </a:lvl4pPr>
            <a:lvl5pPr marR="0" lvl="4" algn="l" rtl="0">
              <a:lnSpc>
                <a:spcPct val="90000"/>
              </a:lnSpc>
              <a:spcBef>
                <a:spcPts val="400"/>
              </a:spcBef>
              <a:spcAft>
                <a:spcPts val="0"/>
              </a:spcAft>
              <a:buClr>
                <a:schemeClr val="dk1"/>
              </a:buClr>
              <a:buSzPts val="1400"/>
              <a:buFont typeface="Arial"/>
              <a:buChar char="•"/>
              <a:defRPr sz="1400" b="1" i="0" u="none" strike="noStrike" cap="none">
                <a:solidFill>
                  <a:schemeClr val="dk1"/>
                </a:solidFill>
                <a:latin typeface="Arial"/>
                <a:ea typeface="Arial"/>
                <a:cs typeface="Arial"/>
                <a:sym typeface="Arial"/>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dirty="0"/>
          </a:p>
        </p:txBody>
      </p:sp>
      <p:sp>
        <p:nvSpPr>
          <p:cNvPr id="7" name="Google Shape;13;p19">
            <a:extLst>
              <a:ext uri="{FF2B5EF4-FFF2-40B4-BE49-F238E27FC236}">
                <a16:creationId xmlns:a16="http://schemas.microsoft.com/office/drawing/2014/main" id="{8C4B3AF8-6C60-F84F-95D8-BD9E970E0723}"/>
              </a:ext>
            </a:extLst>
          </p:cNvPr>
          <p:cNvSpPr txBox="1">
            <a:spLocks noGrp="1"/>
          </p:cNvSpPr>
          <p:nvPr>
            <p:ph type="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600"/>
              <a:buNone/>
              <a:defRPr sz="2800" b="1" i="0">
                <a:latin typeface="Roboto" pitchFamily="2" charset="0"/>
                <a:ea typeface="Roboto" pitchFamily="2" charset="0"/>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dirty="0"/>
          </a:p>
        </p:txBody>
      </p:sp>
      <p:sp>
        <p:nvSpPr>
          <p:cNvPr id="5" name="Picture Placeholder 3">
            <a:extLst>
              <a:ext uri="{FF2B5EF4-FFF2-40B4-BE49-F238E27FC236}">
                <a16:creationId xmlns:a16="http://schemas.microsoft.com/office/drawing/2014/main" id="{0C2B5B10-62D8-9B43-9382-96D2C59D7187}"/>
              </a:ext>
            </a:extLst>
          </p:cNvPr>
          <p:cNvSpPr>
            <a:spLocks noGrp="1"/>
          </p:cNvSpPr>
          <p:nvPr>
            <p:ph type="pic" sz="quarter" idx="10" hasCustomPrompt="1"/>
          </p:nvPr>
        </p:nvSpPr>
        <p:spPr>
          <a:xfrm>
            <a:off x="6901961" y="4193514"/>
            <a:ext cx="1851069" cy="597195"/>
          </a:xfrm>
          <a:prstGeom prst="rect">
            <a:avLst/>
          </a:prstGeom>
        </p:spPr>
        <p:txBody>
          <a:bodyPr/>
          <a:lstStyle>
            <a:lvl1pPr>
              <a:defRPr sz="1200" b="0" i="0">
                <a:latin typeface="Roboto" pitchFamily="2" charset="0"/>
                <a:ea typeface="Roboto" pitchFamily="2" charset="0"/>
              </a:defRPr>
            </a:lvl1pPr>
          </a:lstStyle>
          <a:p>
            <a:r>
              <a:rPr lang="en-US" dirty="0"/>
              <a:t>Insert your logo here.</a:t>
            </a:r>
          </a:p>
        </p:txBody>
      </p:sp>
    </p:spTree>
    <p:extLst>
      <p:ext uri="{BB962C8B-B14F-4D97-AF65-F5344CB8AC3E}">
        <p14:creationId xmlns:p14="http://schemas.microsoft.com/office/powerpoint/2010/main" val="2180972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Tree>
    <p:extLst>
      <p:ext uri="{BB962C8B-B14F-4D97-AF65-F5344CB8AC3E}">
        <p14:creationId xmlns:p14="http://schemas.microsoft.com/office/powerpoint/2010/main" val="1402035708"/>
      </p:ext>
    </p:extLst>
  </p:cSld>
  <p:clrMap bg1="lt1" tx1="dk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3" Type="http://schemas.openxmlformats.org/officeDocument/2006/relationships/hyperlink" Target="https://www.ccsse.org/nr2018/show_me_the_way.pdf" TargetMode="External"/><Relationship Id="rId7" Type="http://schemas.openxmlformats.org/officeDocument/2006/relationships/hyperlink" Target="https://doi.org/10.1353/rhe.2017.0001"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hyperlink" Target="https://ccrc.tc.columbia.edu/publications/guided-pathways-adults-tennessee.html" TargetMode="External"/><Relationship Id="rId5" Type="http://schemas.openxmlformats.org/officeDocument/2006/relationships/hyperlink" Target="https://ccrc.tc.columbia.edu/publications/ohio-guided-" TargetMode="External"/><Relationship Id="rId4" Type="http://schemas.openxmlformats.org/officeDocument/2006/relationships/hyperlink" Target="https://www.ccsse.org/NR2019/Mindset.pdf"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studentveterans.org/wp-content/uploads/2020/08/I-AM-A-POST-911-Student-Veteran-REPORT.pdf"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7.png"/><Relationship Id="rId5" Type="http://schemas.openxmlformats.org/officeDocument/2006/relationships/image" Target="../media/image8.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Shape 103"/>
        <p:cNvGrpSpPr/>
        <p:nvPr/>
      </p:nvGrpSpPr>
      <p:grpSpPr>
        <a:xfrm>
          <a:off x="0" y="0"/>
          <a:ext cx="0" cy="0"/>
          <a:chOff x="0" y="0"/>
          <a:chExt cx="0" cy="0"/>
        </a:xfrm>
      </p:grpSpPr>
      <p:sp>
        <p:nvSpPr>
          <p:cNvPr id="105" name="Google Shape;105;g24f4b80e930_0_0"/>
          <p:cNvSpPr txBox="1">
            <a:spLocks noGrp="1"/>
          </p:cNvSpPr>
          <p:nvPr>
            <p:ph type="body" idx="1"/>
          </p:nvPr>
        </p:nvSpPr>
        <p:spPr>
          <a:xfrm>
            <a:off x="644433" y="1343439"/>
            <a:ext cx="7814099" cy="3231836"/>
          </a:xfrm>
          <a:noFill/>
          <a:ln>
            <a:noFill/>
          </a:ln>
        </p:spPr>
        <p:txBody>
          <a:bodyPr spcFirstLastPara="1" wrap="square" lIns="91425" tIns="91425" rIns="91425" bIns="91425" anchor="t" anchorCtr="0">
            <a:noAutofit/>
          </a:bodyPr>
          <a:lstStyle/>
          <a:p>
            <a:pPr lvl="0"/>
            <a:r>
              <a:rPr lang="en-US"/>
              <a:t>We have provided the following slides as a framework for a workshop.</a:t>
            </a:r>
          </a:p>
          <a:p>
            <a:pPr lvl="0"/>
            <a:r>
              <a:rPr lang="en-US"/>
              <a:t>We hope that you will customize this workshop’s contents to best serve your institution’s unique needs. Feel free to focus on specific types of data, provide more time for discussion, eliminate sections of the workshop entirely, or make any other kind of useful adaptation to the workshop contents. Do what works best for your college.</a:t>
            </a:r>
          </a:p>
          <a:p>
            <a:pPr lvl="0"/>
            <a:r>
              <a:rPr lang="en-US"/>
              <a:t>We recommend that you refer to the facilitator’s guide and other associated resources for a more detailed explanation of the workshop’s contents and aims.</a:t>
            </a:r>
          </a:p>
          <a:p>
            <a:pPr lvl="0"/>
            <a:endParaRPr lang="en-US"/>
          </a:p>
        </p:txBody>
      </p:sp>
      <p:sp>
        <p:nvSpPr>
          <p:cNvPr id="104" name="Google Shape;104;g24f4b80e930_0_0"/>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a:t>A Note About This Workshop</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g210cdbb309c_0_24"/>
          <p:cNvSpPr txBox="1">
            <a:spLocks noGrp="1"/>
          </p:cNvSpPr>
          <p:nvPr>
            <p:ph type="body" idx="12"/>
          </p:nvPr>
        </p:nvSpPr>
        <p:spPr>
          <a:xfrm>
            <a:off x="750887" y="969169"/>
            <a:ext cx="3821113" cy="3205162"/>
          </a:xfrm>
          <a:noFill/>
          <a:ln>
            <a:noFill/>
          </a:ln>
        </p:spPr>
        <p:txBody>
          <a:bodyPr spcFirstLastPara="1" wrap="square" lIns="91425" tIns="91425" rIns="91425" bIns="91425" anchor="ctr" anchorCtr="0">
            <a:noAutofit/>
          </a:bodyPr>
          <a:lstStyle/>
          <a:p>
            <a:pPr marL="0" lvl="0" indent="0">
              <a:buNone/>
            </a:pPr>
            <a:r>
              <a:rPr lang="en-US" sz="2900" b="1" dirty="0"/>
              <a:t>What students want during onboarding</a:t>
            </a:r>
            <a:endParaRPr lang="en-US" sz="2900" b="1" dirty="0">
              <a:sym typeface="Arial"/>
            </a:endParaRPr>
          </a:p>
        </p:txBody>
      </p:sp>
      <p:sp>
        <p:nvSpPr>
          <p:cNvPr id="5" name="Text Placeholder 4">
            <a:extLst>
              <a:ext uri="{FF2B5EF4-FFF2-40B4-BE49-F238E27FC236}">
                <a16:creationId xmlns:a16="http://schemas.microsoft.com/office/drawing/2014/main" id="{76F24B8E-3FE2-021C-0D02-DF5EE1922FF5}"/>
              </a:ext>
            </a:extLst>
          </p:cNvPr>
          <p:cNvSpPr>
            <a:spLocks noGrp="1"/>
          </p:cNvSpPr>
          <p:nvPr>
            <p:ph type="body" idx="13"/>
          </p:nvPr>
        </p:nvSpPr>
        <p:spPr>
          <a:xfrm>
            <a:off x="4678364" y="769168"/>
            <a:ext cx="3821113" cy="3205162"/>
          </a:xfrm>
        </p:spPr>
        <p:txBody>
          <a:bodyPr/>
          <a:lstStyle/>
          <a:p>
            <a:pPr lvl="0"/>
            <a:r>
              <a:rPr lang="en-US" dirty="0">
                <a:sym typeface="Arial"/>
              </a:rPr>
              <a:t>Assistance exploring academic and career interests </a:t>
            </a:r>
          </a:p>
          <a:p>
            <a:pPr lvl="0"/>
            <a:r>
              <a:rPr lang="en-US" dirty="0">
                <a:sym typeface="Arial"/>
              </a:rPr>
              <a:t>Opportunities to interact with other new and current students, faculty, and others who share similar academic and career interests </a:t>
            </a:r>
          </a:p>
          <a:p>
            <a:pPr lvl="0"/>
            <a:r>
              <a:rPr lang="en-US" dirty="0">
                <a:sym typeface="Arial"/>
              </a:rPr>
              <a:t>The chance to take a course on topics of interest in term 1</a:t>
            </a:r>
          </a:p>
          <a:p>
            <a:pPr lvl="0"/>
            <a:r>
              <a:rPr lang="en-US" dirty="0">
                <a:sym typeface="Arial"/>
              </a:rPr>
              <a:t>Assistance developing a full-program educational plan</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Shape 196"/>
        <p:cNvGrpSpPr/>
        <p:nvPr/>
      </p:nvGrpSpPr>
      <p:grpSpPr>
        <a:xfrm>
          <a:off x="0" y="0"/>
          <a:ext cx="0" cy="0"/>
          <a:chOff x="0" y="0"/>
          <a:chExt cx="0" cy="0"/>
        </a:xfrm>
      </p:grpSpPr>
      <p:sp>
        <p:nvSpPr>
          <p:cNvPr id="198" name="Google Shape;198;g229496a55ea_1_0"/>
          <p:cNvSpPr txBox="1">
            <a:spLocks noGrp="1"/>
          </p:cNvSpPr>
          <p:nvPr>
            <p:ph type="body" idx="1"/>
          </p:nvPr>
        </p:nvSpPr>
        <p:spPr>
          <a:xfrm>
            <a:off x="654725" y="1263540"/>
            <a:ext cx="7814099" cy="3231836"/>
          </a:xfrm>
          <a:noFill/>
          <a:ln>
            <a:noFill/>
          </a:ln>
        </p:spPr>
        <p:txBody>
          <a:bodyPr spcFirstLastPara="1" wrap="square" lIns="91425" tIns="91425" rIns="91425" bIns="91425" anchor="t" anchorCtr="0">
            <a:noAutofit/>
          </a:bodyPr>
          <a:lstStyle/>
          <a:p>
            <a:pPr lvl="0"/>
            <a:r>
              <a:rPr lang="en-US" sz="1500" dirty="0">
                <a:sym typeface="Arial"/>
              </a:rPr>
              <a:t>For this icebreaker, we included two possible prompts. You can use both prompts or just choose one. The first is related to Ask, and the second is related to Connect. </a:t>
            </a:r>
          </a:p>
          <a:p>
            <a:pPr lvl="0"/>
            <a:r>
              <a:rPr lang="en-US" sz="1500" dirty="0">
                <a:sym typeface="Arial"/>
              </a:rPr>
              <a:t>If you’re conducting the workshop in person, you could either ask people to raise their hand/call out their answers or write down their answers on sticky notes and post them on the walls. </a:t>
            </a:r>
          </a:p>
          <a:p>
            <a:pPr lvl="0"/>
            <a:r>
              <a:rPr lang="en-US" sz="1500" dirty="0">
                <a:sym typeface="Arial"/>
              </a:rPr>
              <a:t>If you’re conducting the workshop virtually, you could either ask the whole group to enter their responses in chat or divide people into smaller groups and ask them to spend a few minutes discussing in breakout rooms. </a:t>
            </a:r>
          </a:p>
          <a:p>
            <a:pPr lvl="0"/>
            <a:r>
              <a:rPr lang="en-US" sz="1500" dirty="0">
                <a:sym typeface="Arial"/>
              </a:rPr>
              <a:t>At the end of the icebreaker, briefly summarize some of the key themes you heard or observed and/or highlight a few examples that were particularly illustrative or compelling. </a:t>
            </a:r>
          </a:p>
          <a:p>
            <a:pPr lvl="0"/>
            <a:r>
              <a:rPr lang="en-US" sz="1500" dirty="0">
                <a:sym typeface="Arial"/>
              </a:rPr>
              <a:t>A main takeaway is that reflecting on our own experiences can reveal how much Asking and Connecting matter for students. </a:t>
            </a:r>
          </a:p>
          <a:p>
            <a:pPr lvl="0"/>
            <a:endParaRPr lang="en-US" dirty="0"/>
          </a:p>
        </p:txBody>
      </p:sp>
      <p:sp>
        <p:nvSpPr>
          <p:cNvPr id="197" name="Google Shape;197;g229496a55ea_1_0"/>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a:t>Guide Slide: Guidance for Facilitators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2"/>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a:t>Icebreaker</a:t>
            </a:r>
            <a:endParaRPr/>
          </a:p>
        </p:txBody>
      </p:sp>
      <p:sp>
        <p:nvSpPr>
          <p:cNvPr id="204" name="Google Shape;204;p22"/>
          <p:cNvSpPr txBox="1">
            <a:spLocks noGrp="1"/>
          </p:cNvSpPr>
          <p:nvPr>
            <p:ph type="subTitle" idx="1"/>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10" name="Google Shape;210;p23"/>
          <p:cNvSpPr txBox="1">
            <a:spLocks noGrp="1"/>
          </p:cNvSpPr>
          <p:nvPr>
            <p:ph type="body" idx="1"/>
          </p:nvPr>
        </p:nvSpPr>
        <p:spPr>
          <a:xfrm>
            <a:off x="665162" y="1216935"/>
            <a:ext cx="7813675" cy="2932112"/>
          </a:xfrm>
          <a:noFill/>
          <a:ln>
            <a:noFill/>
          </a:ln>
        </p:spPr>
        <p:txBody>
          <a:bodyPr spcFirstLastPara="1" wrap="square" lIns="91425" tIns="91425" rIns="91425" bIns="91425" anchor="t" anchorCtr="0">
            <a:noAutofit/>
          </a:bodyPr>
          <a:lstStyle/>
          <a:p>
            <a:pPr marL="0" lvl="0" indent="0">
              <a:buNone/>
            </a:pPr>
            <a:endParaRPr lang="en-US" dirty="0"/>
          </a:p>
          <a:p>
            <a:pPr lvl="0"/>
            <a:r>
              <a:rPr lang="en-US" dirty="0"/>
              <a:t>“What do you wish that someone had asked you/known about you when you started college?”</a:t>
            </a:r>
          </a:p>
          <a:p>
            <a:pPr lvl="1"/>
            <a:endParaRPr lang="en-US" dirty="0"/>
          </a:p>
          <a:p>
            <a:pPr lvl="0"/>
            <a:r>
              <a:rPr lang="en-US" dirty="0"/>
              <a:t>“Who were you most connected with in undergrad, and what made that relationship important to you?”</a:t>
            </a:r>
          </a:p>
          <a:p>
            <a:pPr lvl="0"/>
            <a:endParaRPr lang="en-US" dirty="0"/>
          </a:p>
        </p:txBody>
      </p:sp>
      <p:sp>
        <p:nvSpPr>
          <p:cNvPr id="209" name="Google Shape;209;p23"/>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a:t>Prompts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24"/>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a:t>Defining Ask &amp; Connect</a:t>
            </a:r>
            <a:endParaRPr/>
          </a:p>
        </p:txBody>
      </p:sp>
      <p:sp>
        <p:nvSpPr>
          <p:cNvPr id="217" name="Google Shape;217;p24"/>
          <p:cNvSpPr txBox="1">
            <a:spLocks noGrp="1"/>
          </p:cNvSpPr>
          <p:nvPr>
            <p:ph type="subTitle" idx="1"/>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3" name="Google Shape;223;p25"/>
          <p:cNvSpPr txBox="1">
            <a:spLocks noGrp="1"/>
          </p:cNvSpPr>
          <p:nvPr>
            <p:ph type="body" idx="1"/>
          </p:nvPr>
        </p:nvSpPr>
        <p:spPr>
          <a:xfrm>
            <a:off x="3416572" y="184558"/>
            <a:ext cx="5210107" cy="4523260"/>
          </a:xfrm>
          <a:prstGeom prst="rect">
            <a:avLst/>
          </a:prstGeom>
          <a:noFill/>
          <a:ln>
            <a:noFill/>
          </a:ln>
        </p:spPr>
        <p:txBody>
          <a:bodyPr spcFirstLastPara="1" wrap="square" lIns="91425" tIns="91425" rIns="91425" bIns="91425" anchor="ctr" anchorCtr="0">
            <a:noAutofit/>
          </a:bodyPr>
          <a:lstStyle/>
          <a:p>
            <a:pPr marL="114300" lvl="0" indent="0" algn="l" rtl="0">
              <a:lnSpc>
                <a:spcPct val="100000"/>
              </a:lnSpc>
              <a:spcBef>
                <a:spcPts val="600"/>
              </a:spcBef>
              <a:spcAft>
                <a:spcPts val="0"/>
              </a:spcAft>
              <a:buSzPts val="1800"/>
              <a:buNone/>
            </a:pPr>
            <a:r>
              <a:rPr lang="en-US" sz="2800"/>
              <a:t>Every student is engaged in an ongoing conversation about their interests, strengths, aspirations, and life circumstances with the aim of helping them explore programs of study and career paths aligned with their goals.</a:t>
            </a:r>
            <a:endParaRPr/>
          </a:p>
        </p:txBody>
      </p:sp>
      <p:sp>
        <p:nvSpPr>
          <p:cNvPr id="222" name="Google Shape;222;p25"/>
          <p:cNvSpPr txBox="1">
            <a:spLocks noGrp="1"/>
          </p:cNvSpPr>
          <p:nvPr>
            <p:ph type="title"/>
          </p:nvPr>
        </p:nvSpPr>
        <p:spPr>
          <a:xfrm rot="-5400000">
            <a:off x="284281" y="3283866"/>
            <a:ext cx="1990504" cy="857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US" sz="6600"/>
              <a:t>ASK</a:t>
            </a:r>
            <a:endParaRPr/>
          </a:p>
        </p:txBody>
      </p:sp>
      <p:grpSp>
        <p:nvGrpSpPr>
          <p:cNvPr id="224" name="Google Shape;224;p25"/>
          <p:cNvGrpSpPr/>
          <p:nvPr/>
        </p:nvGrpSpPr>
        <p:grpSpPr>
          <a:xfrm>
            <a:off x="2162317" y="3651486"/>
            <a:ext cx="960059" cy="960120"/>
            <a:chOff x="5864031" y="265609"/>
            <a:chExt cx="1645816" cy="1645920"/>
          </a:xfrm>
        </p:grpSpPr>
        <p:sp>
          <p:nvSpPr>
            <p:cNvPr id="225" name="Google Shape;225;p25"/>
            <p:cNvSpPr/>
            <p:nvPr/>
          </p:nvSpPr>
          <p:spPr>
            <a:xfrm>
              <a:off x="5864031" y="265609"/>
              <a:ext cx="1645816" cy="1645920"/>
            </a:xfrm>
            <a:prstGeom prst="ellipse">
              <a:avLst/>
            </a:prstGeom>
            <a:solidFill>
              <a:schemeClr val="accent6"/>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65A3"/>
                </a:solidFill>
                <a:latin typeface="Arial"/>
                <a:ea typeface="Arial"/>
                <a:cs typeface="Arial"/>
                <a:sym typeface="Arial"/>
              </a:endParaRPr>
            </a:p>
          </p:txBody>
        </p:sp>
        <p:pic>
          <p:nvPicPr>
            <p:cNvPr id="226" name="Google Shape;226;p25" descr="Boardroom outline"/>
            <p:cNvPicPr preferRelativeResize="0"/>
            <p:nvPr/>
          </p:nvPicPr>
          <p:blipFill rotWithShape="1">
            <a:blip r:embed="rId3">
              <a:alphaModFix/>
            </a:blip>
            <a:srcRect/>
            <a:stretch/>
          </p:blipFill>
          <p:spPr>
            <a:xfrm>
              <a:off x="5949323" y="350901"/>
              <a:ext cx="1475232" cy="1475232"/>
            </a:xfrm>
            <a:prstGeom prst="rect">
              <a:avLst/>
            </a:prstGeom>
            <a:noFill/>
            <a:ln>
              <a:noFill/>
            </a:ln>
          </p:spPr>
        </p:pic>
      </p:grpSp>
      <p:sp>
        <p:nvSpPr>
          <p:cNvPr id="227" name="Google Shape;227;p25"/>
          <p:cNvSpPr/>
          <p:nvPr/>
        </p:nvSpPr>
        <p:spPr>
          <a:xfrm>
            <a:off x="0" y="0"/>
            <a:ext cx="712694" cy="51435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6"/>
          <p:cNvSpPr txBox="1">
            <a:spLocks noGrp="1"/>
          </p:cNvSpPr>
          <p:nvPr>
            <p:ph type="body" idx="1"/>
          </p:nvPr>
        </p:nvSpPr>
        <p:spPr>
          <a:xfrm>
            <a:off x="3429000" y="0"/>
            <a:ext cx="5230906" cy="4707818"/>
          </a:xfrm>
          <a:prstGeom prst="rect">
            <a:avLst/>
          </a:prstGeom>
          <a:noFill/>
          <a:ln>
            <a:noFill/>
          </a:ln>
        </p:spPr>
        <p:txBody>
          <a:bodyPr spcFirstLastPara="1" wrap="square" lIns="91425" tIns="91425" rIns="91425" bIns="91425" anchor="ctr" anchorCtr="0">
            <a:noAutofit/>
          </a:bodyPr>
          <a:lstStyle/>
          <a:p>
            <a:pPr marL="114300" lvl="0" indent="0" algn="l" rtl="0">
              <a:lnSpc>
                <a:spcPct val="100000"/>
              </a:lnSpc>
              <a:spcBef>
                <a:spcPts val="600"/>
              </a:spcBef>
              <a:spcAft>
                <a:spcPts val="0"/>
              </a:spcAft>
              <a:buSzPts val="1800"/>
              <a:buNone/>
            </a:pPr>
            <a:r>
              <a:rPr lang="en-US" sz="2800"/>
              <a:t>From the start, colleges facilitate opportunities for every student to meet with faculty, students, alumni, and employers in fields of interest to them and to access college and community resources that can help support their needs.</a:t>
            </a:r>
            <a:endParaRPr/>
          </a:p>
        </p:txBody>
      </p:sp>
      <p:grpSp>
        <p:nvGrpSpPr>
          <p:cNvPr id="233" name="Google Shape;233;p26"/>
          <p:cNvGrpSpPr/>
          <p:nvPr/>
        </p:nvGrpSpPr>
        <p:grpSpPr>
          <a:xfrm>
            <a:off x="2152590" y="3651456"/>
            <a:ext cx="960120" cy="960120"/>
            <a:chOff x="5787514" y="2058447"/>
            <a:chExt cx="1645920" cy="1645920"/>
          </a:xfrm>
        </p:grpSpPr>
        <p:sp>
          <p:nvSpPr>
            <p:cNvPr id="234" name="Google Shape;234;p26"/>
            <p:cNvSpPr/>
            <p:nvPr/>
          </p:nvSpPr>
          <p:spPr>
            <a:xfrm>
              <a:off x="5787514" y="2058447"/>
              <a:ext cx="1645920" cy="1645920"/>
            </a:xfrm>
            <a:prstGeom prst="ellipse">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Arial"/>
                <a:ea typeface="Arial"/>
                <a:cs typeface="Arial"/>
                <a:sym typeface="Arial"/>
              </a:endParaRPr>
            </a:p>
          </p:txBody>
        </p:sp>
        <p:pic>
          <p:nvPicPr>
            <p:cNvPr id="235" name="Google Shape;235;p26" descr="Children outline"/>
            <p:cNvPicPr preferRelativeResize="0"/>
            <p:nvPr/>
          </p:nvPicPr>
          <p:blipFill rotWithShape="1">
            <a:blip r:embed="rId3">
              <a:alphaModFix/>
            </a:blip>
            <a:srcRect/>
            <a:stretch/>
          </p:blipFill>
          <p:spPr>
            <a:xfrm>
              <a:off x="5872858" y="2143791"/>
              <a:ext cx="1475232" cy="1475232"/>
            </a:xfrm>
            <a:prstGeom prst="rect">
              <a:avLst/>
            </a:prstGeom>
            <a:noFill/>
            <a:ln>
              <a:noFill/>
            </a:ln>
          </p:spPr>
        </p:pic>
      </p:grpSp>
      <p:sp>
        <p:nvSpPr>
          <p:cNvPr id="236" name="Google Shape;236;p26"/>
          <p:cNvSpPr/>
          <p:nvPr/>
        </p:nvSpPr>
        <p:spPr>
          <a:xfrm>
            <a:off x="0" y="0"/>
            <a:ext cx="712694" cy="51435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37" name="Google Shape;237;p26"/>
          <p:cNvSpPr txBox="1"/>
          <p:nvPr/>
        </p:nvSpPr>
        <p:spPr>
          <a:xfrm rot="-5400000">
            <a:off x="-864826" y="2134759"/>
            <a:ext cx="4288718" cy="857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600"/>
              <a:buFont typeface="Roboto"/>
              <a:buNone/>
            </a:pPr>
            <a:r>
              <a:rPr lang="en-US" sz="6600" b="1" i="0" u="none" strike="noStrike" cap="none">
                <a:solidFill>
                  <a:srgbClr val="000000"/>
                </a:solidFill>
                <a:latin typeface="Roboto"/>
                <a:ea typeface="Roboto"/>
                <a:cs typeface="Roboto"/>
                <a:sym typeface="Roboto"/>
              </a:rPr>
              <a:t>CONNECT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27"/>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a:t>Research &amp; Data</a:t>
            </a:r>
            <a:endParaRPr/>
          </a:p>
        </p:txBody>
      </p:sp>
      <p:sp>
        <p:nvSpPr>
          <p:cNvPr id="243" name="Google Shape;243;p27"/>
          <p:cNvSpPr txBox="1">
            <a:spLocks noGrp="1"/>
          </p:cNvSpPr>
          <p:nvPr>
            <p:ph type="subTitle" idx="1"/>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28"/>
          <p:cNvSpPr txBox="1">
            <a:spLocks noGrp="1"/>
          </p:cNvSpPr>
          <p:nvPr>
            <p:ph type="title"/>
          </p:nvPr>
        </p:nvSpPr>
        <p:spPr>
          <a:prstGeom prst="rect">
            <a:avLst/>
          </a:prstGeom>
          <a:noFill/>
          <a:ln>
            <a:noFill/>
          </a:ln>
        </p:spPr>
        <p:txBody>
          <a:bodyPr spcFirstLastPara="1" wrap="square" lIns="68550" tIns="34250" rIns="68550" bIns="34250" anchor="t" anchorCtr="0">
            <a:noAutofit/>
          </a:bodyPr>
          <a:lstStyle/>
          <a:p>
            <a:pPr marL="0" lvl="0" indent="0" algn="l" rtl="0">
              <a:lnSpc>
                <a:spcPct val="100000"/>
              </a:lnSpc>
              <a:spcBef>
                <a:spcPts val="0"/>
              </a:spcBef>
              <a:spcAft>
                <a:spcPts val="0"/>
              </a:spcAft>
              <a:buSzPts val="3600"/>
              <a:buNone/>
            </a:pPr>
            <a:r>
              <a:rPr lang="en-US" sz="2800" b="1" dirty="0">
                <a:latin typeface="Roboto" panose="02000000000000000000" pitchFamily="2" charset="0"/>
                <a:ea typeface="Roboto" panose="02000000000000000000" pitchFamily="2" charset="0"/>
                <a:cs typeface="Roboto" panose="02000000000000000000" pitchFamily="2" charset="0"/>
              </a:rPr>
              <a:t>ACIP provides a framework for scaling </a:t>
            </a:r>
            <a:r>
              <a:rPr lang="en-US" sz="2800" b="1" i="1" dirty="0">
                <a:latin typeface="Roboto" panose="02000000000000000000" pitchFamily="2" charset="0"/>
                <a:ea typeface="Roboto" panose="02000000000000000000" pitchFamily="2" charset="0"/>
                <a:cs typeface="Roboto" panose="02000000000000000000" pitchFamily="2" charset="0"/>
              </a:rPr>
              <a:t>and </a:t>
            </a:r>
            <a:r>
              <a:rPr lang="en-US" sz="2800" b="1" dirty="0">
                <a:latin typeface="Roboto" panose="02000000000000000000" pitchFamily="2" charset="0"/>
                <a:ea typeface="Roboto" panose="02000000000000000000" pitchFamily="2" charset="0"/>
                <a:cs typeface="Roboto" panose="02000000000000000000" pitchFamily="2" charset="0"/>
              </a:rPr>
              <a:t>personalizing guided pathways reforms</a:t>
            </a:r>
            <a:br>
              <a:rPr lang="en-US" sz="2800" b="1" dirty="0">
                <a:latin typeface="Roboto" panose="02000000000000000000" pitchFamily="2" charset="0"/>
                <a:ea typeface="Roboto" panose="02000000000000000000" pitchFamily="2" charset="0"/>
                <a:cs typeface="Roboto" panose="02000000000000000000" pitchFamily="2" charset="0"/>
              </a:rPr>
            </a:br>
            <a:endParaRPr lang="en-US" sz="2800" b="1" dirty="0">
              <a:latin typeface="Roboto" panose="02000000000000000000" pitchFamily="2" charset="0"/>
              <a:ea typeface="Roboto" panose="02000000000000000000" pitchFamily="2" charset="0"/>
              <a:cs typeface="Roboto" panose="02000000000000000000" pitchFamily="2" charset="0"/>
            </a:endParaRPr>
          </a:p>
        </p:txBody>
      </p:sp>
      <p:pic>
        <p:nvPicPr>
          <p:cNvPr id="250" name="Google Shape;250;p28" descr="Globe outline"/>
          <p:cNvPicPr preferRelativeResize="0"/>
          <p:nvPr/>
        </p:nvPicPr>
        <p:blipFill rotWithShape="1">
          <a:blip r:embed="rId3">
            <a:alphaModFix/>
          </a:blip>
          <a:srcRect/>
          <a:stretch/>
        </p:blipFill>
        <p:spPr>
          <a:xfrm>
            <a:off x="619002" y="1739446"/>
            <a:ext cx="496223" cy="496223"/>
          </a:xfrm>
          <a:prstGeom prst="rect">
            <a:avLst/>
          </a:prstGeom>
          <a:noFill/>
          <a:ln>
            <a:noFill/>
          </a:ln>
        </p:spPr>
      </p:pic>
      <p:sp>
        <p:nvSpPr>
          <p:cNvPr id="251" name="Google Shape;251;p28"/>
          <p:cNvSpPr txBox="1"/>
          <p:nvPr/>
        </p:nvSpPr>
        <p:spPr>
          <a:xfrm>
            <a:off x="1202409" y="1545990"/>
            <a:ext cx="7505771" cy="854749"/>
          </a:xfrm>
          <a:prstGeom prst="rect">
            <a:avLst/>
          </a:prstGeom>
          <a:noFill/>
          <a:ln>
            <a:noFill/>
          </a:ln>
        </p:spPr>
        <p:txBody>
          <a:bodyPr spcFirstLastPara="1" wrap="square" lIns="68550" tIns="68550" rIns="68550" bIns="68550" anchor="ctr" anchorCtr="0">
            <a:noAutofit/>
          </a:bodyPr>
          <a:lstStyle/>
          <a:p>
            <a:pPr marL="0" marR="0" lvl="0" indent="0" algn="l" rtl="0">
              <a:lnSpc>
                <a:spcPct val="90000"/>
              </a:lnSpc>
              <a:spcBef>
                <a:spcPts val="1050"/>
              </a:spcBef>
              <a:spcAft>
                <a:spcPts val="0"/>
              </a:spcAft>
              <a:buClr>
                <a:srgbClr val="000000"/>
              </a:buClr>
              <a:buSzPts val="1950"/>
              <a:buFont typeface="Arial"/>
              <a:buNone/>
            </a:pPr>
            <a:r>
              <a:rPr lang="en-US" sz="1950" b="1" i="0" u="none" strike="noStrike" cap="none" dirty="0">
                <a:solidFill>
                  <a:srgbClr val="014363"/>
                </a:solidFill>
                <a:latin typeface="Roboto" panose="02000000000000000000" pitchFamily="2" charset="0"/>
                <a:ea typeface="Roboto" panose="02000000000000000000" pitchFamily="2" charset="0"/>
                <a:cs typeface="Roboto" panose="02000000000000000000" pitchFamily="2" charset="0"/>
                <a:sym typeface="Arial"/>
              </a:rPr>
              <a:t>Universal structures</a:t>
            </a:r>
            <a:r>
              <a:rPr lang="en-US" sz="1950" b="1" i="0" u="none" strike="noStrike" cap="none" dirty="0">
                <a:solidFill>
                  <a:schemeClr val="dk1"/>
                </a:solidFill>
                <a:latin typeface="Roboto" panose="02000000000000000000" pitchFamily="2" charset="0"/>
                <a:ea typeface="Roboto" panose="02000000000000000000" pitchFamily="2" charset="0"/>
                <a:cs typeface="Roboto" panose="02000000000000000000" pitchFamily="2" charset="0"/>
                <a:sym typeface="Arial"/>
              </a:rPr>
              <a:t>,</a:t>
            </a:r>
            <a:r>
              <a:rPr lang="en-US" sz="1950" b="0" i="0" u="none" strike="noStrike" cap="none" dirty="0">
                <a:solidFill>
                  <a:schemeClr val="dk1"/>
                </a:solidFill>
                <a:latin typeface="Roboto" panose="02000000000000000000" pitchFamily="2" charset="0"/>
                <a:ea typeface="Roboto" panose="02000000000000000000" pitchFamily="2" charset="0"/>
                <a:cs typeface="Roboto" panose="02000000000000000000" pitchFamily="2" charset="0"/>
                <a:sym typeface="Arial"/>
              </a:rPr>
              <a:t> practices, and policies apply to all students</a:t>
            </a:r>
            <a:endParaRPr sz="1950" b="0" i="0" u="none" strike="noStrike" cap="none" dirty="0">
              <a:solidFill>
                <a:schemeClr val="dk1"/>
              </a:solidFill>
              <a:latin typeface="Roboto" panose="02000000000000000000" pitchFamily="2" charset="0"/>
              <a:ea typeface="Roboto" panose="02000000000000000000" pitchFamily="2" charset="0"/>
              <a:cs typeface="Roboto" panose="02000000000000000000" pitchFamily="2" charset="0"/>
              <a:sym typeface="Arial"/>
            </a:endParaRPr>
          </a:p>
        </p:txBody>
      </p:sp>
      <p:pic>
        <p:nvPicPr>
          <p:cNvPr id="252" name="Google Shape;252;p28" descr="Connections outline"/>
          <p:cNvPicPr preferRelativeResize="0"/>
          <p:nvPr/>
        </p:nvPicPr>
        <p:blipFill rotWithShape="1">
          <a:blip r:embed="rId4">
            <a:alphaModFix/>
          </a:blip>
          <a:srcRect/>
          <a:stretch/>
        </p:blipFill>
        <p:spPr>
          <a:xfrm>
            <a:off x="619002" y="2426856"/>
            <a:ext cx="496223" cy="496223"/>
          </a:xfrm>
          <a:prstGeom prst="rect">
            <a:avLst/>
          </a:prstGeom>
          <a:noFill/>
          <a:ln>
            <a:noFill/>
          </a:ln>
        </p:spPr>
      </p:pic>
      <p:sp>
        <p:nvSpPr>
          <p:cNvPr id="253" name="Google Shape;253;p28"/>
          <p:cNvSpPr txBox="1"/>
          <p:nvPr/>
        </p:nvSpPr>
        <p:spPr>
          <a:xfrm>
            <a:off x="1202408" y="2400794"/>
            <a:ext cx="5346287" cy="483568"/>
          </a:xfrm>
          <a:prstGeom prst="rect">
            <a:avLst/>
          </a:prstGeom>
          <a:noFill/>
          <a:ln>
            <a:noFill/>
          </a:ln>
        </p:spPr>
        <p:txBody>
          <a:bodyPr spcFirstLastPara="1" wrap="square" lIns="68550" tIns="68550" rIns="68550" bIns="68550" anchor="t" anchorCtr="0">
            <a:spAutoFit/>
          </a:bodyPr>
          <a:lstStyle/>
          <a:p>
            <a:pPr marL="0" marR="0" lvl="0" indent="0" algn="l" rtl="0">
              <a:lnSpc>
                <a:spcPct val="115000"/>
              </a:lnSpc>
              <a:spcBef>
                <a:spcPts val="0"/>
              </a:spcBef>
              <a:spcAft>
                <a:spcPts val="0"/>
              </a:spcAft>
              <a:buClr>
                <a:srgbClr val="000000"/>
              </a:buClr>
              <a:buSzPts val="1950"/>
              <a:buFont typeface="Arial"/>
              <a:buNone/>
            </a:pPr>
            <a:r>
              <a:rPr lang="en-US" sz="1950" b="1" i="0" u="none" strike="noStrike" cap="none" dirty="0">
                <a:solidFill>
                  <a:srgbClr val="008080"/>
                </a:solidFill>
                <a:latin typeface="Roboto" panose="02000000000000000000" pitchFamily="2" charset="0"/>
                <a:ea typeface="Roboto" panose="02000000000000000000" pitchFamily="2" charset="0"/>
                <a:cs typeface="Roboto" panose="02000000000000000000" pitchFamily="2" charset="0"/>
                <a:sym typeface="Arial"/>
              </a:rPr>
              <a:t>Personalized support </a:t>
            </a:r>
            <a:r>
              <a:rPr lang="en-US" sz="1950" b="0" i="0" u="none" strike="noStrike" cap="none" dirty="0">
                <a:solidFill>
                  <a:schemeClr val="dk1"/>
                </a:solidFill>
                <a:latin typeface="Roboto" panose="02000000000000000000" pitchFamily="2" charset="0"/>
                <a:ea typeface="Roboto" panose="02000000000000000000" pitchFamily="2" charset="0"/>
                <a:cs typeface="Roboto" panose="02000000000000000000" pitchFamily="2" charset="0"/>
                <a:sym typeface="Arial"/>
              </a:rPr>
              <a:t>can be:</a:t>
            </a:r>
            <a:endParaRPr sz="1950" b="0" i="0" u="none" strike="noStrike" cap="none" dirty="0">
              <a:solidFill>
                <a:schemeClr val="dk1"/>
              </a:solidFill>
              <a:latin typeface="Roboto" panose="02000000000000000000" pitchFamily="2" charset="0"/>
              <a:ea typeface="Roboto" panose="02000000000000000000" pitchFamily="2" charset="0"/>
              <a:cs typeface="Roboto" panose="02000000000000000000" pitchFamily="2" charset="0"/>
              <a:sym typeface="Arial"/>
            </a:endParaRPr>
          </a:p>
        </p:txBody>
      </p:sp>
      <p:pic>
        <p:nvPicPr>
          <p:cNvPr id="254" name="Google Shape;254;p28" descr="Users outline"/>
          <p:cNvPicPr preferRelativeResize="0"/>
          <p:nvPr/>
        </p:nvPicPr>
        <p:blipFill rotWithShape="1">
          <a:blip r:embed="rId5">
            <a:alphaModFix/>
          </a:blip>
          <a:srcRect/>
          <a:stretch/>
        </p:blipFill>
        <p:spPr>
          <a:xfrm>
            <a:off x="1410796" y="2923078"/>
            <a:ext cx="496214" cy="496214"/>
          </a:xfrm>
          <a:prstGeom prst="rect">
            <a:avLst/>
          </a:prstGeom>
          <a:noFill/>
          <a:ln>
            <a:noFill/>
          </a:ln>
        </p:spPr>
      </p:pic>
      <p:sp>
        <p:nvSpPr>
          <p:cNvPr id="255" name="Google Shape;255;p28"/>
          <p:cNvSpPr txBox="1"/>
          <p:nvPr/>
        </p:nvSpPr>
        <p:spPr>
          <a:xfrm>
            <a:off x="2017803" y="2864973"/>
            <a:ext cx="6690396" cy="738637"/>
          </a:xfrm>
          <a:prstGeom prst="rect">
            <a:avLst/>
          </a:prstGeom>
          <a:noFill/>
          <a:ln>
            <a:noFill/>
          </a:ln>
        </p:spPr>
        <p:txBody>
          <a:bodyPr spcFirstLastPara="1" wrap="square" lIns="68550" tIns="68550" rIns="68550" bIns="68550" anchor="t" anchorCtr="0">
            <a:spAutoFit/>
          </a:bodyPr>
          <a:lstStyle/>
          <a:p>
            <a:pPr marL="0" marR="0" lvl="0" indent="0" algn="l" rtl="0">
              <a:lnSpc>
                <a:spcPct val="100000"/>
              </a:lnSpc>
              <a:spcBef>
                <a:spcPts val="0"/>
              </a:spcBef>
              <a:spcAft>
                <a:spcPts val="0"/>
              </a:spcAft>
              <a:buClr>
                <a:srgbClr val="000000"/>
              </a:buClr>
              <a:buSzPts val="1950"/>
              <a:buFont typeface="Arial"/>
              <a:buNone/>
            </a:pPr>
            <a:r>
              <a:rPr lang="en-US" sz="1950" b="1" i="0" u="none" strike="noStrike" cap="none" dirty="0">
                <a:solidFill>
                  <a:srgbClr val="30A2B6"/>
                </a:solidFill>
                <a:latin typeface="Roboto" panose="02000000000000000000" pitchFamily="2" charset="0"/>
                <a:ea typeface="Roboto" panose="02000000000000000000" pitchFamily="2" charset="0"/>
                <a:cs typeface="Roboto" panose="02000000000000000000" pitchFamily="2" charset="0"/>
                <a:sym typeface="Arial"/>
              </a:rPr>
              <a:t>Tailored </a:t>
            </a:r>
            <a:r>
              <a:rPr lang="en-US" sz="1950" b="0" i="0" u="none" strike="noStrike" cap="none" dirty="0">
                <a:solidFill>
                  <a:schemeClr val="dk1"/>
                </a:solidFill>
                <a:latin typeface="Roboto" panose="02000000000000000000" pitchFamily="2" charset="0"/>
                <a:ea typeface="Roboto" panose="02000000000000000000" pitchFamily="2" charset="0"/>
                <a:cs typeface="Roboto" panose="02000000000000000000" pitchFamily="2" charset="0"/>
                <a:sym typeface="Arial"/>
              </a:rPr>
              <a:t>based on the needs and interests of a group of students</a:t>
            </a:r>
            <a:endParaRPr sz="1950" b="1" i="0" u="none" strike="noStrike" cap="none" dirty="0">
              <a:solidFill>
                <a:schemeClr val="dk1"/>
              </a:solidFill>
              <a:latin typeface="Roboto" panose="02000000000000000000" pitchFamily="2" charset="0"/>
              <a:ea typeface="Roboto" panose="02000000000000000000" pitchFamily="2" charset="0"/>
              <a:cs typeface="Roboto" panose="02000000000000000000" pitchFamily="2" charset="0"/>
              <a:sym typeface="Arial"/>
            </a:endParaRPr>
          </a:p>
        </p:txBody>
      </p:sp>
      <p:pic>
        <p:nvPicPr>
          <p:cNvPr id="256" name="Google Shape;256;p28" descr="User outline"/>
          <p:cNvPicPr preferRelativeResize="0"/>
          <p:nvPr/>
        </p:nvPicPr>
        <p:blipFill rotWithShape="1">
          <a:blip r:embed="rId6">
            <a:alphaModFix/>
          </a:blip>
          <a:srcRect/>
          <a:stretch/>
        </p:blipFill>
        <p:spPr>
          <a:xfrm>
            <a:off x="1428857" y="3748548"/>
            <a:ext cx="460092" cy="460092"/>
          </a:xfrm>
          <a:prstGeom prst="rect">
            <a:avLst/>
          </a:prstGeom>
          <a:noFill/>
          <a:ln>
            <a:noFill/>
          </a:ln>
        </p:spPr>
      </p:pic>
      <p:sp>
        <p:nvSpPr>
          <p:cNvPr id="257" name="Google Shape;257;p28"/>
          <p:cNvSpPr txBox="1"/>
          <p:nvPr/>
        </p:nvSpPr>
        <p:spPr>
          <a:xfrm>
            <a:off x="2017784" y="3698470"/>
            <a:ext cx="6690396" cy="738637"/>
          </a:xfrm>
          <a:prstGeom prst="rect">
            <a:avLst/>
          </a:prstGeom>
          <a:noFill/>
          <a:ln>
            <a:noFill/>
          </a:ln>
        </p:spPr>
        <p:txBody>
          <a:bodyPr spcFirstLastPara="1" wrap="square" lIns="68550" tIns="68550" rIns="68550" bIns="68550" anchor="t" anchorCtr="0">
            <a:spAutoFit/>
          </a:bodyPr>
          <a:lstStyle/>
          <a:p>
            <a:pPr marL="0" marR="0" lvl="0" indent="0" algn="l" rtl="0">
              <a:lnSpc>
                <a:spcPct val="100000"/>
              </a:lnSpc>
              <a:spcBef>
                <a:spcPts val="0"/>
              </a:spcBef>
              <a:spcAft>
                <a:spcPts val="0"/>
              </a:spcAft>
              <a:buClr>
                <a:srgbClr val="000000"/>
              </a:buClr>
              <a:buSzPts val="1950"/>
              <a:buFont typeface="Arial"/>
              <a:buNone/>
            </a:pPr>
            <a:r>
              <a:rPr lang="en-US" sz="1950" b="1" i="0" u="none" strike="noStrike" cap="none" dirty="0">
                <a:solidFill>
                  <a:srgbClr val="56B17E"/>
                </a:solidFill>
                <a:latin typeface="Roboto" panose="02000000000000000000" pitchFamily="2" charset="0"/>
                <a:ea typeface="Roboto" panose="02000000000000000000" pitchFamily="2" charset="0"/>
                <a:cs typeface="Roboto" panose="02000000000000000000" pitchFamily="2" charset="0"/>
                <a:sym typeface="Arial"/>
              </a:rPr>
              <a:t>Individualized</a:t>
            </a:r>
            <a:r>
              <a:rPr lang="en-US" sz="1950" b="0" i="0" u="none" strike="noStrike" cap="none" dirty="0">
                <a:solidFill>
                  <a:schemeClr val="dk1"/>
                </a:solidFill>
                <a:latin typeface="Roboto" panose="02000000000000000000" pitchFamily="2" charset="0"/>
                <a:ea typeface="Roboto" panose="02000000000000000000" pitchFamily="2" charset="0"/>
                <a:cs typeface="Roboto" panose="02000000000000000000" pitchFamily="2" charset="0"/>
                <a:sym typeface="Arial"/>
              </a:rPr>
              <a:t> by customizing practices to a specific student </a:t>
            </a:r>
            <a:endParaRPr sz="1950" b="0" i="0" u="none" strike="noStrike" cap="none" dirty="0">
              <a:solidFill>
                <a:schemeClr val="dk1"/>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258" name="Google Shape;258;p28"/>
          <p:cNvSpPr txBox="1"/>
          <p:nvPr/>
        </p:nvSpPr>
        <p:spPr>
          <a:xfrm>
            <a:off x="2620675" y="4685000"/>
            <a:ext cx="52071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Roboto"/>
                <a:ea typeface="Roboto"/>
                <a:cs typeface="Roboto"/>
                <a:sym typeface="Roboto"/>
              </a:rPr>
              <a:t>                           (Klempin &amp; Lahr, 2021a; Klempin &amp; Lahr, 2021b)</a:t>
            </a:r>
            <a:endParaRPr sz="1400" b="0" i="0" u="none" strike="noStrike" cap="none">
              <a:solidFill>
                <a:srgbClr val="000000"/>
              </a:solidFill>
              <a:latin typeface="Roboto"/>
              <a:ea typeface="Roboto"/>
              <a:cs typeface="Roboto"/>
              <a:sym typeface="Roboto"/>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4" name="Google Shape;264;g244eab53337_0_0"/>
          <p:cNvSpPr txBox="1">
            <a:spLocks noGrp="1"/>
          </p:cNvSpPr>
          <p:nvPr>
            <p:ph type="body" idx="1"/>
          </p:nvPr>
        </p:nvSpPr>
        <p:spPr>
          <a:xfrm>
            <a:off x="665162" y="1492143"/>
            <a:ext cx="7813675" cy="2932112"/>
          </a:xfrm>
          <a:noFill/>
          <a:ln>
            <a:noFill/>
          </a:ln>
        </p:spPr>
        <p:txBody>
          <a:bodyPr spcFirstLastPara="1" wrap="square" lIns="91425" tIns="91425" rIns="91425" bIns="91425" anchor="t" anchorCtr="0">
            <a:noAutofit/>
          </a:bodyPr>
          <a:lstStyle/>
          <a:p>
            <a:pPr marL="0" lvl="0" indent="0">
              <a:buNone/>
            </a:pPr>
            <a:endParaRPr lang="en-US" dirty="0"/>
          </a:p>
          <a:p>
            <a:pPr lvl="0"/>
            <a:r>
              <a:rPr lang="en-US" sz="2000" dirty="0"/>
              <a:t>Many students struggle with feelings of isolation and self-doubt (</a:t>
            </a:r>
            <a:r>
              <a:rPr lang="en-US" sz="2000" dirty="0" err="1"/>
              <a:t>Felten</a:t>
            </a:r>
            <a:r>
              <a:rPr lang="en-US" sz="2000" dirty="0"/>
              <a:t> &amp; Lambert, 2020). It is unlikely they will reach out if they don’t know who to talk to. </a:t>
            </a:r>
          </a:p>
          <a:p>
            <a:pPr marL="0" lvl="0" indent="0">
              <a:buNone/>
            </a:pPr>
            <a:endParaRPr lang="en-US" dirty="0"/>
          </a:p>
          <a:p>
            <a:pPr lvl="0"/>
            <a:r>
              <a:rPr lang="en-US" sz="2000" dirty="0"/>
              <a:t>College contexts are not intentionally designed to promote relationship-building (</a:t>
            </a:r>
            <a:r>
              <a:rPr lang="en-US" sz="2000" dirty="0" err="1"/>
              <a:t>Felten</a:t>
            </a:r>
            <a:r>
              <a:rPr lang="en-US" sz="2000" dirty="0"/>
              <a:t> &amp; Lambert, 2020).</a:t>
            </a:r>
          </a:p>
          <a:p>
            <a:pPr marL="0" lvl="0" indent="0">
              <a:buNone/>
            </a:pPr>
            <a:r>
              <a:rPr lang="en-US" dirty="0"/>
              <a:t> </a:t>
            </a:r>
          </a:p>
          <a:p>
            <a:pPr lvl="0"/>
            <a:endParaRPr lang="en-US" dirty="0"/>
          </a:p>
        </p:txBody>
      </p:sp>
      <p:sp>
        <p:nvSpPr>
          <p:cNvPr id="263" name="Google Shape;263;g244eab53337_0_0"/>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a:t>Research context: the need for intentional and structured engagement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4">
                                            <p:txEl>
                                              <p:pRg st="1" end="1"/>
                                            </p:txEl>
                                          </p:spTgt>
                                        </p:tgtEl>
                                        <p:attrNameLst>
                                          <p:attrName>style.visibility</p:attrName>
                                        </p:attrNameLst>
                                      </p:cBhvr>
                                      <p:to>
                                        <p:strVal val="visible"/>
                                      </p:to>
                                    </p:set>
                                    <p:animEffect transition="in" filter="fade">
                                      <p:cBhvr>
                                        <p:cTn id="7" dur="500"/>
                                        <p:tgtEl>
                                          <p:spTgt spid="26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4">
                                            <p:txEl>
                                              <p:pRg st="3" end="3"/>
                                            </p:txEl>
                                          </p:spTgt>
                                        </p:tgtEl>
                                        <p:attrNameLst>
                                          <p:attrName>style.visibility</p:attrName>
                                        </p:attrNameLst>
                                      </p:cBhvr>
                                      <p:to>
                                        <p:strVal val="visible"/>
                                      </p:to>
                                    </p:set>
                                    <p:animEffect transition="in" filter="fade">
                                      <p:cBhvr>
                                        <p:cTn id="12" dur="500"/>
                                        <p:tgtEl>
                                          <p:spTgt spid="26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4">
                                            <p:txEl>
                                              <p:pRg st="4" end="4"/>
                                            </p:txEl>
                                          </p:spTgt>
                                        </p:tgtEl>
                                        <p:attrNameLst>
                                          <p:attrName>style.visibility</p:attrName>
                                        </p:attrNameLst>
                                      </p:cBhvr>
                                      <p:to>
                                        <p:strVal val="visible"/>
                                      </p:to>
                                    </p:set>
                                    <p:animEffect transition="in" filter="fade">
                                      <p:cBhvr>
                                        <p:cTn id="17" dur="500"/>
                                        <p:tgtEl>
                                          <p:spTgt spid="26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Shape 109"/>
        <p:cNvGrpSpPr/>
        <p:nvPr/>
      </p:nvGrpSpPr>
      <p:grpSpPr>
        <a:xfrm>
          <a:off x="0" y="0"/>
          <a:ext cx="0" cy="0"/>
          <a:chOff x="0" y="0"/>
          <a:chExt cx="0" cy="0"/>
        </a:xfrm>
      </p:grpSpPr>
      <p:sp>
        <p:nvSpPr>
          <p:cNvPr id="5" name="Text Placeholder 4">
            <a:extLst>
              <a:ext uri="{FF2B5EF4-FFF2-40B4-BE49-F238E27FC236}">
                <a16:creationId xmlns:a16="http://schemas.microsoft.com/office/drawing/2014/main" id="{11EA36E5-47BB-2CBE-5880-BDEA8E0B6A8A}"/>
              </a:ext>
            </a:extLst>
          </p:cNvPr>
          <p:cNvSpPr>
            <a:spLocks noGrp="1"/>
          </p:cNvSpPr>
          <p:nvPr>
            <p:ph type="body" idx="1"/>
          </p:nvPr>
        </p:nvSpPr>
        <p:spPr>
          <a:xfrm>
            <a:off x="644433" y="1343439"/>
            <a:ext cx="7814099" cy="3231836"/>
          </a:xfrm>
        </p:spPr>
        <p:txBody>
          <a:bodyPr/>
          <a:lstStyle/>
          <a:p>
            <a:pPr lvl="0"/>
            <a:r>
              <a:rPr lang="en-US" dirty="0">
                <a:sym typeface="Roboto"/>
              </a:rPr>
              <a:t>Guide Slides: Divider slides that are “hidden” (like this one) with instructions for presenting the slides that follow.</a:t>
            </a:r>
          </a:p>
          <a:p>
            <a:pPr lvl="0"/>
            <a:r>
              <a:rPr lang="en-US" dirty="0">
                <a:sym typeface="Roboto"/>
              </a:rPr>
              <a:t>Speaker Notes (below slides):</a:t>
            </a:r>
          </a:p>
          <a:p>
            <a:pPr lvl="1"/>
            <a:r>
              <a:rPr lang="en-US" dirty="0">
                <a:sym typeface="Roboto"/>
              </a:rPr>
              <a:t>[Speak]: Denotes suggestions for main points to cover as you speak to your audience. If there are no suggestions, present the slide as written and include your own explanations.</a:t>
            </a:r>
          </a:p>
          <a:p>
            <a:pPr lvl="1"/>
            <a:r>
              <a:rPr lang="en-US" dirty="0">
                <a:sym typeface="Roboto"/>
              </a:rPr>
              <a:t>[Instructions]: Outlines pieces that you need to include as you prepare to give this presentation.</a:t>
            </a:r>
          </a:p>
          <a:p>
            <a:pPr lvl="1"/>
            <a:r>
              <a:rPr lang="en-US" dirty="0">
                <a:sym typeface="Roboto"/>
              </a:rPr>
              <a:t>[Anything in brackets]: Provides key information re: how to facilitate.</a:t>
            </a:r>
          </a:p>
          <a:p>
            <a:endParaRPr lang="en-US" dirty="0"/>
          </a:p>
        </p:txBody>
      </p:sp>
      <p:sp>
        <p:nvSpPr>
          <p:cNvPr id="4" name="Title 3">
            <a:extLst>
              <a:ext uri="{FF2B5EF4-FFF2-40B4-BE49-F238E27FC236}">
                <a16:creationId xmlns:a16="http://schemas.microsoft.com/office/drawing/2014/main" id="{E335E0BB-364A-1294-36D0-8A291AD22FB0}"/>
              </a:ext>
            </a:extLst>
          </p:cNvPr>
          <p:cNvSpPr>
            <a:spLocks noGrp="1"/>
          </p:cNvSpPr>
          <p:nvPr>
            <p:ph type="title"/>
          </p:nvPr>
        </p:nvSpPr>
        <p:spPr>
          <a:xfrm>
            <a:off x="654725" y="568225"/>
            <a:ext cx="7814100" cy="857400"/>
          </a:xfrm>
        </p:spPr>
        <p:txBody>
          <a:bodyPr/>
          <a:lstStyle/>
          <a:p>
            <a:r>
              <a:rPr lang="en-US" dirty="0">
                <a:sym typeface="Roboto"/>
              </a:rPr>
              <a:t>Guide Slide: Instructions for Facilitators</a:t>
            </a:r>
            <a:br>
              <a:rPr lang="en-US" dirty="0">
                <a:sym typeface="Roboto"/>
              </a:rPr>
            </a:b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1" name="Google Shape;271;g244eab53337_0_6"/>
          <p:cNvSpPr txBox="1">
            <a:spLocks noGrp="1"/>
          </p:cNvSpPr>
          <p:nvPr>
            <p:ph type="body" idx="1"/>
          </p:nvPr>
        </p:nvSpPr>
        <p:spPr>
          <a:xfrm>
            <a:off x="654050" y="1425575"/>
            <a:ext cx="7813675" cy="2932112"/>
          </a:xfrm>
          <a:noFill/>
          <a:ln>
            <a:noFill/>
          </a:ln>
        </p:spPr>
        <p:txBody>
          <a:bodyPr spcFirstLastPara="1" wrap="square" lIns="91425" tIns="91425" rIns="91425" bIns="91425" anchor="t" anchorCtr="0">
            <a:noAutofit/>
          </a:bodyPr>
          <a:lstStyle/>
          <a:p>
            <a:pPr lvl="0"/>
            <a:endParaRPr lang="en-US" dirty="0"/>
          </a:p>
          <a:p>
            <a:pPr lvl="0"/>
            <a:r>
              <a:rPr lang="en-US" sz="2000" dirty="0"/>
              <a:t>Students from different backgrounds may experience the campus environment differently. </a:t>
            </a:r>
          </a:p>
          <a:p>
            <a:pPr marL="0" lvl="0" indent="0">
              <a:buNone/>
            </a:pPr>
            <a:endParaRPr lang="en-US" sz="2000" dirty="0"/>
          </a:p>
          <a:p>
            <a:pPr lvl="0"/>
            <a:r>
              <a:rPr lang="en-US" sz="2000" dirty="0"/>
              <a:t>Promoting a sense of belonging for underserved students requires fostering the development of culturally engaging campuses (</a:t>
            </a:r>
            <a:r>
              <a:rPr lang="en-US" sz="2000" dirty="0" err="1"/>
              <a:t>Museus</a:t>
            </a:r>
            <a:r>
              <a:rPr lang="en-US" sz="2000" dirty="0"/>
              <a:t> et al., 2017).  </a:t>
            </a:r>
          </a:p>
          <a:p>
            <a:pPr lvl="0"/>
            <a:endParaRPr lang="en-US" dirty="0"/>
          </a:p>
        </p:txBody>
      </p:sp>
      <p:sp>
        <p:nvSpPr>
          <p:cNvPr id="270" name="Google Shape;270;g244eab53337_0_6"/>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a:t>Research context: the need for an equity-driven approach to engagement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8" name="Google Shape;278;p30"/>
          <p:cNvSpPr txBox="1">
            <a:spLocks noGrp="1"/>
          </p:cNvSpPr>
          <p:nvPr>
            <p:ph type="body" idx="1"/>
          </p:nvPr>
        </p:nvSpPr>
        <p:spPr>
          <a:xfrm>
            <a:off x="428522" y="1410971"/>
            <a:ext cx="4006515" cy="2815446"/>
          </a:xfrm>
          <a:prstGeom prst="rect">
            <a:avLst/>
          </a:prstGeom>
          <a:noFill/>
          <a:ln>
            <a:noFill/>
          </a:ln>
        </p:spPr>
        <p:txBody>
          <a:bodyPr spcFirstLastPara="1" wrap="square" lIns="91425" tIns="91425" rIns="91425" bIns="91425" anchor="t" anchorCtr="0">
            <a:noAutofit/>
          </a:bodyPr>
          <a:lstStyle/>
          <a:p>
            <a:pPr marL="457200" lvl="0" indent="-342900" algn="l" rtl="0">
              <a:lnSpc>
                <a:spcPct val="100000"/>
              </a:lnSpc>
              <a:spcBef>
                <a:spcPts val="600"/>
              </a:spcBef>
              <a:spcAft>
                <a:spcPts val="0"/>
              </a:spcAft>
              <a:buSzPts val="1800"/>
              <a:buChar char="●"/>
            </a:pPr>
            <a:r>
              <a:rPr lang="en-US" sz="2200" dirty="0"/>
              <a:t>How many students</a:t>
            </a:r>
          </a:p>
          <a:p>
            <a:pPr marL="914400" lvl="1" indent="-342900" algn="l" rtl="0">
              <a:lnSpc>
                <a:spcPct val="100000"/>
              </a:lnSpc>
              <a:spcBef>
                <a:spcPts val="0"/>
              </a:spcBef>
              <a:spcAft>
                <a:spcPts val="0"/>
              </a:spcAft>
              <a:buSzPts val="1800"/>
              <a:buChar char="○"/>
            </a:pPr>
            <a:r>
              <a:rPr lang="en-US" sz="2200" dirty="0"/>
              <a:t>apply to the college? </a:t>
            </a:r>
          </a:p>
          <a:p>
            <a:pPr marL="914400" lvl="1" indent="-342900" algn="l" rtl="0">
              <a:lnSpc>
                <a:spcPct val="100000"/>
              </a:lnSpc>
              <a:spcBef>
                <a:spcPts val="0"/>
              </a:spcBef>
              <a:spcAft>
                <a:spcPts val="0"/>
              </a:spcAft>
              <a:buSzPts val="1800"/>
              <a:buChar char="○"/>
            </a:pPr>
            <a:r>
              <a:rPr lang="en-US" sz="2200" dirty="0"/>
              <a:t>enroll on day 1?</a:t>
            </a:r>
          </a:p>
          <a:p>
            <a:pPr marL="914400" lvl="1" indent="-342900" algn="l" rtl="0">
              <a:lnSpc>
                <a:spcPct val="100000"/>
              </a:lnSpc>
              <a:spcBef>
                <a:spcPts val="0"/>
              </a:spcBef>
              <a:spcAft>
                <a:spcPts val="0"/>
              </a:spcAft>
              <a:buSzPts val="1800"/>
              <a:buChar char="○"/>
            </a:pPr>
            <a:r>
              <a:rPr lang="en-US" sz="2200" dirty="0"/>
              <a:t>are still enrolled at census? </a:t>
            </a:r>
          </a:p>
          <a:p>
            <a:pPr marL="914400" lvl="1" indent="-342900" algn="l" rtl="0">
              <a:lnSpc>
                <a:spcPct val="100000"/>
              </a:lnSpc>
              <a:spcBef>
                <a:spcPts val="0"/>
              </a:spcBef>
              <a:spcAft>
                <a:spcPts val="0"/>
              </a:spcAft>
              <a:buSzPts val="1800"/>
              <a:buChar char="○"/>
            </a:pPr>
            <a:r>
              <a:rPr lang="en-US" sz="2200" dirty="0"/>
              <a:t>return for term 2? </a:t>
            </a:r>
          </a:p>
          <a:p>
            <a:pPr marL="914400" lvl="1" indent="-342900" algn="l" rtl="0">
              <a:lnSpc>
                <a:spcPct val="100000"/>
              </a:lnSpc>
              <a:spcBef>
                <a:spcPts val="0"/>
              </a:spcBef>
              <a:spcAft>
                <a:spcPts val="0"/>
              </a:spcAft>
              <a:buSzPts val="1800"/>
              <a:buChar char="○"/>
            </a:pPr>
            <a:r>
              <a:rPr lang="en-US" sz="2200" dirty="0"/>
              <a:t>return for year 2?</a:t>
            </a:r>
          </a:p>
        </p:txBody>
      </p:sp>
      <p:sp>
        <p:nvSpPr>
          <p:cNvPr id="277" name="Google Shape;277;p30"/>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US"/>
              <a:t>The student onboarding funnel</a:t>
            </a:r>
          </a:p>
        </p:txBody>
      </p:sp>
      <p:grpSp>
        <p:nvGrpSpPr>
          <p:cNvPr id="280" name="Google Shape;280;p30"/>
          <p:cNvGrpSpPr/>
          <p:nvPr/>
        </p:nvGrpSpPr>
        <p:grpSpPr>
          <a:xfrm>
            <a:off x="4337130" y="1410971"/>
            <a:ext cx="4638807" cy="3164304"/>
            <a:chOff x="102883" y="0"/>
            <a:chExt cx="4638807" cy="3164304"/>
          </a:xfrm>
        </p:grpSpPr>
        <p:sp>
          <p:nvSpPr>
            <p:cNvPr id="281" name="Google Shape;281;p30"/>
            <p:cNvSpPr/>
            <p:nvPr/>
          </p:nvSpPr>
          <p:spPr>
            <a:xfrm>
              <a:off x="363343" y="0"/>
              <a:ext cx="4117888" cy="3164304"/>
            </a:xfrm>
            <a:prstGeom prst="rightArrow">
              <a:avLst>
                <a:gd name="adj1" fmla="val 50000"/>
                <a:gd name="adj2" fmla="val 50000"/>
              </a:avLst>
            </a:prstGeom>
            <a:solidFill>
              <a:srgbClr val="CCDFE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2" name="Google Shape;282;p30"/>
            <p:cNvSpPr/>
            <p:nvPr/>
          </p:nvSpPr>
          <p:spPr>
            <a:xfrm>
              <a:off x="102883" y="794252"/>
              <a:ext cx="1429431" cy="1575798"/>
            </a:xfrm>
            <a:prstGeom prst="roundRect">
              <a:avLst>
                <a:gd name="adj" fmla="val 16667"/>
              </a:avLst>
            </a:prstGeom>
            <a:solidFill>
              <a:srgbClr val="2DA1B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3" name="Google Shape;283;p30"/>
            <p:cNvSpPr txBox="1"/>
            <p:nvPr/>
          </p:nvSpPr>
          <p:spPr>
            <a:xfrm>
              <a:off x="172662" y="864031"/>
              <a:ext cx="1289873" cy="1436240"/>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rgbClr val="000000"/>
                </a:buClr>
                <a:buSzPts val="1600"/>
                <a:buFont typeface="Arial"/>
                <a:buNone/>
              </a:pPr>
              <a:r>
                <a:rPr lang="en-US" sz="1600" b="0" i="0" u="none" strike="noStrike" cap="none" dirty="0">
                  <a:solidFill>
                    <a:schemeClr val="lt1"/>
                  </a:solidFill>
                  <a:latin typeface="Roboto" panose="02000000000000000000" pitchFamily="2" charset="0"/>
                  <a:ea typeface="Roboto" panose="02000000000000000000" pitchFamily="2" charset="0"/>
                  <a:cs typeface="Roboto" panose="02000000000000000000" pitchFamily="2" charset="0"/>
                  <a:sym typeface="Arial"/>
                </a:rPr>
                <a:t>Application</a:t>
              </a:r>
              <a:endParaRPr sz="1500" b="0" i="0" u="none" strike="noStrike" cap="none" dirty="0">
                <a:solidFill>
                  <a:srgbClr val="000000"/>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284" name="Google Shape;284;p30"/>
            <p:cNvSpPr/>
            <p:nvPr/>
          </p:nvSpPr>
          <p:spPr>
            <a:xfrm>
              <a:off x="1575713" y="929476"/>
              <a:ext cx="1292035" cy="1305351"/>
            </a:xfrm>
            <a:prstGeom prst="roundRect">
              <a:avLst>
                <a:gd name="adj" fmla="val 16667"/>
              </a:avLst>
            </a:prstGeom>
            <a:solidFill>
              <a:srgbClr val="2DA1B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5" name="Google Shape;285;p30"/>
            <p:cNvSpPr txBox="1"/>
            <p:nvPr/>
          </p:nvSpPr>
          <p:spPr>
            <a:xfrm>
              <a:off x="1638785" y="992548"/>
              <a:ext cx="1165891" cy="1179207"/>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rgbClr val="000000"/>
                </a:buClr>
                <a:buSzPts val="1600"/>
                <a:buFont typeface="Arial"/>
                <a:buNone/>
              </a:pPr>
              <a:r>
                <a:rPr lang="en-US" sz="1600" b="0" i="0" u="none" strike="noStrike" cap="none" dirty="0">
                  <a:solidFill>
                    <a:schemeClr val="lt1"/>
                  </a:solidFill>
                  <a:latin typeface="Roboto" panose="02000000000000000000" pitchFamily="2" charset="0"/>
                  <a:ea typeface="Roboto" panose="02000000000000000000" pitchFamily="2" charset="0"/>
                  <a:cs typeface="Roboto" panose="02000000000000000000" pitchFamily="2" charset="0"/>
                  <a:sym typeface="Arial"/>
                </a:rPr>
                <a:t>Day 1 Enrollment</a:t>
              </a:r>
              <a:endParaRPr sz="1400" b="0" i="0" u="none" strike="noStrike" cap="none" dirty="0">
                <a:solidFill>
                  <a:srgbClr val="000000"/>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286" name="Google Shape;286;p30"/>
            <p:cNvSpPr/>
            <p:nvPr/>
          </p:nvSpPr>
          <p:spPr>
            <a:xfrm>
              <a:off x="2911146" y="1088368"/>
              <a:ext cx="1121666" cy="987566"/>
            </a:xfrm>
            <a:prstGeom prst="roundRect">
              <a:avLst>
                <a:gd name="adj" fmla="val 16667"/>
              </a:avLst>
            </a:prstGeom>
            <a:solidFill>
              <a:srgbClr val="2DA1B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7" name="Google Shape;287;p30"/>
            <p:cNvSpPr txBox="1"/>
            <p:nvPr/>
          </p:nvSpPr>
          <p:spPr>
            <a:xfrm>
              <a:off x="2959355" y="1136577"/>
              <a:ext cx="1025248" cy="891148"/>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rgbClr val="000000"/>
                </a:buClr>
                <a:buSzPts val="1600"/>
                <a:buFont typeface="Arial"/>
                <a:buNone/>
              </a:pPr>
              <a:r>
                <a:rPr lang="en-US" sz="1600" b="0" i="0" u="none" strike="noStrike" cap="none" dirty="0">
                  <a:solidFill>
                    <a:schemeClr val="lt1"/>
                  </a:solidFill>
                  <a:latin typeface="Roboto" panose="02000000000000000000" pitchFamily="2" charset="0"/>
                  <a:ea typeface="Roboto" panose="02000000000000000000" pitchFamily="2" charset="0"/>
                  <a:cs typeface="Roboto" panose="02000000000000000000" pitchFamily="2" charset="0"/>
                  <a:sym typeface="Arial"/>
                </a:rPr>
                <a:t>Census Day</a:t>
              </a:r>
              <a:endParaRPr sz="1400" b="0" i="0" u="none" strike="noStrike" cap="none" dirty="0">
                <a:solidFill>
                  <a:srgbClr val="000000"/>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288" name="Google Shape;288;p30"/>
            <p:cNvSpPr/>
            <p:nvPr/>
          </p:nvSpPr>
          <p:spPr>
            <a:xfrm>
              <a:off x="4076209" y="1217858"/>
              <a:ext cx="665481" cy="728587"/>
            </a:xfrm>
            <a:prstGeom prst="roundRect">
              <a:avLst>
                <a:gd name="adj" fmla="val 16667"/>
              </a:avLst>
            </a:prstGeom>
            <a:solidFill>
              <a:srgbClr val="2DA1B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9" name="Google Shape;289;p30"/>
            <p:cNvSpPr txBox="1"/>
            <p:nvPr/>
          </p:nvSpPr>
          <p:spPr>
            <a:xfrm>
              <a:off x="4108695" y="1250344"/>
              <a:ext cx="600509" cy="663615"/>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rgbClr val="000000"/>
                </a:buClr>
                <a:buSzPts val="1600"/>
                <a:buFont typeface="Arial"/>
                <a:buNone/>
              </a:pPr>
              <a:r>
                <a:rPr lang="en-US" sz="1600" b="0" i="0" u="none" strike="noStrike" cap="none" dirty="0">
                  <a:solidFill>
                    <a:schemeClr val="lt1"/>
                  </a:solidFill>
                  <a:latin typeface="Roboto" panose="02000000000000000000" pitchFamily="2" charset="0"/>
                  <a:ea typeface="Roboto" panose="02000000000000000000" pitchFamily="2" charset="0"/>
                  <a:cs typeface="Roboto" panose="02000000000000000000" pitchFamily="2" charset="0"/>
                  <a:sym typeface="Arial"/>
                </a:rPr>
                <a:t>Term 2</a:t>
              </a:r>
              <a:endParaRPr sz="1400" b="0" i="0" u="none" strike="noStrike" cap="none" dirty="0">
                <a:solidFill>
                  <a:srgbClr val="000000"/>
                </a:solidFill>
                <a:latin typeface="Roboto" panose="02000000000000000000" pitchFamily="2" charset="0"/>
                <a:ea typeface="Roboto" panose="02000000000000000000" pitchFamily="2" charset="0"/>
                <a:cs typeface="Roboto" panose="02000000000000000000" pitchFamily="2" charset="0"/>
                <a:sym typeface="Arial"/>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g229496a55ea_2_5"/>
          <p:cNvSpPr txBox="1">
            <a:spLocks noGrp="1"/>
          </p:cNvSpPr>
          <p:nvPr>
            <p:ph type="title"/>
          </p:nvPr>
        </p:nvSpPr>
        <p:spPr>
          <a:xfrm>
            <a:off x="640322" y="478710"/>
            <a:ext cx="7648447" cy="857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US"/>
              <a:t>The student onboarding funnel at our college from [year]</a:t>
            </a:r>
            <a:endParaRPr/>
          </a:p>
        </p:txBody>
      </p:sp>
      <p:grpSp>
        <p:nvGrpSpPr>
          <p:cNvPr id="295" name="Google Shape;295;g229496a55ea_2_5"/>
          <p:cNvGrpSpPr/>
          <p:nvPr/>
        </p:nvGrpSpPr>
        <p:grpSpPr>
          <a:xfrm>
            <a:off x="977464" y="1500486"/>
            <a:ext cx="7830205" cy="3164304"/>
            <a:chOff x="102884" y="0"/>
            <a:chExt cx="4378347" cy="3164304"/>
          </a:xfrm>
        </p:grpSpPr>
        <p:sp>
          <p:nvSpPr>
            <p:cNvPr id="296" name="Google Shape;296;g229496a55ea_2_5"/>
            <p:cNvSpPr/>
            <p:nvPr/>
          </p:nvSpPr>
          <p:spPr>
            <a:xfrm>
              <a:off x="363343" y="0"/>
              <a:ext cx="4117888" cy="3164304"/>
            </a:xfrm>
            <a:prstGeom prst="rightArrow">
              <a:avLst>
                <a:gd name="adj1" fmla="val 50000"/>
                <a:gd name="adj2" fmla="val 50000"/>
              </a:avLst>
            </a:prstGeom>
            <a:solidFill>
              <a:srgbClr val="CCDFE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7" name="Google Shape;297;g229496a55ea_2_5"/>
            <p:cNvSpPr/>
            <p:nvPr/>
          </p:nvSpPr>
          <p:spPr>
            <a:xfrm>
              <a:off x="102884" y="794252"/>
              <a:ext cx="981966" cy="1575798"/>
            </a:xfrm>
            <a:prstGeom prst="roundRect">
              <a:avLst>
                <a:gd name="adj" fmla="val 16667"/>
              </a:avLst>
            </a:prstGeom>
            <a:solidFill>
              <a:srgbClr val="2DA1B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8" name="Google Shape;298;g229496a55ea_2_5"/>
            <p:cNvSpPr txBox="1"/>
            <p:nvPr/>
          </p:nvSpPr>
          <p:spPr>
            <a:xfrm>
              <a:off x="172662" y="864031"/>
              <a:ext cx="849118" cy="1436240"/>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rgbClr val="000000"/>
                </a:buClr>
                <a:buSzPts val="1600"/>
                <a:buFont typeface="Arial"/>
                <a:buNone/>
              </a:pPr>
              <a:r>
                <a:rPr lang="en-US" sz="1500" b="0" i="0" u="none" strike="noStrike" cap="none" dirty="0">
                  <a:solidFill>
                    <a:schemeClr val="lt1"/>
                  </a:solidFill>
                  <a:latin typeface="Roboto" panose="02000000000000000000" pitchFamily="2" charset="0"/>
                  <a:ea typeface="Roboto" panose="02000000000000000000" pitchFamily="2" charset="0"/>
                  <a:cs typeface="Roboto" panose="02000000000000000000" pitchFamily="2" charset="0"/>
                  <a:sym typeface="Arial"/>
                </a:rPr>
                <a:t>[#] students applied to our college</a:t>
              </a:r>
              <a:endParaRPr sz="1500" b="0" i="0" u="none" strike="noStrike" cap="none" dirty="0">
                <a:solidFill>
                  <a:srgbClr val="000000"/>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299" name="Google Shape;299;g229496a55ea_2_5"/>
            <p:cNvSpPr/>
            <p:nvPr/>
          </p:nvSpPr>
          <p:spPr>
            <a:xfrm>
              <a:off x="1119654" y="929476"/>
              <a:ext cx="1074974" cy="1305351"/>
            </a:xfrm>
            <a:prstGeom prst="roundRect">
              <a:avLst>
                <a:gd name="adj" fmla="val 16667"/>
              </a:avLst>
            </a:prstGeom>
            <a:solidFill>
              <a:srgbClr val="2DA1B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0" name="Google Shape;300;g229496a55ea_2_5"/>
            <p:cNvSpPr txBox="1"/>
            <p:nvPr/>
          </p:nvSpPr>
          <p:spPr>
            <a:xfrm>
              <a:off x="1156664" y="992548"/>
              <a:ext cx="1011902" cy="1179207"/>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rgbClr val="000000"/>
                </a:buClr>
                <a:buSzPts val="1600"/>
                <a:buFont typeface="Arial"/>
                <a:buNone/>
              </a:pPr>
              <a:r>
                <a:rPr lang="en-US" sz="1500" b="0" i="0" u="none" strike="noStrike" cap="none" dirty="0">
                  <a:solidFill>
                    <a:schemeClr val="lt1"/>
                  </a:solidFill>
                  <a:latin typeface="Roboto" panose="02000000000000000000" pitchFamily="2" charset="0"/>
                  <a:ea typeface="Roboto" panose="02000000000000000000" pitchFamily="2" charset="0"/>
                  <a:cs typeface="Roboto" panose="02000000000000000000" pitchFamily="2" charset="0"/>
                  <a:sym typeface="Arial"/>
                </a:rPr>
                <a:t>[#] students enrolled on day 1</a:t>
              </a:r>
              <a:endParaRPr sz="1500" b="0" i="0" u="none" strike="noStrike" cap="none" dirty="0">
                <a:solidFill>
                  <a:srgbClr val="000000"/>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301" name="Google Shape;301;g229496a55ea_2_5"/>
            <p:cNvSpPr/>
            <p:nvPr/>
          </p:nvSpPr>
          <p:spPr>
            <a:xfrm>
              <a:off x="2240086" y="1088368"/>
              <a:ext cx="840233" cy="987566"/>
            </a:xfrm>
            <a:prstGeom prst="roundRect">
              <a:avLst>
                <a:gd name="adj" fmla="val 16667"/>
              </a:avLst>
            </a:prstGeom>
            <a:solidFill>
              <a:srgbClr val="2DA1B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2" name="Google Shape;302;g229496a55ea_2_5"/>
            <p:cNvSpPr txBox="1"/>
            <p:nvPr/>
          </p:nvSpPr>
          <p:spPr>
            <a:xfrm>
              <a:off x="2253168" y="1136577"/>
              <a:ext cx="775031" cy="891148"/>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rgbClr val="000000"/>
                </a:buClr>
                <a:buSzPts val="1600"/>
                <a:buFont typeface="Arial"/>
                <a:buNone/>
              </a:pPr>
              <a:r>
                <a:rPr lang="en-US" sz="1500" b="0" i="0" u="none" strike="noStrike" cap="none" dirty="0">
                  <a:solidFill>
                    <a:schemeClr val="lt1"/>
                  </a:solidFill>
                  <a:latin typeface="Roboto" panose="02000000000000000000" pitchFamily="2" charset="0"/>
                  <a:ea typeface="Roboto" panose="02000000000000000000" pitchFamily="2" charset="0"/>
                  <a:cs typeface="Roboto" panose="02000000000000000000" pitchFamily="2" charset="0"/>
                  <a:sym typeface="Arial"/>
                </a:rPr>
                <a:t># students enrolled at census</a:t>
              </a:r>
              <a:endParaRPr sz="1500" b="0" i="0" u="none" strike="noStrike" cap="none" dirty="0">
                <a:solidFill>
                  <a:srgbClr val="000000"/>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303" name="Google Shape;303;g229496a55ea_2_5"/>
            <p:cNvSpPr/>
            <p:nvPr/>
          </p:nvSpPr>
          <p:spPr>
            <a:xfrm>
              <a:off x="3098937" y="1136577"/>
              <a:ext cx="665481" cy="891148"/>
            </a:xfrm>
            <a:prstGeom prst="roundRect">
              <a:avLst>
                <a:gd name="adj" fmla="val 16667"/>
              </a:avLst>
            </a:prstGeom>
            <a:solidFill>
              <a:srgbClr val="2DA1B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4" name="Google Shape;304;g229496a55ea_2_5"/>
            <p:cNvSpPr txBox="1"/>
            <p:nvPr/>
          </p:nvSpPr>
          <p:spPr>
            <a:xfrm>
              <a:off x="3143450" y="1250343"/>
              <a:ext cx="600509" cy="663615"/>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rgbClr val="000000"/>
                </a:buClr>
                <a:buSzPts val="1600"/>
                <a:buFont typeface="Arial"/>
                <a:buNone/>
              </a:pPr>
              <a:r>
                <a:rPr lang="en-US" sz="1500" b="0" i="0" u="none" strike="noStrike" cap="none" dirty="0">
                  <a:solidFill>
                    <a:schemeClr val="lt1"/>
                  </a:solidFill>
                  <a:latin typeface="Roboto" panose="02000000000000000000" pitchFamily="2" charset="0"/>
                  <a:ea typeface="Roboto" panose="02000000000000000000" pitchFamily="2" charset="0"/>
                  <a:cs typeface="Roboto" panose="02000000000000000000" pitchFamily="2" charset="0"/>
                  <a:sym typeface="Arial"/>
                </a:rPr>
                <a:t># students enrolled in term 2</a:t>
              </a:r>
              <a:endParaRPr sz="1500" b="0" i="0" u="none" strike="noStrike" cap="none" dirty="0">
                <a:solidFill>
                  <a:srgbClr val="000000"/>
                </a:solidFill>
                <a:latin typeface="Roboto" panose="02000000000000000000" pitchFamily="2" charset="0"/>
                <a:ea typeface="Roboto" panose="02000000000000000000" pitchFamily="2" charset="0"/>
                <a:cs typeface="Roboto" panose="02000000000000000000" pitchFamily="2" charset="0"/>
                <a:sym typeface="Arial"/>
              </a:endParaRPr>
            </a:p>
          </p:txBody>
        </p:sp>
      </p:grpSp>
      <p:sp>
        <p:nvSpPr>
          <p:cNvPr id="305" name="Google Shape;305;g229496a55ea_2_5"/>
          <p:cNvSpPr/>
          <p:nvPr/>
        </p:nvSpPr>
        <p:spPr>
          <a:xfrm>
            <a:off x="7644772" y="2637064"/>
            <a:ext cx="1073560" cy="891148"/>
          </a:xfrm>
          <a:prstGeom prst="roundRect">
            <a:avLst>
              <a:gd name="adj" fmla="val 16667"/>
            </a:avLst>
          </a:prstGeom>
          <a:solidFill>
            <a:srgbClr val="2DA1B6"/>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Roboto" panose="02000000000000000000" pitchFamily="2" charset="0"/>
              <a:ea typeface="Roboto" panose="02000000000000000000" pitchFamily="2" charset="0"/>
              <a:cs typeface="Roboto" panose="02000000000000000000" pitchFamily="2" charset="0"/>
              <a:sym typeface="Arial"/>
            </a:endParaRPr>
          </a:p>
        </p:txBody>
      </p:sp>
      <p:sp>
        <p:nvSpPr>
          <p:cNvPr id="306" name="Google Shape;306;g229496a55ea_2_5"/>
          <p:cNvSpPr txBox="1"/>
          <p:nvPr/>
        </p:nvSpPr>
        <p:spPr>
          <a:xfrm>
            <a:off x="7722038" y="2750829"/>
            <a:ext cx="968747" cy="663615"/>
          </a:xfrm>
          <a:prstGeom prst="rect">
            <a:avLst/>
          </a:prstGeom>
          <a:noFill/>
          <a:ln>
            <a:noFill/>
          </a:ln>
        </p:spPr>
        <p:txBody>
          <a:bodyPr spcFirstLastPara="1" wrap="square" lIns="60950" tIns="60950" rIns="60950" bIns="60950" anchor="ctr" anchorCtr="0">
            <a:noAutofit/>
          </a:bodyPr>
          <a:lstStyle/>
          <a:p>
            <a:pPr marL="0" marR="0" lvl="0" indent="0" algn="ctr" rtl="0">
              <a:lnSpc>
                <a:spcPct val="90000"/>
              </a:lnSpc>
              <a:spcBef>
                <a:spcPts val="0"/>
              </a:spcBef>
              <a:spcAft>
                <a:spcPts val="0"/>
              </a:spcAft>
              <a:buClr>
                <a:srgbClr val="000000"/>
              </a:buClr>
              <a:buSzPts val="1600"/>
              <a:buFont typeface="Arial"/>
              <a:buNone/>
            </a:pPr>
            <a:r>
              <a:rPr lang="en-US" sz="1500" b="0" i="0" u="none" strike="noStrike" cap="none" dirty="0">
                <a:solidFill>
                  <a:schemeClr val="lt1"/>
                </a:solidFill>
                <a:latin typeface="Roboto" panose="02000000000000000000" pitchFamily="2" charset="0"/>
                <a:ea typeface="Roboto" panose="02000000000000000000" pitchFamily="2" charset="0"/>
                <a:cs typeface="Roboto" panose="02000000000000000000" pitchFamily="2" charset="0"/>
                <a:sym typeface="Arial"/>
              </a:rPr>
              <a:t># students enrolled in year 2</a:t>
            </a:r>
            <a:endParaRPr sz="1500" b="0" i="0" u="none" strike="noStrike" cap="none" dirty="0">
              <a:solidFill>
                <a:srgbClr val="000000"/>
              </a:solidFill>
              <a:latin typeface="Roboto" panose="02000000000000000000" pitchFamily="2" charset="0"/>
              <a:ea typeface="Roboto" panose="02000000000000000000" pitchFamily="2" charset="0"/>
              <a:cs typeface="Roboto" panose="02000000000000000000" pitchFamily="2" charset="0"/>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2" name="Google Shape;312;p31"/>
          <p:cNvSpPr txBox="1">
            <a:spLocks noGrp="1"/>
          </p:cNvSpPr>
          <p:nvPr>
            <p:ph type="body" idx="1"/>
          </p:nvPr>
        </p:nvSpPr>
        <p:spPr>
          <a:xfrm>
            <a:off x="644433" y="1643063"/>
            <a:ext cx="7814099" cy="2932212"/>
          </a:xfrm>
          <a:noFill/>
          <a:ln>
            <a:noFill/>
          </a:ln>
        </p:spPr>
        <p:txBody>
          <a:bodyPr spcFirstLastPara="1" wrap="square" lIns="91425" tIns="91425" rIns="91425" bIns="91425" anchor="t" anchorCtr="0">
            <a:noAutofit/>
          </a:bodyPr>
          <a:lstStyle/>
          <a:p>
            <a:pPr lvl="0"/>
            <a:r>
              <a:rPr lang="en-US" dirty="0"/>
              <a:t>More returning students meet with an advisor (78%) than do new students (62%) (CCCSE, 2018). </a:t>
            </a:r>
          </a:p>
          <a:p>
            <a:pPr lvl="0"/>
            <a:r>
              <a:rPr lang="en-US" dirty="0"/>
              <a:t>Those who do connect with an advisor feel more engaged with their college. </a:t>
            </a:r>
          </a:p>
          <a:p>
            <a:pPr lvl="1"/>
            <a:r>
              <a:rPr lang="en-US" dirty="0"/>
              <a:t>Students who meet with an advisor score higher on a variety of measures of student engagement (CCCSE, 2018).</a:t>
            </a:r>
          </a:p>
          <a:p>
            <a:pPr lvl="1"/>
            <a:r>
              <a:rPr lang="en-US" dirty="0"/>
              <a:t>Students who indicate they feel a strong sense of belonging at their institution report higher GPAs (CCCSE, 2019). </a:t>
            </a:r>
          </a:p>
        </p:txBody>
      </p:sp>
      <p:sp>
        <p:nvSpPr>
          <p:cNvPr id="311" name="Google Shape;311;p31"/>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a:t>Not enough students meet with an advisor early on, but those who do are more connected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 name="Text Placeholder 2">
            <a:extLst>
              <a:ext uri="{FF2B5EF4-FFF2-40B4-BE49-F238E27FC236}">
                <a16:creationId xmlns:a16="http://schemas.microsoft.com/office/drawing/2014/main" id="{8C0369ED-DB42-1E11-D20B-6BF120ABAEE3}"/>
              </a:ext>
            </a:extLst>
          </p:cNvPr>
          <p:cNvSpPr>
            <a:spLocks noGrp="1"/>
          </p:cNvSpPr>
          <p:nvPr>
            <p:ph type="body" idx="1"/>
          </p:nvPr>
        </p:nvSpPr>
        <p:spPr/>
        <p:txBody>
          <a:bodyPr/>
          <a:lstStyle/>
          <a:p>
            <a:endParaRPr lang="en-US"/>
          </a:p>
        </p:txBody>
      </p:sp>
      <p:sp>
        <p:nvSpPr>
          <p:cNvPr id="318" name="Google Shape;318;g229496a55ea_2_0"/>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a:t>College data—how many students meet with an advisor</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Shape 323"/>
        <p:cNvGrpSpPr/>
        <p:nvPr/>
      </p:nvGrpSpPr>
      <p:grpSpPr>
        <a:xfrm>
          <a:off x="0" y="0"/>
          <a:ext cx="0" cy="0"/>
          <a:chOff x="0" y="0"/>
          <a:chExt cx="0" cy="0"/>
        </a:xfrm>
      </p:grpSpPr>
      <p:sp>
        <p:nvSpPr>
          <p:cNvPr id="3" name="Text Placeholder 2">
            <a:extLst>
              <a:ext uri="{FF2B5EF4-FFF2-40B4-BE49-F238E27FC236}">
                <a16:creationId xmlns:a16="http://schemas.microsoft.com/office/drawing/2014/main" id="{95B7995D-C141-E05D-6CD9-D49A35DAA01E}"/>
              </a:ext>
            </a:extLst>
          </p:cNvPr>
          <p:cNvSpPr>
            <a:spLocks noGrp="1"/>
          </p:cNvSpPr>
          <p:nvPr>
            <p:ph type="body" idx="1"/>
          </p:nvPr>
        </p:nvSpPr>
        <p:spPr>
          <a:xfrm>
            <a:off x="644433" y="1343439"/>
            <a:ext cx="7814099" cy="3231836"/>
          </a:xfrm>
        </p:spPr>
        <p:txBody>
          <a:bodyPr/>
          <a:lstStyle/>
          <a:p>
            <a:pPr lvl="0"/>
            <a:r>
              <a:rPr lang="en-US" dirty="0">
                <a:sym typeface="Roboto"/>
              </a:rPr>
              <a:t>To prepare for this activity, review the five vignettes provided as part of the workshop curriculum. </a:t>
            </a:r>
            <a:endParaRPr lang="en-US" dirty="0">
              <a:sym typeface="Arial"/>
            </a:endParaRPr>
          </a:p>
          <a:p>
            <a:pPr lvl="0"/>
            <a:r>
              <a:rPr lang="en-US" dirty="0">
                <a:sym typeface="Roboto"/>
              </a:rPr>
              <a:t>Each vignette includes a different student story—decide ahead of time how you will distribute the vignettes between the groups. </a:t>
            </a:r>
            <a:endParaRPr lang="en-US" dirty="0">
              <a:sym typeface="Arial"/>
            </a:endParaRPr>
          </a:p>
          <a:p>
            <a:pPr lvl="0"/>
            <a:r>
              <a:rPr lang="en-US" dirty="0">
                <a:sym typeface="Roboto"/>
              </a:rPr>
              <a:t>There are 25 minutes for this activity—you’ll probably need to give people 5–7 minutes to read the vignettes before they go into their discussion questions. </a:t>
            </a:r>
          </a:p>
          <a:p>
            <a:endParaRPr lang="en-US" dirty="0"/>
          </a:p>
        </p:txBody>
      </p:sp>
      <p:sp>
        <p:nvSpPr>
          <p:cNvPr id="2" name="Title 1">
            <a:extLst>
              <a:ext uri="{FF2B5EF4-FFF2-40B4-BE49-F238E27FC236}">
                <a16:creationId xmlns:a16="http://schemas.microsoft.com/office/drawing/2014/main" id="{6A5D6F78-9898-48EA-D941-C3858684CF61}"/>
              </a:ext>
            </a:extLst>
          </p:cNvPr>
          <p:cNvSpPr>
            <a:spLocks noGrp="1"/>
          </p:cNvSpPr>
          <p:nvPr>
            <p:ph type="title"/>
          </p:nvPr>
        </p:nvSpPr>
        <p:spPr>
          <a:xfrm>
            <a:off x="654725" y="568225"/>
            <a:ext cx="7814100" cy="857400"/>
          </a:xfrm>
        </p:spPr>
        <p:txBody>
          <a:bodyPr/>
          <a:lstStyle/>
          <a:p>
            <a:r>
              <a:rPr lang="en-US" dirty="0">
                <a:sym typeface="Roboto"/>
              </a:rPr>
              <a:t>Guide Slide: Instructions for Facilitators</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g192f0f4cffc_0_10"/>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marR="0" lvl="0" indent="0" algn="l" rtl="0">
              <a:lnSpc>
                <a:spcPct val="115000"/>
              </a:lnSpc>
              <a:spcBef>
                <a:spcPts val="0"/>
              </a:spcBef>
              <a:spcAft>
                <a:spcPts val="0"/>
              </a:spcAft>
              <a:buSzPts val="3600"/>
              <a:buNone/>
            </a:pPr>
            <a:r>
              <a:rPr lang="en-US" u="none" strike="noStrike">
                <a:latin typeface="Roboto"/>
                <a:ea typeface="Roboto"/>
                <a:cs typeface="Roboto"/>
                <a:sym typeface="Roboto"/>
              </a:rPr>
              <a:t>Activity 1 : </a:t>
            </a:r>
            <a:r>
              <a:rPr lang="en-US" b="1" u="none" strike="noStrike">
                <a:latin typeface="Roboto"/>
                <a:ea typeface="Roboto"/>
                <a:cs typeface="Roboto"/>
                <a:sym typeface="Roboto"/>
              </a:rPr>
              <a:t>Ask </a:t>
            </a:r>
            <a:r>
              <a:rPr lang="en-US">
                <a:latin typeface="Roboto"/>
                <a:ea typeface="Roboto"/>
                <a:cs typeface="Roboto"/>
                <a:sym typeface="Roboto"/>
              </a:rPr>
              <a:t>&amp;</a:t>
            </a:r>
            <a:r>
              <a:rPr lang="en-US" b="1" u="none" strike="noStrike">
                <a:latin typeface="Roboto"/>
                <a:ea typeface="Roboto"/>
                <a:cs typeface="Roboto"/>
                <a:sym typeface="Roboto"/>
              </a:rPr>
              <a:t> Connect in Practice—Identifying Opportunities for Engaging Individual Students</a:t>
            </a:r>
            <a:endParaRPr u="none" strike="noStrike">
              <a:latin typeface="Roboto"/>
              <a:ea typeface="Roboto"/>
              <a:cs typeface="Roboto"/>
              <a:sym typeface="Roboto"/>
            </a:endParaRPr>
          </a:p>
        </p:txBody>
      </p:sp>
      <p:sp>
        <p:nvSpPr>
          <p:cNvPr id="331" name="Google Shape;331;g192f0f4cffc_0_10"/>
          <p:cNvSpPr txBox="1">
            <a:spLocks noGrp="1"/>
          </p:cNvSpPr>
          <p:nvPr>
            <p:ph type="subTitle" idx="1"/>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t>25 minutes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7" name="Google Shape;337;p32"/>
          <p:cNvSpPr txBox="1">
            <a:spLocks noGrp="1"/>
          </p:cNvSpPr>
          <p:nvPr>
            <p:ph type="body" idx="1"/>
          </p:nvPr>
        </p:nvSpPr>
        <p:spPr>
          <a:xfrm>
            <a:off x="654050" y="1332344"/>
            <a:ext cx="7813675" cy="2932112"/>
          </a:xfrm>
          <a:noFill/>
          <a:ln>
            <a:noFill/>
          </a:ln>
        </p:spPr>
        <p:txBody>
          <a:bodyPr spcFirstLastPara="1" wrap="square" lIns="91425" tIns="91425" rIns="91425" bIns="91425" anchor="t" anchorCtr="0">
            <a:noAutofit/>
          </a:bodyPr>
          <a:lstStyle/>
          <a:p>
            <a:pPr lvl="0"/>
            <a:r>
              <a:rPr lang="en-US" sz="2000" dirty="0"/>
              <a:t>Each group reads the first two vignettes assigned to their group and then discusses the questions. </a:t>
            </a:r>
          </a:p>
          <a:p>
            <a:pPr lvl="0"/>
            <a:r>
              <a:rPr lang="en-US" sz="2000" dirty="0"/>
              <a:t>The first vignette describes the experience from the student’s perspective, and the second describes the same experience from an advisor’s perspective.</a:t>
            </a:r>
          </a:p>
          <a:p>
            <a:pPr lvl="0"/>
            <a:r>
              <a:rPr lang="en-US" sz="2000" dirty="0"/>
              <a:t>The goal of these vignettes is to capture the experiences of a number of different types of students at community colleges and to highlight the fact that students have multiple intersecting identities that affect how they experience college. </a:t>
            </a:r>
          </a:p>
        </p:txBody>
      </p:sp>
      <p:sp>
        <p:nvSpPr>
          <p:cNvPr id="336" name="Google Shape;336;p32"/>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a:t>Activity Instructions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3" name="Google Shape;343;p63"/>
          <p:cNvSpPr txBox="1">
            <a:spLocks noGrp="1"/>
          </p:cNvSpPr>
          <p:nvPr>
            <p:ph type="body" idx="1"/>
          </p:nvPr>
        </p:nvSpPr>
        <p:spPr>
          <a:xfrm>
            <a:off x="654050" y="1261323"/>
            <a:ext cx="7813675" cy="2932112"/>
          </a:xfrm>
          <a:noFill/>
          <a:ln>
            <a:noFill/>
          </a:ln>
        </p:spPr>
        <p:txBody>
          <a:bodyPr spcFirstLastPara="1" wrap="square" lIns="91425" tIns="91425" rIns="91425" bIns="91425" anchor="t" anchorCtr="0">
            <a:noAutofit/>
          </a:bodyPr>
          <a:lstStyle/>
          <a:p>
            <a:pPr lvl="0"/>
            <a:r>
              <a:rPr lang="en-US" dirty="0"/>
              <a:t>What missed opportunities or areas of disconnect did you observe in the vignettes?</a:t>
            </a:r>
          </a:p>
          <a:p>
            <a:pPr lvl="0"/>
            <a:r>
              <a:rPr lang="en-US" dirty="0"/>
              <a:t>How could Ask and Connect practices be used to create a different experience for the student?</a:t>
            </a:r>
          </a:p>
          <a:p>
            <a:pPr lvl="1"/>
            <a:r>
              <a:rPr lang="en-US" dirty="0"/>
              <a:t>What questions would you ask the student?</a:t>
            </a:r>
          </a:p>
          <a:p>
            <a:pPr lvl="1"/>
            <a:r>
              <a:rPr lang="en-US" dirty="0"/>
              <a:t>In what ways could the questions you ask the student be used to connect the student to resources and supports?</a:t>
            </a:r>
          </a:p>
          <a:p>
            <a:pPr lvl="1"/>
            <a:r>
              <a:rPr lang="en-US" dirty="0"/>
              <a:t>How would you know if the student was able to access and use the resources you recommended?</a:t>
            </a:r>
          </a:p>
          <a:p>
            <a:pPr lvl="0"/>
            <a:r>
              <a:rPr lang="en-US" dirty="0"/>
              <a:t>What existing practices and resources at your college could you draw from to implement your ideas for asking and connecting the student? </a:t>
            </a:r>
          </a:p>
        </p:txBody>
      </p:sp>
      <p:sp>
        <p:nvSpPr>
          <p:cNvPr id="342" name="Google Shape;342;p63"/>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a:t>Discussion Questions for Activity 1</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64"/>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Clr>
                <a:schemeClr val="lt1"/>
              </a:buClr>
              <a:buSzPts val="3600"/>
              <a:buNone/>
            </a:pPr>
            <a:r>
              <a:rPr lang="en-US"/>
              <a:t>Ask-Connect in Practice</a:t>
            </a:r>
            <a:endParaRPr/>
          </a:p>
        </p:txBody>
      </p:sp>
      <p:sp>
        <p:nvSpPr>
          <p:cNvPr id="349" name="Google Shape;349;p64"/>
          <p:cNvSpPr txBox="1">
            <a:spLocks noGrp="1"/>
          </p:cNvSpPr>
          <p:nvPr>
            <p:ph type="subTitle" idx="1"/>
          </p:nvPr>
        </p:nvSpPr>
        <p:spPr>
          <a:prstGeom prst="rect">
            <a:avLst/>
          </a:prstGeom>
          <a:noFill/>
          <a:ln>
            <a:noFill/>
          </a:ln>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Clr>
                <a:schemeClr val="lt1"/>
              </a:buClr>
              <a:buSzPts val="1800"/>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1"/>
          <p:cNvSpPr txBox="1">
            <a:spLocks noGrp="1"/>
          </p:cNvSpPr>
          <p:nvPr>
            <p:ph type="ctrTitle"/>
          </p:nvPr>
        </p:nvSpPr>
        <p:spPr>
          <a:xfrm>
            <a:off x="685800" y="2726342"/>
            <a:ext cx="5822004" cy="1159800"/>
          </a:xfrm>
        </p:spPr>
        <p:txBody>
          <a:bodyPr spcFirstLastPara="1" wrap="square" lIns="91425" tIns="91425" rIns="91425" bIns="91425" anchor="b" anchorCtr="0">
            <a:normAutofit fontScale="90000"/>
          </a:bodyPr>
          <a:lstStyle/>
          <a:p>
            <a:pPr lvl="0"/>
            <a:r>
              <a:rPr lang="en-US"/>
              <a:t>Ask-Connect: Learning About and Connecting With Students</a:t>
            </a:r>
          </a:p>
        </p:txBody>
      </p:sp>
      <p:sp>
        <p:nvSpPr>
          <p:cNvPr id="4" name="Subtitle 3">
            <a:extLst>
              <a:ext uri="{FF2B5EF4-FFF2-40B4-BE49-F238E27FC236}">
                <a16:creationId xmlns:a16="http://schemas.microsoft.com/office/drawing/2014/main" id="{E63F383C-B606-7A46-FDC9-F69FA30B3F67}"/>
              </a:ext>
            </a:extLst>
          </p:cNvPr>
          <p:cNvSpPr>
            <a:spLocks noGrp="1"/>
          </p:cNvSpPr>
          <p:nvPr>
            <p:ph type="subTitle" idx="1"/>
          </p:nvPr>
        </p:nvSpPr>
        <p:spPr/>
        <p:txBody>
          <a:bodyPr/>
          <a:lstStyle/>
          <a:p>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5" name="Google Shape;355;p65"/>
          <p:cNvSpPr txBox="1">
            <a:spLocks noGrp="1"/>
          </p:cNvSpPr>
          <p:nvPr>
            <p:ph type="body" idx="1"/>
          </p:nvPr>
        </p:nvSpPr>
        <p:spPr>
          <a:xfrm>
            <a:off x="664949" y="1366403"/>
            <a:ext cx="8189119" cy="3038329"/>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600"/>
              </a:spcBef>
              <a:spcAft>
                <a:spcPts val="0"/>
              </a:spcAft>
              <a:buSzPts val="1800"/>
              <a:buNone/>
            </a:pPr>
            <a:r>
              <a:rPr lang="en-US"/>
              <a:t>The goal of Ask &amp; Connect is to build a network for each student: </a:t>
            </a:r>
            <a:r>
              <a:rPr lang="en-US" i="1"/>
              <a:t>Help students get on a path, meet people in their field of interest, and access resources to help them stay on track.</a:t>
            </a:r>
            <a:endParaRPr lang="en-US"/>
          </a:p>
        </p:txBody>
      </p:sp>
      <p:sp>
        <p:nvSpPr>
          <p:cNvPr id="354" name="Google Shape;354;p65"/>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US"/>
              <a:t>Ask-Connect in Practice</a:t>
            </a:r>
          </a:p>
        </p:txBody>
      </p:sp>
      <p:pic>
        <p:nvPicPr>
          <p:cNvPr id="357" name="Google Shape;357;p65" descr="A picture containing text, clock, watch&#10;&#10;Description automatically generated"/>
          <p:cNvPicPr preferRelativeResize="0"/>
          <p:nvPr/>
        </p:nvPicPr>
        <p:blipFill rotWithShape="1">
          <a:blip r:embed="rId3">
            <a:alphaModFix/>
          </a:blip>
          <a:srcRect/>
          <a:stretch/>
        </p:blipFill>
        <p:spPr>
          <a:xfrm>
            <a:off x="870053" y="2571750"/>
            <a:ext cx="3457147" cy="1663344"/>
          </a:xfrm>
          <a:prstGeom prst="rect">
            <a:avLst/>
          </a:prstGeom>
          <a:noFill/>
          <a:ln>
            <a:noFill/>
          </a:ln>
        </p:spPr>
      </p:pic>
      <p:pic>
        <p:nvPicPr>
          <p:cNvPr id="358" name="Google Shape;358;p65" descr="A screenshot of a computer&#10;&#10;Description automatically generated with medium confidence"/>
          <p:cNvPicPr preferRelativeResize="0"/>
          <p:nvPr/>
        </p:nvPicPr>
        <p:blipFill rotWithShape="1">
          <a:blip r:embed="rId4">
            <a:alphaModFix/>
          </a:blip>
          <a:srcRect/>
          <a:stretch/>
        </p:blipFill>
        <p:spPr>
          <a:xfrm>
            <a:off x="5032127" y="2607130"/>
            <a:ext cx="3457147" cy="1640348"/>
          </a:xfrm>
          <a:prstGeom prst="rect">
            <a:avLst/>
          </a:prstGeom>
          <a:noFill/>
          <a:ln>
            <a:noFill/>
          </a:ln>
        </p:spPr>
      </p:pic>
      <p:sp>
        <p:nvSpPr>
          <p:cNvPr id="359" name="Google Shape;359;p65"/>
          <p:cNvSpPr txBox="1"/>
          <p:nvPr/>
        </p:nvSpPr>
        <p:spPr>
          <a:xfrm>
            <a:off x="2472922" y="4776307"/>
            <a:ext cx="5118410" cy="2616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en-US" sz="1100" b="0" i="0" u="none" strike="noStrike" cap="none">
                <a:solidFill>
                  <a:srgbClr val="000000"/>
                </a:solidFill>
                <a:latin typeface="Roboto"/>
                <a:ea typeface="Roboto"/>
                <a:cs typeface="Roboto"/>
                <a:sym typeface="Roboto"/>
              </a:rPr>
              <a:t>Graphics are adapted from material from Diablo Valley College, California.</a:t>
            </a:r>
            <a:endParaRPr sz="1400" b="0" i="0" u="none" strike="noStrike" cap="none">
              <a:solidFill>
                <a:srgbClr val="00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5">
                                            <p:txEl>
                                              <p:pRg st="0" end="0"/>
                                            </p:txEl>
                                          </p:spTgt>
                                        </p:tgtEl>
                                        <p:attrNameLst>
                                          <p:attrName>style.visibility</p:attrName>
                                        </p:attrNameLst>
                                      </p:cBhvr>
                                      <p:to>
                                        <p:strVal val="visible"/>
                                      </p:to>
                                    </p:set>
                                    <p:animEffect transition="in" filter="fade">
                                      <p:cBhvr>
                                        <p:cTn id="7" dur="500"/>
                                        <p:tgtEl>
                                          <p:spTgt spid="3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7"/>
                                        </p:tgtEl>
                                        <p:attrNameLst>
                                          <p:attrName>style.visibility</p:attrName>
                                        </p:attrNameLst>
                                      </p:cBhvr>
                                      <p:to>
                                        <p:strVal val="visible"/>
                                      </p:to>
                                    </p:set>
                                    <p:animEffect transition="in" filter="fade">
                                      <p:cBhvr>
                                        <p:cTn id="12" dur="500"/>
                                        <p:tgtEl>
                                          <p:spTgt spid="35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8"/>
                                        </p:tgtEl>
                                        <p:attrNameLst>
                                          <p:attrName>style.visibility</p:attrName>
                                        </p:attrNameLst>
                                      </p:cBhvr>
                                      <p:to>
                                        <p:strVal val="visible"/>
                                      </p:to>
                                    </p:set>
                                    <p:animEffect transition="in" filter="fade">
                                      <p:cBhvr>
                                        <p:cTn id="17" dur="500"/>
                                        <p:tgtEl>
                                          <p:spTgt spid="3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5" name="Google Shape;365;p66"/>
          <p:cNvSpPr txBox="1">
            <a:spLocks noGrp="1"/>
          </p:cNvSpPr>
          <p:nvPr>
            <p:ph type="body" idx="1"/>
          </p:nvPr>
        </p:nvSpPr>
        <p:spPr>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600"/>
              </a:spcBef>
              <a:spcAft>
                <a:spcPts val="0"/>
              </a:spcAft>
              <a:buSzPts val="1800"/>
              <a:buNone/>
            </a:pPr>
            <a:endParaRPr/>
          </a:p>
        </p:txBody>
      </p:sp>
      <p:sp>
        <p:nvSpPr>
          <p:cNvPr id="364" name="Google Shape;364;p66"/>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endParaRPr/>
          </a:p>
        </p:txBody>
      </p:sp>
      <p:pic>
        <p:nvPicPr>
          <p:cNvPr id="366" name="Google Shape;366;p66"/>
          <p:cNvPicPr preferRelativeResize="0"/>
          <p:nvPr/>
        </p:nvPicPr>
        <p:blipFill rotWithShape="1">
          <a:blip r:embed="rId3">
            <a:alphaModFix/>
          </a:blip>
          <a:srcRect/>
          <a:stretch/>
        </p:blipFill>
        <p:spPr>
          <a:xfrm>
            <a:off x="415" y="0"/>
            <a:ext cx="9143169" cy="51435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2" name="Google Shape;372;p67"/>
          <p:cNvSpPr txBox="1">
            <a:spLocks noGrp="1"/>
          </p:cNvSpPr>
          <p:nvPr>
            <p:ph type="body" idx="1"/>
          </p:nvPr>
        </p:nvSpPr>
        <p:spPr>
          <a:xfrm>
            <a:off x="654725" y="1358977"/>
            <a:ext cx="7814099" cy="2932212"/>
          </a:xfrm>
          <a:noFill/>
          <a:ln>
            <a:noFill/>
          </a:ln>
        </p:spPr>
        <p:txBody>
          <a:bodyPr spcFirstLastPara="1" wrap="square" lIns="91425" tIns="91425" rIns="91425" bIns="91425" anchor="t" anchorCtr="0">
            <a:noAutofit/>
          </a:bodyPr>
          <a:lstStyle/>
          <a:p>
            <a:pPr lvl="0"/>
            <a:r>
              <a:rPr lang="en-US" b="1" dirty="0"/>
              <a:t>Linked: </a:t>
            </a:r>
            <a:r>
              <a:rPr lang="en-US" dirty="0"/>
              <a:t>One informs the other.</a:t>
            </a:r>
          </a:p>
          <a:p>
            <a:pPr lvl="0"/>
            <a:r>
              <a:rPr lang="en-US" b="1" dirty="0"/>
              <a:t>Personalized: </a:t>
            </a:r>
            <a:r>
              <a:rPr lang="en-US" dirty="0"/>
              <a:t>Universal support will not necessarily improve equity.</a:t>
            </a:r>
          </a:p>
          <a:p>
            <a:pPr lvl="0"/>
            <a:r>
              <a:rPr lang="en-US" b="1" dirty="0"/>
              <a:t>Proactive, not reactive: </a:t>
            </a:r>
            <a:r>
              <a:rPr lang="en-US" dirty="0"/>
              <a:t>It’s crucial to start early. </a:t>
            </a:r>
          </a:p>
          <a:p>
            <a:pPr lvl="0"/>
            <a:r>
              <a:rPr lang="en-US" b="1" dirty="0"/>
              <a:t>Continuous: </a:t>
            </a:r>
            <a:r>
              <a:rPr lang="en-US" dirty="0"/>
              <a:t>It’s not one and done (students’ interests and situations will evolve and change).</a:t>
            </a:r>
          </a:p>
          <a:p>
            <a:pPr lvl="0"/>
            <a:r>
              <a:rPr lang="en-US" b="1" dirty="0"/>
              <a:t>College-wide: </a:t>
            </a:r>
            <a:r>
              <a:rPr lang="en-US" dirty="0"/>
              <a:t>There’s a role for everyone to play in asking and connecting.</a:t>
            </a:r>
          </a:p>
          <a:p>
            <a:pPr lvl="0"/>
            <a:r>
              <a:rPr lang="en-US" b="1" dirty="0"/>
              <a:t>Structured: </a:t>
            </a:r>
            <a:r>
              <a:rPr lang="en-US" dirty="0"/>
              <a:t>Follow-up is intentional and documented and monitored. </a:t>
            </a:r>
          </a:p>
        </p:txBody>
      </p:sp>
      <p:sp>
        <p:nvSpPr>
          <p:cNvPr id="371" name="Google Shape;371;p67"/>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a:t>Principles of Ask and Connect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2">
                                            <p:txEl>
                                              <p:pRg st="0" end="0"/>
                                            </p:txEl>
                                          </p:spTgt>
                                        </p:tgtEl>
                                        <p:attrNameLst>
                                          <p:attrName>style.visibility</p:attrName>
                                        </p:attrNameLst>
                                      </p:cBhvr>
                                      <p:to>
                                        <p:strVal val="visible"/>
                                      </p:to>
                                    </p:set>
                                    <p:animEffect transition="in" filter="fade">
                                      <p:cBhvr>
                                        <p:cTn id="7" dur="500"/>
                                        <p:tgtEl>
                                          <p:spTgt spid="37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2">
                                            <p:txEl>
                                              <p:pRg st="1" end="1"/>
                                            </p:txEl>
                                          </p:spTgt>
                                        </p:tgtEl>
                                        <p:attrNameLst>
                                          <p:attrName>style.visibility</p:attrName>
                                        </p:attrNameLst>
                                      </p:cBhvr>
                                      <p:to>
                                        <p:strVal val="visible"/>
                                      </p:to>
                                    </p:set>
                                    <p:animEffect transition="in" filter="fade">
                                      <p:cBhvr>
                                        <p:cTn id="12" dur="500"/>
                                        <p:tgtEl>
                                          <p:spTgt spid="37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72">
                                            <p:txEl>
                                              <p:pRg st="2" end="2"/>
                                            </p:txEl>
                                          </p:spTgt>
                                        </p:tgtEl>
                                        <p:attrNameLst>
                                          <p:attrName>style.visibility</p:attrName>
                                        </p:attrNameLst>
                                      </p:cBhvr>
                                      <p:to>
                                        <p:strVal val="visible"/>
                                      </p:to>
                                    </p:set>
                                    <p:animEffect transition="in" filter="fade">
                                      <p:cBhvr>
                                        <p:cTn id="17" dur="500"/>
                                        <p:tgtEl>
                                          <p:spTgt spid="37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72">
                                            <p:txEl>
                                              <p:pRg st="3" end="3"/>
                                            </p:txEl>
                                          </p:spTgt>
                                        </p:tgtEl>
                                        <p:attrNameLst>
                                          <p:attrName>style.visibility</p:attrName>
                                        </p:attrNameLst>
                                      </p:cBhvr>
                                      <p:to>
                                        <p:strVal val="visible"/>
                                      </p:to>
                                    </p:set>
                                    <p:animEffect transition="in" filter="fade">
                                      <p:cBhvr>
                                        <p:cTn id="22" dur="500"/>
                                        <p:tgtEl>
                                          <p:spTgt spid="37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72">
                                            <p:txEl>
                                              <p:pRg st="4" end="4"/>
                                            </p:txEl>
                                          </p:spTgt>
                                        </p:tgtEl>
                                        <p:attrNameLst>
                                          <p:attrName>style.visibility</p:attrName>
                                        </p:attrNameLst>
                                      </p:cBhvr>
                                      <p:to>
                                        <p:strVal val="visible"/>
                                      </p:to>
                                    </p:set>
                                    <p:animEffect transition="in" filter="fade">
                                      <p:cBhvr>
                                        <p:cTn id="27" dur="500"/>
                                        <p:tgtEl>
                                          <p:spTgt spid="37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72">
                                            <p:txEl>
                                              <p:pRg st="5" end="5"/>
                                            </p:txEl>
                                          </p:spTgt>
                                        </p:tgtEl>
                                        <p:attrNameLst>
                                          <p:attrName>style.visibility</p:attrName>
                                        </p:attrNameLst>
                                      </p:cBhvr>
                                      <p:to>
                                        <p:strVal val="visible"/>
                                      </p:to>
                                    </p:set>
                                    <p:animEffect transition="in" filter="fade">
                                      <p:cBhvr>
                                        <p:cTn id="32" dur="500"/>
                                        <p:tgtEl>
                                          <p:spTgt spid="37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9" name="Google Shape;379;g244eab53337_0_12"/>
          <p:cNvSpPr txBox="1">
            <a:spLocks noGrp="1"/>
          </p:cNvSpPr>
          <p:nvPr>
            <p:ph type="body" idx="1"/>
          </p:nvPr>
        </p:nvSpPr>
        <p:spPr>
          <a:xfrm>
            <a:off x="654725" y="1989292"/>
            <a:ext cx="7814099" cy="2932212"/>
          </a:xfrm>
          <a:noFill/>
          <a:ln>
            <a:noFill/>
          </a:ln>
        </p:spPr>
        <p:txBody>
          <a:bodyPr spcFirstLastPara="1" wrap="square" lIns="91425" tIns="91425" rIns="91425" bIns="91425" anchor="t" anchorCtr="0">
            <a:noAutofit/>
          </a:bodyPr>
          <a:lstStyle/>
          <a:p>
            <a:pPr lvl="0"/>
            <a:r>
              <a:rPr lang="en-US" dirty="0"/>
              <a:t>Opportunities for interactions with people from similar backgrounds </a:t>
            </a:r>
          </a:p>
          <a:p>
            <a:pPr lvl="0"/>
            <a:endParaRPr lang="en-US" sz="1600" dirty="0"/>
          </a:p>
          <a:p>
            <a:pPr lvl="0"/>
            <a:r>
              <a:rPr lang="en-US" dirty="0"/>
              <a:t>Supportive environment for having meaningful discussions about important social issues across cultural groups</a:t>
            </a:r>
          </a:p>
          <a:p>
            <a:pPr lvl="0"/>
            <a:endParaRPr lang="en-US" sz="1600" dirty="0"/>
          </a:p>
          <a:p>
            <a:pPr lvl="0"/>
            <a:r>
              <a:rPr lang="en-US" dirty="0"/>
              <a:t>If students have a problem, they know someone on campus they can trust to help them solve it</a:t>
            </a:r>
          </a:p>
          <a:p>
            <a:pPr marL="0" lvl="0" indent="0">
              <a:buNone/>
            </a:pPr>
            <a:r>
              <a:rPr lang="en-US" dirty="0"/>
              <a:t>					(</a:t>
            </a:r>
            <a:r>
              <a:rPr lang="en-US" dirty="0" err="1"/>
              <a:t>Museus</a:t>
            </a:r>
            <a:r>
              <a:rPr lang="en-US" dirty="0"/>
              <a:t> et al., 2017)</a:t>
            </a:r>
          </a:p>
        </p:txBody>
      </p:sp>
      <p:sp>
        <p:nvSpPr>
          <p:cNvPr id="378" name="Google Shape;378;g244eab53337_0_12"/>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dirty="0"/>
              <a:t>Ask and Connect With an Equity Lens: Culturally Engaging Campus Environments (CECE) </a:t>
            </a:r>
            <a:r>
              <a:rPr lang="en-US" dirty="0">
                <a:sym typeface="Roboto"/>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9">
                                            <p:txEl>
                                              <p:pRg st="0" end="0"/>
                                            </p:txEl>
                                          </p:spTgt>
                                        </p:tgtEl>
                                        <p:attrNameLst>
                                          <p:attrName>style.visibility</p:attrName>
                                        </p:attrNameLst>
                                      </p:cBhvr>
                                      <p:to>
                                        <p:strVal val="visible"/>
                                      </p:to>
                                    </p:set>
                                    <p:animEffect transition="in" filter="fade">
                                      <p:cBhvr>
                                        <p:cTn id="7" dur="500"/>
                                        <p:tgtEl>
                                          <p:spTgt spid="3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9">
                                            <p:txEl>
                                              <p:pRg st="2" end="2"/>
                                            </p:txEl>
                                          </p:spTgt>
                                        </p:tgtEl>
                                        <p:attrNameLst>
                                          <p:attrName>style.visibility</p:attrName>
                                        </p:attrNameLst>
                                      </p:cBhvr>
                                      <p:to>
                                        <p:strVal val="visible"/>
                                      </p:to>
                                    </p:set>
                                    <p:animEffect transition="in" filter="fade">
                                      <p:cBhvr>
                                        <p:cTn id="12" dur="500"/>
                                        <p:tgtEl>
                                          <p:spTgt spid="37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79">
                                            <p:txEl>
                                              <p:pRg st="4" end="4"/>
                                            </p:txEl>
                                          </p:spTgt>
                                        </p:tgtEl>
                                        <p:attrNameLst>
                                          <p:attrName>style.visibility</p:attrName>
                                        </p:attrNameLst>
                                      </p:cBhvr>
                                      <p:to>
                                        <p:strVal val="visible"/>
                                      </p:to>
                                    </p:set>
                                    <p:animEffect transition="in" filter="fade">
                                      <p:cBhvr>
                                        <p:cTn id="17" dur="500"/>
                                        <p:tgtEl>
                                          <p:spTgt spid="37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79">
                                            <p:txEl>
                                              <p:pRg st="5" end="5"/>
                                            </p:txEl>
                                          </p:spTgt>
                                        </p:tgtEl>
                                        <p:attrNameLst>
                                          <p:attrName>style.visibility</p:attrName>
                                        </p:attrNameLst>
                                      </p:cBhvr>
                                      <p:to>
                                        <p:strVal val="visible"/>
                                      </p:to>
                                    </p:set>
                                    <p:animEffect transition="in" filter="fade">
                                      <p:cBhvr>
                                        <p:cTn id="22" dur="500"/>
                                        <p:tgtEl>
                                          <p:spTgt spid="37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69"/>
          <p:cNvSpPr txBox="1">
            <a:spLocks noGrp="1"/>
          </p:cNvSpPr>
          <p:nvPr>
            <p:ph type="ctrTitle"/>
          </p:nvPr>
        </p:nvSpPr>
        <p:spPr>
          <a:prstGeom prst="rect">
            <a:avLst/>
          </a:prstGeom>
          <a:noFill/>
          <a:ln>
            <a:noFill/>
          </a:ln>
        </p:spPr>
        <p:txBody>
          <a:bodyPr spcFirstLastPara="1" wrap="square" lIns="91425" tIns="91425" rIns="91425" bIns="91425" anchor="b" anchorCtr="0">
            <a:noAutofit/>
          </a:bodyPr>
          <a:lstStyle/>
          <a:p>
            <a:pPr marL="0" marR="0" lvl="0" indent="0" algn="l" rtl="0">
              <a:lnSpc>
                <a:spcPct val="115000"/>
              </a:lnSpc>
              <a:spcBef>
                <a:spcPts val="0"/>
              </a:spcBef>
              <a:spcAft>
                <a:spcPts val="0"/>
              </a:spcAft>
              <a:buSzPts val="3600"/>
              <a:buNone/>
            </a:pPr>
            <a:r>
              <a:rPr lang="en-US" b="1" u="none" strike="noStrike">
                <a:latin typeface="Roboto"/>
                <a:ea typeface="Roboto"/>
                <a:cs typeface="Roboto"/>
                <a:sym typeface="Roboto"/>
              </a:rPr>
              <a:t>Activity 2: </a:t>
            </a:r>
            <a:r>
              <a:rPr lang="en-US" u="none" strike="noStrike">
                <a:latin typeface="Roboto"/>
                <a:ea typeface="Roboto"/>
                <a:cs typeface="Roboto"/>
                <a:sym typeface="Roboto"/>
              </a:rPr>
              <a:t> </a:t>
            </a:r>
            <a:r>
              <a:rPr lang="en-US" b="1" u="none" strike="noStrike">
                <a:latin typeface="Roboto"/>
                <a:ea typeface="Roboto"/>
                <a:cs typeface="Roboto"/>
                <a:sym typeface="Roboto"/>
              </a:rPr>
              <a:t>Ask </a:t>
            </a:r>
            <a:r>
              <a:rPr lang="en-US">
                <a:latin typeface="Roboto"/>
                <a:ea typeface="Roboto"/>
                <a:cs typeface="Roboto"/>
                <a:sym typeface="Roboto"/>
              </a:rPr>
              <a:t>&amp;</a:t>
            </a:r>
            <a:r>
              <a:rPr lang="en-US" b="1" u="none" strike="noStrike">
                <a:latin typeface="Roboto"/>
                <a:ea typeface="Roboto"/>
                <a:cs typeface="Roboto"/>
                <a:sym typeface="Roboto"/>
              </a:rPr>
              <a:t> Connect in Practice—Turning Individual Engagement Into Universal Support</a:t>
            </a:r>
            <a:endParaRPr u="none" strike="noStrike">
              <a:latin typeface="Roboto"/>
              <a:ea typeface="Roboto"/>
              <a:cs typeface="Roboto"/>
              <a:sym typeface="Roboto"/>
            </a:endParaRPr>
          </a:p>
        </p:txBody>
      </p:sp>
      <p:sp>
        <p:nvSpPr>
          <p:cNvPr id="386" name="Google Shape;386;p69"/>
          <p:cNvSpPr txBox="1">
            <a:spLocks noGrp="1"/>
          </p:cNvSpPr>
          <p:nvPr>
            <p:ph type="subTitle" idx="1"/>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a:t>25 minutes</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2" name="Google Shape;392;p70"/>
          <p:cNvSpPr txBox="1">
            <a:spLocks noGrp="1"/>
          </p:cNvSpPr>
          <p:nvPr>
            <p:ph type="body" idx="1"/>
          </p:nvPr>
        </p:nvSpPr>
        <p:spPr>
          <a:xfrm>
            <a:off x="654050" y="1425575"/>
            <a:ext cx="7813675" cy="2932112"/>
          </a:xfrm>
          <a:noFill/>
          <a:ln>
            <a:noFill/>
          </a:ln>
        </p:spPr>
        <p:txBody>
          <a:bodyPr spcFirstLastPara="1" wrap="square" lIns="91425" tIns="91425" rIns="91425" bIns="91425" anchor="t" anchorCtr="0">
            <a:noAutofit/>
          </a:bodyPr>
          <a:lstStyle/>
          <a:p>
            <a:pPr lvl="0"/>
            <a:r>
              <a:rPr lang="en-US" dirty="0"/>
              <a:t>The third vignette provides an alternative experience imagining how the principles of Ask and Connect could have been used to better support the student. </a:t>
            </a:r>
          </a:p>
          <a:p>
            <a:pPr lvl="0"/>
            <a:r>
              <a:rPr lang="en-US" dirty="0"/>
              <a:t>Read the vignette and then discuss the questions.</a:t>
            </a:r>
          </a:p>
        </p:txBody>
      </p:sp>
      <p:sp>
        <p:nvSpPr>
          <p:cNvPr id="391" name="Google Shape;391;p70"/>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a:t>Activity Instructions</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8" name="Google Shape;398;p71"/>
          <p:cNvSpPr txBox="1">
            <a:spLocks noGrp="1"/>
          </p:cNvSpPr>
          <p:nvPr>
            <p:ph type="body" idx="1"/>
          </p:nvPr>
        </p:nvSpPr>
        <p:spPr>
          <a:xfrm>
            <a:off x="591259" y="1425575"/>
            <a:ext cx="7813675" cy="2932112"/>
          </a:xfrm>
          <a:noFill/>
          <a:ln>
            <a:noFill/>
          </a:ln>
        </p:spPr>
        <p:txBody>
          <a:bodyPr spcFirstLastPara="1" wrap="square" lIns="91425" tIns="91425" rIns="91425" bIns="91425" anchor="t" anchorCtr="0">
            <a:noAutofit/>
          </a:bodyPr>
          <a:lstStyle/>
          <a:p>
            <a:pPr lvl="0"/>
            <a:r>
              <a:rPr lang="en-US" dirty="0"/>
              <a:t>Did the alternative scenario give you any additional ideas about Ask and Connect practices you might be able to implement at your college?</a:t>
            </a:r>
          </a:p>
          <a:p>
            <a:pPr lvl="0"/>
            <a:r>
              <a:rPr lang="en-US" dirty="0"/>
              <a:t>How could you customize your ideas for Ask and Connect practices to meet the unique onboarding needs of different student populations?</a:t>
            </a:r>
          </a:p>
          <a:p>
            <a:pPr lvl="0"/>
            <a:r>
              <a:rPr lang="en-US" dirty="0"/>
              <a:t>In what ways might you be able to integrate Ask and Connect practices to provide a coordinated support network, rather than sending students to a variety of isolated/stand-alone services? </a:t>
            </a:r>
          </a:p>
          <a:p>
            <a:pPr lvl="0"/>
            <a:r>
              <a:rPr lang="en-US" dirty="0"/>
              <a:t>Who else do we want to involve in conversations about Ask and Connect?</a:t>
            </a:r>
          </a:p>
        </p:txBody>
      </p:sp>
      <p:sp>
        <p:nvSpPr>
          <p:cNvPr id="397" name="Google Shape;397;p71"/>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dirty="0"/>
              <a:t>Discussion Questions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9"/>
          <p:cNvSpPr txBox="1">
            <a:spLocks noGrp="1"/>
          </p:cNvSpPr>
          <p:nvPr>
            <p:ph type="ctrTitle"/>
          </p:nvPr>
        </p:nvSpPr>
        <p:spPr>
          <a:xfrm>
            <a:off x="667871" y="3266596"/>
            <a:ext cx="5486400" cy="11598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Clr>
                <a:schemeClr val="lt1"/>
              </a:buClr>
              <a:buSzPts val="3600"/>
              <a:buFont typeface="Arial"/>
              <a:buNone/>
            </a:pPr>
            <a:r>
              <a:rPr lang="en-US"/>
              <a:t>What are your big takeaways from this workshop?</a:t>
            </a:r>
            <a:br>
              <a:rPr lang="en-US"/>
            </a:br>
            <a:br>
              <a:rPr lang="en-US"/>
            </a:br>
            <a:r>
              <a:rPr lang="en-US"/>
              <a:t>What are Ask-Connect practices you’d like to adopt?</a:t>
            </a:r>
            <a:endParaRPr/>
          </a:p>
        </p:txBody>
      </p:sp>
      <p:sp>
        <p:nvSpPr>
          <p:cNvPr id="2" name="Rectangle 1">
            <a:extLst>
              <a:ext uri="{FF2B5EF4-FFF2-40B4-BE49-F238E27FC236}">
                <a16:creationId xmlns:a16="http://schemas.microsoft.com/office/drawing/2014/main" id="{FEB70178-1E3B-EF32-904E-9DC87F820FD6}"/>
              </a:ext>
            </a:extLst>
          </p:cNvPr>
          <p:cNvSpPr/>
          <p:nvPr/>
        </p:nvSpPr>
        <p:spPr>
          <a:xfrm>
            <a:off x="6844684" y="4288654"/>
            <a:ext cx="1828800" cy="419100"/>
          </a:xfrm>
          <a:prstGeom prst="rect">
            <a:avLst/>
          </a:prstGeom>
          <a:solidFill>
            <a:srgbClr val="0065A5"/>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marR="0" algn="ctr">
              <a:spcBef>
                <a:spcPts val="0"/>
              </a:spcBef>
              <a:spcAft>
                <a:spcPts val="0"/>
              </a:spcAft>
            </a:pPr>
            <a:r>
              <a:rPr lang="en-US" sz="1200" b="1">
                <a:solidFill>
                  <a:srgbClr val="FFFFFF"/>
                </a:solidFill>
                <a:effectLst/>
                <a:latin typeface="Roboto" panose="02000000000000000000" pitchFamily="2" charset="0"/>
                <a:ea typeface="Roboto" panose="02000000000000000000" pitchFamily="2" charset="0"/>
                <a:cs typeface="Roboto" panose="02000000000000000000" pitchFamily="2" charset="0"/>
              </a:rPr>
              <a:t>Place your logo here!</a:t>
            </a:r>
            <a:endParaRPr lang="en-US" sz="1200">
              <a:effectLst/>
              <a:latin typeface="Calibri" panose="020F0502020204030204" pitchFamily="34" charset="0"/>
              <a:ea typeface="Calibri" panose="020F0502020204030204"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33"/>
          <p:cNvSpPr txBox="1">
            <a:spLocks noGrp="1"/>
          </p:cNvSpPr>
          <p:nvPr>
            <p:ph type="body" idx="1"/>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600"/>
              </a:spcBef>
              <a:spcAft>
                <a:spcPts val="0"/>
              </a:spcAft>
              <a:buClr>
                <a:schemeClr val="dk1"/>
              </a:buClr>
              <a:buSzPts val="1100"/>
              <a:buNone/>
            </a:pPr>
            <a:r>
              <a:rPr lang="en-US"/>
              <a:t>[Presenter name and contact information]</a:t>
            </a:r>
            <a:endParaRPr/>
          </a:p>
          <a:p>
            <a:pPr marL="0" lvl="0" indent="0" algn="l" rtl="0">
              <a:lnSpc>
                <a:spcPct val="100000"/>
              </a:lnSpc>
              <a:spcBef>
                <a:spcPts val="600"/>
              </a:spcBef>
              <a:spcAft>
                <a:spcPts val="0"/>
              </a:spcAft>
              <a:buClr>
                <a:schemeClr val="dk1"/>
              </a:buClr>
              <a:buSzPts val="1100"/>
              <a:buFont typeface="Arial"/>
              <a:buNone/>
            </a:pPr>
            <a:endParaRPr/>
          </a:p>
          <a:p>
            <a:pPr marL="0" lvl="0" indent="0" algn="l" rtl="0">
              <a:lnSpc>
                <a:spcPct val="100000"/>
              </a:lnSpc>
              <a:spcBef>
                <a:spcPts val="600"/>
              </a:spcBef>
              <a:spcAft>
                <a:spcPts val="0"/>
              </a:spcAft>
              <a:buClr>
                <a:schemeClr val="dk1"/>
              </a:buClr>
              <a:buSzPts val="1100"/>
              <a:buFont typeface="Arial"/>
              <a:buNone/>
            </a:pPr>
            <a:endParaRPr sz="3600" b="1"/>
          </a:p>
        </p:txBody>
      </p:sp>
      <p:sp>
        <p:nvSpPr>
          <p:cNvPr id="410" name="Google Shape;410;p33"/>
          <p:cNvSpPr txBox="1">
            <a:spLocks noGrp="1"/>
          </p:cNvSpPr>
          <p:nvPr>
            <p:ph type="ctrTitle"/>
          </p:nvPr>
        </p:nvSpPr>
        <p:spPr>
          <a:xfrm>
            <a:off x="654725" y="568225"/>
            <a:ext cx="7814100" cy="857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600"/>
              <a:buFont typeface="Roboto"/>
              <a:buNone/>
            </a:pPr>
            <a:r>
              <a:rPr lang="en-US" sz="9600" b="1" i="0" u="none" strike="noStrike" cap="none">
                <a:solidFill>
                  <a:schemeClr val="accent1"/>
                </a:solidFill>
                <a:latin typeface="Roboto"/>
                <a:ea typeface="Roboto"/>
                <a:cs typeface="Roboto"/>
                <a:sym typeface="Roboto"/>
              </a:rPr>
              <a:t>Thanks!</a:t>
            </a:r>
            <a:endParaRPr sz="9600" b="1" i="0" u="none" strike="noStrike" cap="none">
              <a:solidFill>
                <a:schemeClr val="accent1"/>
              </a:solidFill>
              <a:latin typeface="Roboto"/>
              <a:ea typeface="Roboto"/>
              <a:cs typeface="Roboto"/>
              <a:sym typeface="Roboto"/>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Shape 414"/>
        <p:cNvGrpSpPr/>
        <p:nvPr/>
      </p:nvGrpSpPr>
      <p:grpSpPr>
        <a:xfrm>
          <a:off x="0" y="0"/>
          <a:ext cx="0" cy="0"/>
          <a:chOff x="0" y="0"/>
          <a:chExt cx="0" cy="0"/>
        </a:xfrm>
      </p:grpSpPr>
      <p:sp>
        <p:nvSpPr>
          <p:cNvPr id="416" name="Google Shape;416;g24f143d596a_0_2"/>
          <p:cNvSpPr txBox="1">
            <a:spLocks noGrp="1"/>
          </p:cNvSpPr>
          <p:nvPr>
            <p:ph type="body" idx="1"/>
          </p:nvPr>
        </p:nvSpPr>
        <p:spPr>
          <a:xfrm>
            <a:off x="644425" y="1155625"/>
            <a:ext cx="7814100" cy="38214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SzPts val="1800"/>
              <a:buNone/>
            </a:pPr>
            <a:r>
              <a:rPr lang="en-US" sz="1100">
                <a:solidFill>
                  <a:schemeClr val="dk1"/>
                </a:solidFill>
                <a:latin typeface="Arial"/>
                <a:ea typeface="Arial"/>
                <a:cs typeface="Arial"/>
                <a:sym typeface="Arial"/>
              </a:rPr>
              <a:t>Center for Community College Student Engagement. (2018). </a:t>
            </a:r>
            <a:r>
              <a:rPr lang="en-US" sz="1100" i="1">
                <a:solidFill>
                  <a:schemeClr val="dk1"/>
                </a:solidFill>
                <a:latin typeface="Arial"/>
                <a:ea typeface="Arial"/>
                <a:cs typeface="Arial"/>
                <a:sym typeface="Arial"/>
              </a:rPr>
              <a:t>Show me the way: The power of advising in community colleges</a:t>
            </a:r>
            <a:r>
              <a:rPr lang="en-US" sz="1100">
                <a:solidFill>
                  <a:schemeClr val="dk1"/>
                </a:solidFill>
                <a:latin typeface="Arial"/>
                <a:ea typeface="Arial"/>
                <a:cs typeface="Arial"/>
                <a:sym typeface="Arial"/>
              </a:rPr>
              <a:t>. The University of Texas at Austin, College of Education, Department of Educational Leadership and Policy, Program in Higher Education Leadership. </a:t>
            </a:r>
            <a:r>
              <a:rPr lang="en-US" sz="1100" u="sng">
                <a:solidFill>
                  <a:schemeClr val="dk1"/>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https://www.ccsse.org/nr2018/show_me_the_way.pdf</a:t>
            </a:r>
            <a:endParaRPr sz="1100">
              <a:solidFill>
                <a:schemeClr val="dk1"/>
              </a:solidFill>
              <a:latin typeface="Arial"/>
              <a:ea typeface="Arial"/>
              <a:cs typeface="Arial"/>
              <a:sym typeface="Arial"/>
            </a:endParaRPr>
          </a:p>
          <a:p>
            <a:pPr marL="0" lvl="0" indent="0" algn="l" rtl="0">
              <a:lnSpc>
                <a:spcPct val="107916"/>
              </a:lnSpc>
              <a:spcBef>
                <a:spcPts val="800"/>
              </a:spcBef>
              <a:spcAft>
                <a:spcPts val="0"/>
              </a:spcAft>
              <a:buSzPts val="1800"/>
              <a:buNone/>
            </a:pPr>
            <a:r>
              <a:rPr lang="en-US" sz="1100">
                <a:solidFill>
                  <a:schemeClr val="dk1"/>
                </a:solidFill>
                <a:latin typeface="Arial"/>
                <a:ea typeface="Arial"/>
                <a:cs typeface="Arial"/>
                <a:sym typeface="Arial"/>
              </a:rPr>
              <a:t>Center for Community College Student Engagement. (2019). </a:t>
            </a:r>
            <a:r>
              <a:rPr lang="en-US" sz="1100" i="1">
                <a:solidFill>
                  <a:schemeClr val="dk1"/>
                </a:solidFill>
                <a:latin typeface="Arial"/>
                <a:ea typeface="Arial"/>
                <a:cs typeface="Arial"/>
                <a:sym typeface="Arial"/>
              </a:rPr>
              <a:t>A mind at work: Maximizing the relationship between mindset and student success</a:t>
            </a:r>
            <a:r>
              <a:rPr lang="en-US" sz="1100">
                <a:solidFill>
                  <a:schemeClr val="dk1"/>
                </a:solidFill>
                <a:latin typeface="Arial"/>
                <a:ea typeface="Arial"/>
                <a:cs typeface="Arial"/>
                <a:sym typeface="Arial"/>
              </a:rPr>
              <a:t>. The University of Texas at Austin, College of Education, Department of Educational Leadership and Policy, Program in Higher Education Leadership. </a:t>
            </a:r>
            <a:r>
              <a:rPr lang="en-US" sz="1100" u="sng">
                <a:solidFill>
                  <a:schemeClr val="dk1"/>
                </a:solidFill>
                <a:latin typeface="Arial"/>
                <a:ea typeface="Arial"/>
                <a:cs typeface="Arial"/>
                <a:sym typeface="Arial"/>
                <a:hlinkClick r:id="rId4">
                  <a:extLst>
                    <a:ext uri="{A12FA001-AC4F-418D-AE19-62706E023703}">
                      <ahyp:hlinkClr xmlns:ahyp="http://schemas.microsoft.com/office/drawing/2018/hyperlinkcolor" val="tx"/>
                    </a:ext>
                  </a:extLst>
                </a:hlinkClick>
              </a:rPr>
              <a:t>https://www.ccsse.org/NR2019/Mindset.pdf</a:t>
            </a:r>
            <a:endParaRPr sz="1100">
              <a:solidFill>
                <a:schemeClr val="dk1"/>
              </a:solidFill>
              <a:latin typeface="Arial"/>
              <a:ea typeface="Arial"/>
              <a:cs typeface="Arial"/>
              <a:sym typeface="Arial"/>
            </a:endParaRPr>
          </a:p>
          <a:p>
            <a:pPr marL="0" lvl="0" indent="0" algn="l" rtl="0">
              <a:lnSpc>
                <a:spcPct val="107916"/>
              </a:lnSpc>
              <a:spcBef>
                <a:spcPts val="800"/>
              </a:spcBef>
              <a:spcAft>
                <a:spcPts val="0"/>
              </a:spcAft>
              <a:buSzPts val="1800"/>
              <a:buNone/>
            </a:pPr>
            <a:r>
              <a:rPr lang="en-US" sz="1100">
                <a:solidFill>
                  <a:schemeClr val="dk1"/>
                </a:solidFill>
                <a:latin typeface="Arial"/>
                <a:ea typeface="Arial"/>
                <a:cs typeface="Arial"/>
                <a:sym typeface="Arial"/>
              </a:rPr>
              <a:t>Felten, P., &amp; Lambert, L. M. (2020). </a:t>
            </a:r>
            <a:r>
              <a:rPr lang="en-US" sz="1100" i="1">
                <a:solidFill>
                  <a:schemeClr val="dk1"/>
                </a:solidFill>
                <a:latin typeface="Arial"/>
                <a:ea typeface="Arial"/>
                <a:cs typeface="Arial"/>
                <a:sym typeface="Arial"/>
              </a:rPr>
              <a:t>Relationship-rich education: How human connections drive success in college</a:t>
            </a:r>
            <a:r>
              <a:rPr lang="en-US" sz="1100">
                <a:solidFill>
                  <a:schemeClr val="dk1"/>
                </a:solidFill>
                <a:latin typeface="Arial"/>
                <a:ea typeface="Arial"/>
                <a:cs typeface="Arial"/>
                <a:sym typeface="Arial"/>
              </a:rPr>
              <a:t>. Johns Hopkins University Press.</a:t>
            </a:r>
            <a:endParaRPr sz="1100">
              <a:solidFill>
                <a:schemeClr val="dk1"/>
              </a:solidFill>
              <a:latin typeface="Arial"/>
              <a:ea typeface="Arial"/>
              <a:cs typeface="Arial"/>
              <a:sym typeface="Arial"/>
            </a:endParaRPr>
          </a:p>
          <a:p>
            <a:pPr marL="0" lvl="0" indent="0" algn="l" rtl="0">
              <a:lnSpc>
                <a:spcPct val="100000"/>
              </a:lnSpc>
              <a:spcBef>
                <a:spcPts val="800"/>
              </a:spcBef>
              <a:spcAft>
                <a:spcPts val="0"/>
              </a:spcAft>
              <a:buClr>
                <a:schemeClr val="dk1"/>
              </a:buClr>
              <a:buSzPts val="1100"/>
              <a:buFont typeface="Arial"/>
              <a:buNone/>
            </a:pPr>
            <a:r>
              <a:rPr lang="en-US" sz="1100">
                <a:solidFill>
                  <a:schemeClr val="dk1"/>
                </a:solidFill>
                <a:latin typeface="Arial"/>
                <a:ea typeface="Arial"/>
                <a:cs typeface="Arial"/>
                <a:sym typeface="Arial"/>
              </a:rPr>
              <a:t>Klempin, S., &amp; Lahr, H. (2021). </a:t>
            </a:r>
            <a:r>
              <a:rPr lang="en-US" sz="1100" i="1">
                <a:solidFill>
                  <a:schemeClr val="dk1"/>
                </a:solidFill>
                <a:latin typeface="Arial"/>
                <a:ea typeface="Arial"/>
                <a:cs typeface="Arial"/>
                <a:sym typeface="Arial"/>
              </a:rPr>
              <a:t>How Ohio community colleges are using guided pathways to personalize student support. </a:t>
            </a:r>
            <a:r>
              <a:rPr lang="en-US" sz="1100">
                <a:solidFill>
                  <a:schemeClr val="dk1"/>
                </a:solidFill>
                <a:latin typeface="Arial"/>
                <a:ea typeface="Arial"/>
                <a:cs typeface="Arial"/>
                <a:sym typeface="Arial"/>
              </a:rPr>
              <a:t>Columbia University, Teachers College, Community College Research Center. </a:t>
            </a:r>
            <a:r>
              <a:rPr lang="en-US" sz="1100" u="sng">
                <a:solidFill>
                  <a:schemeClr val="hlink"/>
                </a:solidFill>
                <a:highlight>
                  <a:schemeClr val="lt1"/>
                </a:highlight>
                <a:latin typeface="Arial"/>
                <a:ea typeface="Arial"/>
                <a:cs typeface="Arial"/>
                <a:sym typeface="Arial"/>
                <a:hlinkClick r:id="rId5"/>
              </a:rPr>
              <a:t>https://ccrc.tc.columbia.edu/publications/ohio-guided-pathways-personalize-student-support.html</a:t>
            </a:r>
            <a:endParaRPr sz="1100">
              <a:solidFill>
                <a:schemeClr val="dk1"/>
              </a:solidFill>
              <a:highlight>
                <a:schemeClr val="lt1"/>
              </a:highlight>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100">
              <a:solidFill>
                <a:schemeClr val="dk1"/>
              </a:solidFill>
              <a:latin typeface="Arial"/>
              <a:ea typeface="Arial"/>
              <a:cs typeface="Arial"/>
              <a:sym typeface="Arial"/>
            </a:endParaRPr>
          </a:p>
          <a:p>
            <a:pPr marL="0" lvl="0" indent="0" algn="l" rtl="0">
              <a:lnSpc>
                <a:spcPct val="100000"/>
              </a:lnSpc>
              <a:spcBef>
                <a:spcPts val="0"/>
              </a:spcBef>
              <a:spcAft>
                <a:spcPts val="0"/>
              </a:spcAft>
              <a:buSzPts val="1800"/>
              <a:buNone/>
            </a:pPr>
            <a:r>
              <a:rPr lang="en-US" sz="1100">
                <a:solidFill>
                  <a:schemeClr val="dk1"/>
                </a:solidFill>
                <a:latin typeface="Arial"/>
                <a:ea typeface="Arial"/>
                <a:cs typeface="Arial"/>
                <a:sym typeface="Arial"/>
              </a:rPr>
              <a:t>Klempin, S., &amp; Lahr, H. (2021). </a:t>
            </a:r>
            <a:r>
              <a:rPr lang="en-US" sz="1100" i="1">
                <a:solidFill>
                  <a:schemeClr val="dk1"/>
                </a:solidFill>
                <a:latin typeface="Arial"/>
                <a:ea typeface="Arial"/>
                <a:cs typeface="Arial"/>
                <a:sym typeface="Arial"/>
              </a:rPr>
              <a:t>How guided pathways reforms can improve support for adult students: Lessons from three Tennessee community colleges. </a:t>
            </a:r>
            <a:r>
              <a:rPr lang="en-US" sz="1100">
                <a:solidFill>
                  <a:schemeClr val="dk1"/>
                </a:solidFill>
                <a:latin typeface="Arial"/>
                <a:ea typeface="Arial"/>
                <a:cs typeface="Arial"/>
                <a:sym typeface="Arial"/>
              </a:rPr>
              <a:t>Columbia University, Teachers College, Community College Research Center. </a:t>
            </a:r>
            <a:r>
              <a:rPr lang="en-US" sz="1100" u="sng">
                <a:solidFill>
                  <a:schemeClr val="hlink"/>
                </a:solidFill>
                <a:latin typeface="Arial"/>
                <a:ea typeface="Arial"/>
                <a:cs typeface="Arial"/>
                <a:sym typeface="Arial"/>
                <a:hlinkClick r:id="rId6"/>
              </a:rPr>
              <a:t>https://ccrc.tc.columbia.edu/publications/guided-pathways-adults-tennessee.html</a:t>
            </a:r>
            <a:endParaRPr sz="1100">
              <a:solidFill>
                <a:schemeClr val="dk1"/>
              </a:solidFill>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endParaRPr sz="1100">
              <a:solidFill>
                <a:schemeClr val="dk1"/>
              </a:solidFill>
              <a:latin typeface="Arial"/>
              <a:ea typeface="Arial"/>
              <a:cs typeface="Arial"/>
              <a:sym typeface="Arial"/>
            </a:endParaRPr>
          </a:p>
          <a:p>
            <a:pPr marL="0" lvl="0" indent="0" algn="l" rtl="0">
              <a:lnSpc>
                <a:spcPct val="107916"/>
              </a:lnSpc>
              <a:spcBef>
                <a:spcPts val="0"/>
              </a:spcBef>
              <a:spcAft>
                <a:spcPts val="0"/>
              </a:spcAft>
              <a:buClr>
                <a:schemeClr val="dk1"/>
              </a:buClr>
              <a:buSzPts val="1100"/>
              <a:buFont typeface="Arial"/>
              <a:buNone/>
            </a:pPr>
            <a:r>
              <a:rPr lang="en-US" sz="1100">
                <a:solidFill>
                  <a:schemeClr val="dk1"/>
                </a:solidFill>
                <a:latin typeface="Arial"/>
                <a:ea typeface="Arial"/>
                <a:cs typeface="Arial"/>
                <a:sym typeface="Arial"/>
              </a:rPr>
              <a:t>Museus, S. D., Yi, V., &amp; Saelua, N. (2017). The impact of culturally engaging campus environments on sense of belonging. </a:t>
            </a:r>
            <a:r>
              <a:rPr lang="en-US" sz="1100" i="1">
                <a:solidFill>
                  <a:schemeClr val="dk1"/>
                </a:solidFill>
                <a:latin typeface="Arial"/>
                <a:ea typeface="Arial"/>
                <a:cs typeface="Arial"/>
                <a:sym typeface="Arial"/>
              </a:rPr>
              <a:t>The Review of Higher Education</a:t>
            </a:r>
            <a:r>
              <a:rPr lang="en-US" sz="1100">
                <a:solidFill>
                  <a:schemeClr val="dk1"/>
                </a:solidFill>
                <a:latin typeface="Arial"/>
                <a:ea typeface="Arial"/>
                <a:cs typeface="Arial"/>
                <a:sym typeface="Arial"/>
              </a:rPr>
              <a:t>, </a:t>
            </a:r>
            <a:r>
              <a:rPr lang="en-US" sz="1100" i="1">
                <a:solidFill>
                  <a:schemeClr val="dk1"/>
                </a:solidFill>
                <a:latin typeface="Arial"/>
                <a:ea typeface="Arial"/>
                <a:cs typeface="Arial"/>
                <a:sym typeface="Arial"/>
              </a:rPr>
              <a:t>40</a:t>
            </a:r>
            <a:r>
              <a:rPr lang="en-US" sz="1100">
                <a:solidFill>
                  <a:schemeClr val="dk1"/>
                </a:solidFill>
                <a:latin typeface="Arial"/>
                <a:ea typeface="Arial"/>
                <a:cs typeface="Arial"/>
                <a:sym typeface="Arial"/>
              </a:rPr>
              <a:t>(2), 187–215. </a:t>
            </a:r>
            <a:r>
              <a:rPr lang="en-US" sz="1100" u="sng">
                <a:solidFill>
                  <a:srgbClr val="0000FF"/>
                </a:solidFill>
                <a:latin typeface="Arial"/>
                <a:ea typeface="Arial"/>
                <a:cs typeface="Arial"/>
                <a:sym typeface="Arial"/>
                <a:hlinkClick r:id="rId7">
                  <a:extLst>
                    <a:ext uri="{A12FA001-AC4F-418D-AE19-62706E023703}">
                      <ahyp:hlinkClr xmlns:ahyp="http://schemas.microsoft.com/office/drawing/2018/hyperlinkcolor" val="tx"/>
                    </a:ext>
                  </a:extLst>
                </a:hlinkClick>
              </a:rPr>
              <a:t>10.1353/rhe.2017.0001</a:t>
            </a:r>
            <a:endParaRPr sz="1100">
              <a:solidFill>
                <a:schemeClr val="dk1"/>
              </a:solidFill>
              <a:latin typeface="Arial"/>
              <a:ea typeface="Arial"/>
              <a:cs typeface="Arial"/>
              <a:sym typeface="Arial"/>
            </a:endParaRPr>
          </a:p>
          <a:p>
            <a:pPr marL="0" lvl="0" indent="0" algn="l" rtl="0">
              <a:lnSpc>
                <a:spcPct val="100000"/>
              </a:lnSpc>
              <a:spcBef>
                <a:spcPts val="800"/>
              </a:spcBef>
              <a:spcAft>
                <a:spcPts val="0"/>
              </a:spcAft>
              <a:buSzPts val="1800"/>
              <a:buNone/>
            </a:pPr>
            <a:endParaRPr/>
          </a:p>
        </p:txBody>
      </p:sp>
      <p:sp>
        <p:nvSpPr>
          <p:cNvPr id="415" name="Google Shape;415;g24f143d596a_0_2"/>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US"/>
              <a:t>References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3" name="Google Shape;123;p2"/>
          <p:cNvSpPr txBox="1">
            <a:spLocks noGrp="1"/>
          </p:cNvSpPr>
          <p:nvPr>
            <p:ph type="body" idx="1"/>
          </p:nvPr>
        </p:nvSpPr>
        <p:spPr>
          <a:xfrm>
            <a:off x="676275" y="1425575"/>
            <a:ext cx="7813675" cy="2932112"/>
          </a:xfrm>
          <a:noFill/>
          <a:ln>
            <a:noFill/>
          </a:ln>
        </p:spPr>
        <p:txBody>
          <a:bodyPr spcFirstLastPara="1" wrap="square" lIns="91425" tIns="91425" rIns="91425" bIns="91425" anchor="t" anchorCtr="0">
            <a:noAutofit/>
          </a:bodyPr>
          <a:lstStyle/>
          <a:p>
            <a:pPr marL="0" lvl="0" indent="0">
              <a:buNone/>
            </a:pPr>
            <a:r>
              <a:rPr lang="en-US" dirty="0">
                <a:sym typeface="Arial"/>
              </a:rPr>
              <a:t>This workshop is designed to provide participants with strategies for adopting Ask and Connect practices as part of the Ask-Connect-Inspire-Plan onboarding framework. The goal of Ask is to learn about students’ interests, career goals and lives in order to Connect students with a community and support network that fosters academic and career exploration and provides students the academic and non-academic resources they need, both in the college and the community, to help them successfully complete their credentials.</a:t>
            </a:r>
            <a:endParaRPr lang="en-US" dirty="0"/>
          </a:p>
          <a:p>
            <a:pPr lvl="0"/>
            <a:endParaRPr lang="en-US" dirty="0"/>
          </a:p>
        </p:txBody>
      </p:sp>
      <p:sp>
        <p:nvSpPr>
          <p:cNvPr id="122" name="Google Shape;122;p2"/>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a:t>About This Workshop</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Shape 420"/>
        <p:cNvGrpSpPr/>
        <p:nvPr/>
      </p:nvGrpSpPr>
      <p:grpSpPr>
        <a:xfrm>
          <a:off x="0" y="0"/>
          <a:ext cx="0" cy="0"/>
          <a:chOff x="0" y="0"/>
          <a:chExt cx="0" cy="0"/>
        </a:xfrm>
      </p:grpSpPr>
      <p:sp>
        <p:nvSpPr>
          <p:cNvPr id="422" name="Google Shape;422;g25c3ba207e2_0_1"/>
          <p:cNvSpPr txBox="1">
            <a:spLocks noGrp="1"/>
          </p:cNvSpPr>
          <p:nvPr>
            <p:ph type="body" idx="1"/>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sz="1400">
                <a:solidFill>
                  <a:schemeClr val="dk1"/>
                </a:solidFill>
              </a:rPr>
              <a:t>Institute for Veterans and Military Families and Student Veterans of America. (2017). I</a:t>
            </a:r>
            <a:r>
              <a:rPr lang="en-US" sz="1400" i="1">
                <a:solidFill>
                  <a:schemeClr val="dk1"/>
                </a:solidFill>
              </a:rPr>
              <a:t> am a post-9/11 student veteran. </a:t>
            </a:r>
            <a:r>
              <a:rPr lang="en-US" sz="1400" u="sng">
                <a:solidFill>
                  <a:srgbClr val="1155CC"/>
                </a:solidFill>
                <a:hlinkClick r:id="rId3">
                  <a:extLst>
                    <a:ext uri="{A12FA001-AC4F-418D-AE19-62706E023703}">
                      <ahyp:hlinkClr xmlns:ahyp="http://schemas.microsoft.com/office/drawing/2018/hyperlinkcolor" val="tx"/>
                    </a:ext>
                  </a:extLst>
                </a:hlinkClick>
              </a:rPr>
              <a:t>https://studentveterans.org/wp-content/uploads/2020/08/I-AM-A-POST-911-Student-Veteran-REPORT.pdf</a:t>
            </a:r>
            <a:endParaRPr sz="1400">
              <a:solidFill>
                <a:schemeClr val="dk1"/>
              </a:solidFill>
            </a:endParaRPr>
          </a:p>
          <a:p>
            <a:pPr marL="0" lvl="0" indent="0" algn="l" rtl="0">
              <a:lnSpc>
                <a:spcPct val="107916"/>
              </a:lnSpc>
              <a:spcBef>
                <a:spcPts val="1200"/>
              </a:spcBef>
              <a:spcAft>
                <a:spcPts val="0"/>
              </a:spcAft>
              <a:buSzPts val="1800"/>
              <a:buNone/>
            </a:pPr>
            <a:r>
              <a:rPr lang="en-US" sz="1400">
                <a:solidFill>
                  <a:schemeClr val="dk1"/>
                </a:solidFill>
              </a:rPr>
              <a:t>Michaels, D. (2020). </a:t>
            </a:r>
            <a:r>
              <a:rPr lang="en-US" sz="1400" i="1">
                <a:solidFill>
                  <a:schemeClr val="dk1"/>
                </a:solidFill>
              </a:rPr>
              <a:t>Female student veterans’ transition to college </a:t>
            </a:r>
            <a:r>
              <a:rPr lang="en-US" sz="1400">
                <a:solidFill>
                  <a:schemeClr val="dk1"/>
                </a:solidFill>
              </a:rPr>
              <a:t>[Master’s thesis, Eastern Illinois University]. The Keep. </a:t>
            </a:r>
            <a:r>
              <a:rPr lang="en-US" sz="1400">
                <a:solidFill>
                  <a:srgbClr val="316190"/>
                </a:solidFill>
              </a:rPr>
              <a:t>https://thekeep.eiu.edu/theses/4775</a:t>
            </a:r>
            <a:endParaRPr sz="1400">
              <a:solidFill>
                <a:schemeClr val="dk1"/>
              </a:solidFill>
            </a:endParaRPr>
          </a:p>
          <a:p>
            <a:pPr marL="0" lvl="0" indent="0" algn="l" rtl="0">
              <a:lnSpc>
                <a:spcPct val="100000"/>
              </a:lnSpc>
              <a:spcBef>
                <a:spcPts val="1200"/>
              </a:spcBef>
              <a:spcAft>
                <a:spcPts val="0"/>
              </a:spcAft>
              <a:buSzPts val="1800"/>
              <a:buNone/>
            </a:pPr>
            <a:r>
              <a:rPr lang="en-US" sz="1400">
                <a:solidFill>
                  <a:schemeClr val="dk1"/>
                </a:solidFill>
              </a:rPr>
              <a:t>Wang, X. (2021). </a:t>
            </a:r>
            <a:r>
              <a:rPr lang="en-US" sz="1400" i="1">
                <a:solidFill>
                  <a:schemeClr val="dk1"/>
                </a:solidFill>
              </a:rPr>
              <a:t>On my own: The challenge and promise of building equitable STEM transfer pathways</a:t>
            </a:r>
            <a:r>
              <a:rPr lang="en-US" sz="1400">
                <a:solidFill>
                  <a:schemeClr val="dk1"/>
                </a:solidFill>
              </a:rPr>
              <a:t>. Harvard Education Press.</a:t>
            </a:r>
            <a:endParaRPr sz="1400">
              <a:solidFill>
                <a:schemeClr val="dk1"/>
              </a:solidFill>
            </a:endParaRPr>
          </a:p>
          <a:p>
            <a:pPr marL="0" lvl="0" indent="0" algn="l" rtl="0">
              <a:lnSpc>
                <a:spcPct val="100000"/>
              </a:lnSpc>
              <a:spcBef>
                <a:spcPts val="0"/>
              </a:spcBef>
              <a:spcAft>
                <a:spcPts val="0"/>
              </a:spcAft>
              <a:buSzPts val="1800"/>
              <a:buNone/>
            </a:pPr>
            <a:endParaRPr sz="1400">
              <a:solidFill>
                <a:schemeClr val="dk1"/>
              </a:solidFill>
            </a:endParaRPr>
          </a:p>
          <a:p>
            <a:pPr marL="0" lvl="0" indent="0" algn="l" rtl="0">
              <a:lnSpc>
                <a:spcPct val="100000"/>
              </a:lnSpc>
              <a:spcBef>
                <a:spcPts val="0"/>
              </a:spcBef>
              <a:spcAft>
                <a:spcPts val="0"/>
              </a:spcAft>
              <a:buSzPts val="1800"/>
              <a:buNone/>
            </a:pPr>
            <a:r>
              <a:rPr lang="en-US" sz="1400">
                <a:solidFill>
                  <a:schemeClr val="dk1"/>
                </a:solidFill>
              </a:rPr>
              <a:t>For more on intersectionality: Kimberlé Crenshaw: What is Intersectionality? National Association of Independent Schools (NAIS).</a:t>
            </a:r>
            <a:r>
              <a:rPr lang="en-US" sz="1400" u="sng">
                <a:solidFill>
                  <a:schemeClr val="hlink"/>
                </a:solidFill>
              </a:rPr>
              <a:t> </a:t>
            </a:r>
            <a:endParaRPr sz="140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sz="1500">
              <a:solidFill>
                <a:schemeClr val="dk1"/>
              </a:solidFill>
            </a:endParaRPr>
          </a:p>
        </p:txBody>
      </p:sp>
      <p:sp>
        <p:nvSpPr>
          <p:cNvPr id="421" name="Google Shape;421;g25c3ba207e2_0_1"/>
          <p:cNvSpPr txBox="1">
            <a:spLocks noGrp="1"/>
          </p:cNvSpPr>
          <p:nvPr>
            <p:ph type="title"/>
          </p:nvPr>
        </p:nvSpPr>
        <p:spPr>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US"/>
              <a:t>References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30" name="Google Shape;130;p3"/>
          <p:cNvSpPr txBox="1">
            <a:spLocks noGrp="1"/>
          </p:cNvSpPr>
          <p:nvPr>
            <p:ph type="body" idx="1"/>
          </p:nvPr>
        </p:nvSpPr>
        <p:spPr>
          <a:xfrm>
            <a:off x="654050" y="1341222"/>
            <a:ext cx="7813675" cy="2932112"/>
          </a:xfrm>
          <a:noFill/>
          <a:ln>
            <a:noFill/>
          </a:ln>
        </p:spPr>
        <p:txBody>
          <a:bodyPr spcFirstLastPara="1" wrap="square" lIns="91425" tIns="91425" rIns="91425" bIns="91425" anchor="t" anchorCtr="0">
            <a:noAutofit/>
          </a:bodyPr>
          <a:lstStyle/>
          <a:p>
            <a:pPr lvl="0"/>
            <a:r>
              <a:rPr lang="en-US" dirty="0"/>
              <a:t>Welcome (5 minutes)</a:t>
            </a:r>
          </a:p>
          <a:p>
            <a:pPr lvl="0"/>
            <a:r>
              <a:rPr lang="en-US" dirty="0"/>
              <a:t>Ask-Connect in the Context of Guided Pathways and ACIP (30 minutes)</a:t>
            </a:r>
          </a:p>
          <a:p>
            <a:pPr lvl="0"/>
            <a:r>
              <a:rPr lang="en-US" dirty="0"/>
              <a:t>Activity 1 (25 minutes)</a:t>
            </a:r>
          </a:p>
          <a:p>
            <a:pPr lvl="0"/>
            <a:r>
              <a:rPr lang="en-US" dirty="0"/>
              <a:t>Report out on Activity 1 (5 minutes)</a:t>
            </a:r>
          </a:p>
          <a:p>
            <a:pPr lvl="0"/>
            <a:r>
              <a:rPr lang="en-US" dirty="0"/>
              <a:t>About Ask-Connect (20 minutes)</a:t>
            </a:r>
          </a:p>
          <a:p>
            <a:pPr lvl="0"/>
            <a:r>
              <a:rPr lang="en-US" dirty="0"/>
              <a:t>Activity 2 (25 minutes)</a:t>
            </a:r>
          </a:p>
          <a:p>
            <a:pPr lvl="0"/>
            <a:r>
              <a:rPr lang="en-US" dirty="0"/>
              <a:t>Report out on Activity 2 (5 minutes)</a:t>
            </a:r>
          </a:p>
          <a:p>
            <a:pPr lvl="0"/>
            <a:r>
              <a:rPr lang="en-US" dirty="0"/>
              <a:t>Wrap-up (10 minutes)</a:t>
            </a:r>
          </a:p>
        </p:txBody>
      </p:sp>
      <p:sp>
        <p:nvSpPr>
          <p:cNvPr id="129" name="Google Shape;129;p3"/>
          <p:cNvSpPr txBox="1">
            <a:spLocks noGrp="1"/>
          </p:cNvSpPr>
          <p:nvPr>
            <p:ph type="title"/>
          </p:nvPr>
        </p:nvSpPr>
        <p:spPr>
          <a:xfrm>
            <a:off x="654725" y="568225"/>
            <a:ext cx="7814100" cy="857400"/>
          </a:xfrm>
          <a:noFill/>
          <a:ln>
            <a:noFill/>
          </a:ln>
        </p:spPr>
        <p:txBody>
          <a:bodyPr spcFirstLastPara="1" wrap="square" lIns="91425" tIns="91425" rIns="91425" bIns="91425" anchor="t" anchorCtr="0">
            <a:noAutofit/>
          </a:bodyPr>
          <a:lstStyle/>
          <a:p>
            <a:pPr lvl="0"/>
            <a:r>
              <a:rPr lang="en-US"/>
              <a:t>Workshop Agenda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192f0f4cffc_0_0"/>
          <p:cNvSpPr txBox="1">
            <a:spLocks noGrp="1"/>
          </p:cNvSpPr>
          <p:nvPr>
            <p:ph type="ctrTitle"/>
          </p:nvPr>
        </p:nvSpPr>
        <p:spPr>
          <a:xfrm>
            <a:off x="685800" y="2726342"/>
            <a:ext cx="5822004" cy="1159800"/>
          </a:xfrm>
          <a:noFill/>
          <a:ln>
            <a:noFill/>
          </a:ln>
        </p:spPr>
        <p:txBody>
          <a:bodyPr spcFirstLastPara="1" wrap="square" lIns="91425" tIns="91425" rIns="91425" bIns="91425" anchor="b" anchorCtr="0">
            <a:noAutofit/>
          </a:bodyPr>
          <a:lstStyle/>
          <a:p>
            <a:pPr lvl="0"/>
            <a:r>
              <a:rPr lang="en-US"/>
              <a:t>Ask &amp; Connect in the Context of Guided Pathways &amp; ACIP</a:t>
            </a:r>
          </a:p>
        </p:txBody>
      </p:sp>
      <p:sp>
        <p:nvSpPr>
          <p:cNvPr id="3" name="Subtitle 2">
            <a:extLst>
              <a:ext uri="{FF2B5EF4-FFF2-40B4-BE49-F238E27FC236}">
                <a16:creationId xmlns:a16="http://schemas.microsoft.com/office/drawing/2014/main" id="{1B504902-9F15-9037-3A9E-2E6A87386065}"/>
              </a:ext>
            </a:extLst>
          </p:cNvPr>
          <p:cNvSpPr>
            <a:spLocks noGrp="1"/>
          </p:cNvSpPr>
          <p:nvPr>
            <p:ph type="subTitle" idx="1"/>
          </p:nvPr>
        </p:nvSpPr>
        <p:spPr/>
        <p:txBody>
          <a:bodyP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4"/>
          <p:cNvSpPr txBox="1">
            <a:spLocks noGrp="1"/>
          </p:cNvSpPr>
          <p:nvPr>
            <p:ph type="title"/>
          </p:nvPr>
        </p:nvSpPr>
        <p:spPr>
          <a:xfrm>
            <a:off x="614326" y="334434"/>
            <a:ext cx="7731605" cy="557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600"/>
              <a:buNone/>
            </a:pPr>
            <a:r>
              <a:rPr lang="en-US">
                <a:solidFill>
                  <a:schemeClr val="dk1"/>
                </a:solidFill>
              </a:rPr>
              <a:t>Guided pathways has four areas of practice:</a:t>
            </a:r>
          </a:p>
        </p:txBody>
      </p:sp>
      <p:pic>
        <p:nvPicPr>
          <p:cNvPr id="143" name="Google Shape;143;p4" descr="Icon&#10;&#10;Description automatically generated"/>
          <p:cNvPicPr preferRelativeResize="0"/>
          <p:nvPr/>
        </p:nvPicPr>
        <p:blipFill rotWithShape="1">
          <a:blip r:embed="rId3">
            <a:alphaModFix/>
          </a:blip>
          <a:srcRect/>
          <a:stretch/>
        </p:blipFill>
        <p:spPr>
          <a:xfrm>
            <a:off x="1046352" y="1532433"/>
            <a:ext cx="784408" cy="1994259"/>
          </a:xfrm>
          <a:prstGeom prst="rect">
            <a:avLst/>
          </a:prstGeom>
          <a:noFill/>
          <a:ln>
            <a:noFill/>
          </a:ln>
        </p:spPr>
      </p:pic>
      <p:pic>
        <p:nvPicPr>
          <p:cNvPr id="144" name="Google Shape;144;p4" descr="Icon&#10;&#10;Description automatically generated"/>
          <p:cNvPicPr preferRelativeResize="0"/>
          <p:nvPr/>
        </p:nvPicPr>
        <p:blipFill rotWithShape="1">
          <a:blip r:embed="rId4">
            <a:alphaModFix/>
          </a:blip>
          <a:srcRect/>
          <a:stretch/>
        </p:blipFill>
        <p:spPr>
          <a:xfrm>
            <a:off x="3034014" y="1532433"/>
            <a:ext cx="784408" cy="1994259"/>
          </a:xfrm>
          <a:prstGeom prst="rect">
            <a:avLst/>
          </a:prstGeom>
          <a:noFill/>
          <a:ln>
            <a:noFill/>
          </a:ln>
        </p:spPr>
      </p:pic>
      <p:pic>
        <p:nvPicPr>
          <p:cNvPr id="145" name="Google Shape;145;p4" descr="Icon&#10;&#10;Description automatically generated"/>
          <p:cNvPicPr preferRelativeResize="0"/>
          <p:nvPr/>
        </p:nvPicPr>
        <p:blipFill rotWithShape="1">
          <a:blip r:embed="rId5">
            <a:alphaModFix/>
          </a:blip>
          <a:srcRect/>
          <a:stretch/>
        </p:blipFill>
        <p:spPr>
          <a:xfrm>
            <a:off x="4968427" y="1532434"/>
            <a:ext cx="784408" cy="1994259"/>
          </a:xfrm>
          <a:prstGeom prst="rect">
            <a:avLst/>
          </a:prstGeom>
          <a:noFill/>
          <a:ln>
            <a:noFill/>
          </a:ln>
        </p:spPr>
      </p:pic>
      <p:pic>
        <p:nvPicPr>
          <p:cNvPr id="146" name="Google Shape;146;p4" descr="Icon&#10;&#10;Description automatically generated"/>
          <p:cNvPicPr preferRelativeResize="0"/>
          <p:nvPr/>
        </p:nvPicPr>
        <p:blipFill rotWithShape="1">
          <a:blip r:embed="rId6">
            <a:alphaModFix/>
          </a:blip>
          <a:srcRect/>
          <a:stretch/>
        </p:blipFill>
        <p:spPr>
          <a:xfrm>
            <a:off x="6975674" y="1532432"/>
            <a:ext cx="786154" cy="1994259"/>
          </a:xfrm>
          <a:prstGeom prst="rect">
            <a:avLst/>
          </a:prstGeom>
          <a:noFill/>
          <a:ln>
            <a:noFill/>
          </a:ln>
        </p:spPr>
      </p:pic>
      <p:sp>
        <p:nvSpPr>
          <p:cNvPr id="147" name="Google Shape;147;p4"/>
          <p:cNvSpPr txBox="1"/>
          <p:nvPr/>
        </p:nvSpPr>
        <p:spPr>
          <a:xfrm>
            <a:off x="516383" y="3624854"/>
            <a:ext cx="2053517" cy="1015632"/>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000000"/>
                </a:solidFill>
                <a:highlight>
                  <a:srgbClr val="FFFFFF"/>
                </a:highlight>
                <a:latin typeface="Roboto"/>
                <a:ea typeface="Roboto"/>
                <a:cs typeface="Roboto"/>
                <a:sym typeface="Roboto"/>
              </a:rPr>
              <a:t>Clarify paths to student education and career goals.</a:t>
            </a:r>
            <a:endParaRPr sz="1800" b="1" i="0" u="none" strike="noStrike" cap="none">
              <a:solidFill>
                <a:srgbClr val="000000"/>
              </a:solidFill>
              <a:highlight>
                <a:srgbClr val="FFFFFF"/>
              </a:highlight>
              <a:latin typeface="Roboto"/>
              <a:ea typeface="Roboto"/>
              <a:cs typeface="Roboto"/>
              <a:sym typeface="Roboto"/>
            </a:endParaRPr>
          </a:p>
        </p:txBody>
      </p:sp>
      <p:sp>
        <p:nvSpPr>
          <p:cNvPr id="148" name="Google Shape;148;p4"/>
          <p:cNvSpPr txBox="1"/>
          <p:nvPr/>
        </p:nvSpPr>
        <p:spPr>
          <a:xfrm>
            <a:off x="6391571" y="3624854"/>
            <a:ext cx="1954360" cy="101563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1" i="0" u="none" strike="noStrike" cap="none">
                <a:solidFill>
                  <a:srgbClr val="000000"/>
                </a:solidFill>
                <a:highlight>
                  <a:srgbClr val="FFFFFF"/>
                </a:highlight>
                <a:latin typeface="Roboto"/>
                <a:ea typeface="Roboto"/>
                <a:cs typeface="Roboto"/>
                <a:sym typeface="Roboto"/>
              </a:rPr>
              <a:t>Ensure students are learning in a program.</a:t>
            </a:r>
            <a:endParaRPr sz="1800" b="1" i="0" u="none" strike="noStrike" cap="none">
              <a:solidFill>
                <a:srgbClr val="000000"/>
              </a:solidFill>
              <a:highlight>
                <a:srgbClr val="FFFFFF"/>
              </a:highlight>
              <a:latin typeface="Roboto"/>
              <a:ea typeface="Roboto"/>
              <a:cs typeface="Roboto"/>
              <a:sym typeface="Roboto"/>
            </a:endParaRPr>
          </a:p>
        </p:txBody>
      </p:sp>
      <p:sp>
        <p:nvSpPr>
          <p:cNvPr id="149" name="Google Shape;149;p4"/>
          <p:cNvSpPr txBox="1"/>
          <p:nvPr/>
        </p:nvSpPr>
        <p:spPr>
          <a:xfrm>
            <a:off x="4611450" y="3624854"/>
            <a:ext cx="17532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000000"/>
                </a:solidFill>
                <a:highlight>
                  <a:srgbClr val="FFFFFF"/>
                </a:highlight>
                <a:latin typeface="Roboto"/>
                <a:ea typeface="Roboto"/>
                <a:cs typeface="Roboto"/>
                <a:sym typeface="Roboto"/>
              </a:rPr>
              <a:t>Keep students on a path.</a:t>
            </a:r>
            <a:endParaRPr sz="1800" b="1" i="0" u="none" strike="noStrike" cap="none">
              <a:solidFill>
                <a:srgbClr val="000000"/>
              </a:solidFill>
              <a:highlight>
                <a:srgbClr val="FFFFFF"/>
              </a:highlight>
              <a:latin typeface="Roboto"/>
              <a:ea typeface="Roboto"/>
              <a:cs typeface="Roboto"/>
              <a:sym typeface="Roboto"/>
            </a:endParaRPr>
          </a:p>
        </p:txBody>
      </p:sp>
      <p:sp>
        <p:nvSpPr>
          <p:cNvPr id="150" name="Google Shape;150;p4"/>
          <p:cNvSpPr txBox="1"/>
          <p:nvPr/>
        </p:nvSpPr>
        <p:spPr>
          <a:xfrm>
            <a:off x="2841275" y="3624854"/>
            <a:ext cx="14988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000000"/>
                </a:solidFill>
                <a:highlight>
                  <a:srgbClr val="FFFFFF"/>
                </a:highlight>
                <a:latin typeface="Roboto"/>
                <a:ea typeface="Roboto"/>
                <a:cs typeface="Roboto"/>
                <a:sym typeface="Roboto"/>
              </a:rPr>
              <a:t>Get students on a path.</a:t>
            </a:r>
            <a:endParaRPr sz="1800" b="1" i="0" u="none" strike="noStrike" cap="none">
              <a:solidFill>
                <a:srgbClr val="000000"/>
              </a:solidFill>
              <a:highlight>
                <a:srgbClr val="FFFFFF"/>
              </a:highlight>
              <a:latin typeface="Roboto"/>
              <a:ea typeface="Roboto"/>
              <a:cs typeface="Roboto"/>
              <a:sym typeface="Robo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fade">
                                      <p:cBhvr>
                                        <p:cTn id="7" dur="500"/>
                                        <p:tgtEl>
                                          <p:spTgt spid="143"/>
                                        </p:tgtEl>
                                      </p:cBhvr>
                                    </p:animEffect>
                                  </p:childTnLst>
                                </p:cTn>
                              </p:par>
                              <p:par>
                                <p:cTn id="8" presetID="10" presetClass="entr" presetSubtype="0" fill="hold" nodeType="withEffect">
                                  <p:stCondLst>
                                    <p:cond delay="0"/>
                                  </p:stCondLst>
                                  <p:childTnLst>
                                    <p:set>
                                      <p:cBhvr>
                                        <p:cTn id="9" dur="1" fill="hold">
                                          <p:stCondLst>
                                            <p:cond delay="0"/>
                                          </p:stCondLst>
                                        </p:cTn>
                                        <p:tgtEl>
                                          <p:spTgt spid="147"/>
                                        </p:tgtEl>
                                        <p:attrNameLst>
                                          <p:attrName>style.visibility</p:attrName>
                                        </p:attrNameLst>
                                      </p:cBhvr>
                                      <p:to>
                                        <p:strVal val="visible"/>
                                      </p:to>
                                    </p:set>
                                    <p:animEffect transition="in" filter="fade">
                                      <p:cBhvr>
                                        <p:cTn id="10" dur="500"/>
                                        <p:tgtEl>
                                          <p:spTgt spid="14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4"/>
                                        </p:tgtEl>
                                        <p:attrNameLst>
                                          <p:attrName>style.visibility</p:attrName>
                                        </p:attrNameLst>
                                      </p:cBhvr>
                                      <p:to>
                                        <p:strVal val="visible"/>
                                      </p:to>
                                    </p:set>
                                    <p:animEffect transition="in" filter="fade">
                                      <p:cBhvr>
                                        <p:cTn id="15" dur="500"/>
                                        <p:tgtEl>
                                          <p:spTgt spid="144"/>
                                        </p:tgtEl>
                                      </p:cBhvr>
                                    </p:animEffect>
                                  </p:childTnLst>
                                </p:cTn>
                              </p:par>
                              <p:par>
                                <p:cTn id="16" presetID="10" presetClass="entr" presetSubtype="0" fill="hold" nodeType="withEffect">
                                  <p:stCondLst>
                                    <p:cond delay="0"/>
                                  </p:stCondLst>
                                  <p:childTnLst>
                                    <p:set>
                                      <p:cBhvr>
                                        <p:cTn id="17" dur="1" fill="hold">
                                          <p:stCondLst>
                                            <p:cond delay="0"/>
                                          </p:stCondLst>
                                        </p:cTn>
                                        <p:tgtEl>
                                          <p:spTgt spid="150"/>
                                        </p:tgtEl>
                                        <p:attrNameLst>
                                          <p:attrName>style.visibility</p:attrName>
                                        </p:attrNameLst>
                                      </p:cBhvr>
                                      <p:to>
                                        <p:strVal val="visible"/>
                                      </p:to>
                                    </p:set>
                                    <p:animEffect transition="in" filter="fade">
                                      <p:cBhvr>
                                        <p:cTn id="18" dur="500"/>
                                        <p:tgtEl>
                                          <p:spTgt spid="15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45"/>
                                        </p:tgtEl>
                                        <p:attrNameLst>
                                          <p:attrName>style.visibility</p:attrName>
                                        </p:attrNameLst>
                                      </p:cBhvr>
                                      <p:to>
                                        <p:strVal val="visible"/>
                                      </p:to>
                                    </p:set>
                                    <p:animEffect transition="in" filter="fade">
                                      <p:cBhvr>
                                        <p:cTn id="23" dur="500"/>
                                        <p:tgtEl>
                                          <p:spTgt spid="145"/>
                                        </p:tgtEl>
                                      </p:cBhvr>
                                    </p:animEffect>
                                  </p:childTnLst>
                                </p:cTn>
                              </p:par>
                              <p:par>
                                <p:cTn id="24" presetID="10" presetClass="entr" presetSubtype="0" fill="hold" nodeType="withEffect">
                                  <p:stCondLst>
                                    <p:cond delay="0"/>
                                  </p:stCondLst>
                                  <p:childTnLst>
                                    <p:set>
                                      <p:cBhvr>
                                        <p:cTn id="25" dur="1" fill="hold">
                                          <p:stCondLst>
                                            <p:cond delay="0"/>
                                          </p:stCondLst>
                                        </p:cTn>
                                        <p:tgtEl>
                                          <p:spTgt spid="149"/>
                                        </p:tgtEl>
                                        <p:attrNameLst>
                                          <p:attrName>style.visibility</p:attrName>
                                        </p:attrNameLst>
                                      </p:cBhvr>
                                      <p:to>
                                        <p:strVal val="visible"/>
                                      </p:to>
                                    </p:set>
                                    <p:animEffect transition="in" filter="fade">
                                      <p:cBhvr>
                                        <p:cTn id="26" dur="500"/>
                                        <p:tgtEl>
                                          <p:spTgt spid="14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46"/>
                                        </p:tgtEl>
                                        <p:attrNameLst>
                                          <p:attrName>style.visibility</p:attrName>
                                        </p:attrNameLst>
                                      </p:cBhvr>
                                      <p:to>
                                        <p:strVal val="visible"/>
                                      </p:to>
                                    </p:set>
                                    <p:animEffect transition="in" filter="fade">
                                      <p:cBhvr>
                                        <p:cTn id="31" dur="500"/>
                                        <p:tgtEl>
                                          <p:spTgt spid="146"/>
                                        </p:tgtEl>
                                      </p:cBhvr>
                                    </p:animEffect>
                                  </p:childTnLst>
                                </p:cTn>
                              </p:par>
                              <p:par>
                                <p:cTn id="32" presetID="10" presetClass="entr" presetSubtype="0" fill="hold" nodeType="withEffect">
                                  <p:stCondLst>
                                    <p:cond delay="0"/>
                                  </p:stCondLst>
                                  <p:childTnLst>
                                    <p:set>
                                      <p:cBhvr>
                                        <p:cTn id="33" dur="1" fill="hold">
                                          <p:stCondLst>
                                            <p:cond delay="0"/>
                                          </p:stCondLst>
                                        </p:cTn>
                                        <p:tgtEl>
                                          <p:spTgt spid="148"/>
                                        </p:tgtEl>
                                        <p:attrNameLst>
                                          <p:attrName>style.visibility</p:attrName>
                                        </p:attrNameLst>
                                      </p:cBhvr>
                                      <p:to>
                                        <p:strVal val="visible"/>
                                      </p:to>
                                    </p:set>
                                    <p:animEffect transition="in" filter="fade">
                                      <p:cBhvr>
                                        <p:cTn id="34"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grpSp>
        <p:nvGrpSpPr>
          <p:cNvPr id="156" name="Google Shape;156;p5"/>
          <p:cNvGrpSpPr/>
          <p:nvPr/>
        </p:nvGrpSpPr>
        <p:grpSpPr>
          <a:xfrm>
            <a:off x="814396" y="221430"/>
            <a:ext cx="7570776" cy="4591484"/>
            <a:chOff x="889421" y="419121"/>
            <a:chExt cx="7570776" cy="4591484"/>
          </a:xfrm>
        </p:grpSpPr>
        <p:sp>
          <p:nvSpPr>
            <p:cNvPr id="157" name="Google Shape;157;p5"/>
            <p:cNvSpPr/>
            <p:nvPr/>
          </p:nvSpPr>
          <p:spPr>
            <a:xfrm rot="5400000">
              <a:off x="1563684" y="3002070"/>
              <a:ext cx="2923805" cy="1090672"/>
            </a:xfrm>
            <a:custGeom>
              <a:avLst/>
              <a:gdLst/>
              <a:ahLst/>
              <a:cxnLst/>
              <a:rect l="l" t="t" r="r" b="b"/>
              <a:pathLst>
                <a:path w="4509" h="1682" extrusionOk="0">
                  <a:moveTo>
                    <a:pt x="4509" y="838"/>
                  </a:moveTo>
                  <a:lnTo>
                    <a:pt x="4509" y="1682"/>
                  </a:lnTo>
                  <a:lnTo>
                    <a:pt x="1453" y="1682"/>
                  </a:lnTo>
                  <a:lnTo>
                    <a:pt x="0" y="0"/>
                  </a:lnTo>
                  <a:lnTo>
                    <a:pt x="1453" y="838"/>
                  </a:lnTo>
                  <a:lnTo>
                    <a:pt x="4509" y="838"/>
                  </a:lnTo>
                  <a:close/>
                </a:path>
              </a:pathLst>
            </a:custGeom>
            <a:solidFill>
              <a:schemeClr val="lt1"/>
            </a:solidFill>
            <a:ln w="9525" cap="flat" cmpd="sng">
              <a:solidFill>
                <a:srgbClr val="7F7F7F"/>
              </a:solidFill>
              <a:prstDash val="solid"/>
              <a:round/>
              <a:headEnd type="none" w="sm" len="sm"/>
              <a:tailEnd type="none" w="sm" len="sm"/>
            </a:ln>
            <a:effectLst>
              <a:outerShdw blurRad="38100" dist="25400" dir="5400000" algn="t" rotWithShape="0">
                <a:srgbClr val="000000">
                  <a:alpha val="24313"/>
                </a:srgbClr>
              </a:outerShdw>
            </a:effectLst>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Clr>
                  <a:srgbClr val="000000"/>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58" name="Google Shape;158;p5"/>
            <p:cNvSpPr/>
            <p:nvPr/>
          </p:nvSpPr>
          <p:spPr>
            <a:xfrm>
              <a:off x="4967089" y="3645238"/>
              <a:ext cx="3258600" cy="456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59" name="Google Shape;159;p5"/>
            <p:cNvSpPr/>
            <p:nvPr/>
          </p:nvSpPr>
          <p:spPr>
            <a:xfrm rot="5400000">
              <a:off x="8163047" y="3530520"/>
              <a:ext cx="319200" cy="275100"/>
            </a:xfrm>
            <a:prstGeom prst="triangle">
              <a:avLst>
                <a:gd name="adj" fmla="val 50000"/>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60" name="Google Shape;160;p5"/>
            <p:cNvSpPr/>
            <p:nvPr/>
          </p:nvSpPr>
          <p:spPr>
            <a:xfrm rot="10800000">
              <a:off x="1010510" y="3653941"/>
              <a:ext cx="1206300" cy="456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61" name="Google Shape;161;p5"/>
            <p:cNvSpPr/>
            <p:nvPr/>
          </p:nvSpPr>
          <p:spPr>
            <a:xfrm rot="-5400000">
              <a:off x="867371" y="3539160"/>
              <a:ext cx="319200" cy="275100"/>
            </a:xfrm>
            <a:prstGeom prst="triangle">
              <a:avLst>
                <a:gd name="adj" fmla="val 50000"/>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sp>
          <p:nvSpPr>
            <p:cNvPr id="162" name="Google Shape;162;p5"/>
            <p:cNvSpPr/>
            <p:nvPr/>
          </p:nvSpPr>
          <p:spPr>
            <a:xfrm rot="5400000">
              <a:off x="2655978" y="3001745"/>
              <a:ext cx="2923805" cy="1093914"/>
            </a:xfrm>
            <a:custGeom>
              <a:avLst/>
              <a:gdLst/>
              <a:ahLst/>
              <a:cxnLst/>
              <a:rect l="l" t="t" r="r" b="b"/>
              <a:pathLst>
                <a:path w="4509" h="1687" extrusionOk="0">
                  <a:moveTo>
                    <a:pt x="4509" y="0"/>
                  </a:moveTo>
                  <a:lnTo>
                    <a:pt x="4509" y="841"/>
                  </a:lnTo>
                  <a:lnTo>
                    <a:pt x="1453" y="841"/>
                  </a:lnTo>
                  <a:lnTo>
                    <a:pt x="0" y="1687"/>
                  </a:lnTo>
                  <a:lnTo>
                    <a:pt x="1453" y="0"/>
                  </a:lnTo>
                  <a:lnTo>
                    <a:pt x="4509" y="0"/>
                  </a:lnTo>
                  <a:close/>
                </a:path>
              </a:pathLst>
            </a:custGeom>
            <a:solidFill>
              <a:schemeClr val="lt1"/>
            </a:solidFill>
            <a:ln w="9525" cap="flat" cmpd="sng">
              <a:solidFill>
                <a:srgbClr val="7F7F7F"/>
              </a:solidFill>
              <a:prstDash val="solid"/>
              <a:round/>
              <a:headEnd type="none" w="sm" len="sm"/>
              <a:tailEnd type="none" w="sm" len="sm"/>
            </a:ln>
            <a:effectLst>
              <a:outerShdw blurRad="38100" dist="25400" dir="5400000" algn="t" rotWithShape="0">
                <a:srgbClr val="000000">
                  <a:alpha val="24313"/>
                </a:srgbClr>
              </a:outerShdw>
            </a:effectLst>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Clr>
                  <a:srgbClr val="000000"/>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63" name="Google Shape;163;p5"/>
            <p:cNvSpPr/>
            <p:nvPr/>
          </p:nvSpPr>
          <p:spPr>
            <a:xfrm rot="5400000">
              <a:off x="2383309" y="3273117"/>
              <a:ext cx="2923805" cy="548578"/>
            </a:xfrm>
            <a:custGeom>
              <a:avLst/>
              <a:gdLst/>
              <a:ahLst/>
              <a:cxnLst/>
              <a:rect l="l" t="t" r="r" b="b"/>
              <a:pathLst>
                <a:path w="4509" h="846" extrusionOk="0">
                  <a:moveTo>
                    <a:pt x="4509" y="0"/>
                  </a:moveTo>
                  <a:lnTo>
                    <a:pt x="4509" y="843"/>
                  </a:lnTo>
                  <a:lnTo>
                    <a:pt x="1453" y="843"/>
                  </a:lnTo>
                  <a:lnTo>
                    <a:pt x="0" y="846"/>
                  </a:lnTo>
                  <a:lnTo>
                    <a:pt x="1453" y="0"/>
                  </a:lnTo>
                  <a:lnTo>
                    <a:pt x="4509" y="0"/>
                  </a:lnTo>
                  <a:close/>
                </a:path>
              </a:pathLst>
            </a:custGeom>
            <a:solidFill>
              <a:schemeClr val="lt1"/>
            </a:solidFill>
            <a:ln w="9525" cap="flat" cmpd="sng">
              <a:solidFill>
                <a:srgbClr val="7F7F7F"/>
              </a:solidFill>
              <a:prstDash val="solid"/>
              <a:round/>
              <a:headEnd type="none" w="sm" len="sm"/>
              <a:tailEnd type="none" w="sm" len="sm"/>
            </a:ln>
            <a:effectLst>
              <a:outerShdw blurRad="38100" dist="25400" dir="5400000" algn="t" rotWithShape="0">
                <a:srgbClr val="000000">
                  <a:alpha val="24313"/>
                </a:srgbClr>
              </a:outerShdw>
            </a:effectLst>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Clr>
                  <a:srgbClr val="000000"/>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64" name="Google Shape;164;p5"/>
            <p:cNvSpPr/>
            <p:nvPr/>
          </p:nvSpPr>
          <p:spPr>
            <a:xfrm rot="5400000">
              <a:off x="1838298" y="3274738"/>
              <a:ext cx="2923805" cy="545336"/>
            </a:xfrm>
            <a:custGeom>
              <a:avLst/>
              <a:gdLst/>
              <a:ahLst/>
              <a:cxnLst/>
              <a:rect l="l" t="t" r="r" b="b"/>
              <a:pathLst>
                <a:path w="4509" h="841" extrusionOk="0">
                  <a:moveTo>
                    <a:pt x="4509" y="0"/>
                  </a:moveTo>
                  <a:lnTo>
                    <a:pt x="4509" y="841"/>
                  </a:lnTo>
                  <a:lnTo>
                    <a:pt x="1453" y="841"/>
                  </a:lnTo>
                  <a:lnTo>
                    <a:pt x="0" y="3"/>
                  </a:lnTo>
                  <a:lnTo>
                    <a:pt x="1453" y="0"/>
                  </a:lnTo>
                  <a:lnTo>
                    <a:pt x="4509" y="0"/>
                  </a:lnTo>
                  <a:close/>
                </a:path>
              </a:pathLst>
            </a:custGeom>
            <a:solidFill>
              <a:schemeClr val="lt1"/>
            </a:solidFill>
            <a:ln w="9525" cap="flat" cmpd="sng">
              <a:solidFill>
                <a:srgbClr val="7F7F7F"/>
              </a:solidFill>
              <a:prstDash val="solid"/>
              <a:round/>
              <a:headEnd type="none" w="sm" len="sm"/>
              <a:tailEnd type="none" w="sm" len="sm"/>
            </a:ln>
            <a:effectLst>
              <a:outerShdw blurRad="38100" dist="25400" dir="5400000" algn="t" rotWithShape="0">
                <a:srgbClr val="000000">
                  <a:alpha val="24313"/>
                </a:srgbClr>
              </a:outerShdw>
            </a:effectLst>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Clr>
                  <a:srgbClr val="000000"/>
                </a:buClr>
                <a:buSzPts val="2400"/>
                <a:buFont typeface="Arial"/>
                <a:buNone/>
              </a:pPr>
              <a:endParaRPr sz="2400" b="0" i="0" u="none" strike="noStrike" cap="none">
                <a:solidFill>
                  <a:srgbClr val="000000"/>
                </a:solidFill>
                <a:latin typeface="Arial"/>
                <a:ea typeface="Arial"/>
                <a:cs typeface="Arial"/>
                <a:sym typeface="Arial"/>
              </a:endParaRPr>
            </a:p>
          </p:txBody>
        </p:sp>
        <p:sp>
          <p:nvSpPr>
            <p:cNvPr id="165" name="Google Shape;165;p5"/>
            <p:cNvSpPr txBox="1"/>
            <p:nvPr/>
          </p:nvSpPr>
          <p:spPr>
            <a:xfrm rot="-5400000">
              <a:off x="3244935" y="3411036"/>
              <a:ext cx="2286900" cy="431100"/>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rgbClr val="000000"/>
                  </a:solidFill>
                  <a:latin typeface="Roboto"/>
                  <a:ea typeface="Roboto"/>
                  <a:cs typeface="Roboto"/>
                  <a:sym typeface="Roboto"/>
                </a:rPr>
                <a:t>PLAN</a:t>
              </a:r>
              <a:endParaRPr sz="1400" b="0" i="0" u="none" strike="noStrike" cap="none">
                <a:solidFill>
                  <a:srgbClr val="000000"/>
                </a:solidFill>
                <a:latin typeface="Arial"/>
                <a:ea typeface="Arial"/>
                <a:cs typeface="Arial"/>
                <a:sym typeface="Arial"/>
              </a:endParaRPr>
            </a:p>
          </p:txBody>
        </p:sp>
        <p:sp>
          <p:nvSpPr>
            <p:cNvPr id="166" name="Google Shape;166;p5"/>
            <p:cNvSpPr txBox="1"/>
            <p:nvPr/>
          </p:nvSpPr>
          <p:spPr>
            <a:xfrm rot="-5400000">
              <a:off x="2700247" y="3411036"/>
              <a:ext cx="2286900" cy="431100"/>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rgbClr val="000000"/>
                  </a:solidFill>
                  <a:latin typeface="Roboto"/>
                  <a:ea typeface="Roboto"/>
                  <a:cs typeface="Roboto"/>
                  <a:sym typeface="Roboto"/>
                </a:rPr>
                <a:t>INSPIRE</a:t>
              </a:r>
              <a:endParaRPr sz="1400" b="0" i="0" u="none" strike="noStrike" cap="none">
                <a:solidFill>
                  <a:srgbClr val="000000"/>
                </a:solidFill>
                <a:latin typeface="Arial"/>
                <a:ea typeface="Arial"/>
                <a:cs typeface="Arial"/>
                <a:sym typeface="Arial"/>
              </a:endParaRPr>
            </a:p>
          </p:txBody>
        </p:sp>
        <p:sp>
          <p:nvSpPr>
            <p:cNvPr id="167" name="Google Shape;167;p5"/>
            <p:cNvSpPr txBox="1"/>
            <p:nvPr/>
          </p:nvSpPr>
          <p:spPr>
            <a:xfrm rot="-5400000">
              <a:off x="2155235" y="3411036"/>
              <a:ext cx="2286900" cy="431100"/>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rgbClr val="000000"/>
                  </a:solidFill>
                  <a:latin typeface="Roboto"/>
                  <a:ea typeface="Roboto"/>
                  <a:cs typeface="Roboto"/>
                  <a:sym typeface="Roboto"/>
                </a:rPr>
                <a:t>CONNECT</a:t>
              </a:r>
              <a:endParaRPr sz="1400" b="0" i="0" u="none" strike="noStrike" cap="none">
                <a:solidFill>
                  <a:srgbClr val="000000"/>
                </a:solidFill>
                <a:latin typeface="Arial"/>
                <a:ea typeface="Arial"/>
                <a:cs typeface="Arial"/>
                <a:sym typeface="Arial"/>
              </a:endParaRPr>
            </a:p>
          </p:txBody>
        </p:sp>
        <p:sp>
          <p:nvSpPr>
            <p:cNvPr id="168" name="Google Shape;168;p5"/>
            <p:cNvSpPr txBox="1"/>
            <p:nvPr/>
          </p:nvSpPr>
          <p:spPr>
            <a:xfrm rot="-5400000">
              <a:off x="1610547" y="3411036"/>
              <a:ext cx="2286900" cy="431100"/>
            </a:xfrm>
            <a:prstGeom prst="rect">
              <a:avLst/>
            </a:prstGeom>
            <a:noFill/>
            <a:ln>
              <a:noFill/>
            </a:ln>
          </p:spPr>
          <p:txBody>
            <a:bodyPr spcFirstLastPara="1" wrap="square" lIns="0" tIns="0" rIns="0" bIns="0" anchor="ctr" anchorCtr="0">
              <a:spAutoFit/>
            </a:bodyPr>
            <a:lstStyle/>
            <a:p>
              <a:pPr marL="0" marR="0" lvl="0" indent="0" algn="l" rtl="0">
                <a:lnSpc>
                  <a:spcPct val="100000"/>
                </a:lnSpc>
                <a:spcBef>
                  <a:spcPts val="0"/>
                </a:spcBef>
                <a:spcAft>
                  <a:spcPts val="0"/>
                </a:spcAft>
                <a:buClr>
                  <a:srgbClr val="000000"/>
                </a:buClr>
                <a:buSzPts val="2800"/>
                <a:buFont typeface="Arial"/>
                <a:buNone/>
              </a:pPr>
              <a:r>
                <a:rPr lang="en-US" sz="2800" b="1" i="0" u="none" strike="noStrike" cap="none">
                  <a:solidFill>
                    <a:srgbClr val="000000"/>
                  </a:solidFill>
                  <a:latin typeface="Roboto"/>
                  <a:ea typeface="Roboto"/>
                  <a:cs typeface="Roboto"/>
                  <a:sym typeface="Roboto"/>
                </a:rPr>
                <a:t>ASK</a:t>
              </a:r>
              <a:endParaRPr sz="1400" b="0" i="0" u="none" strike="noStrike" cap="none">
                <a:solidFill>
                  <a:srgbClr val="000000"/>
                </a:solidFill>
                <a:latin typeface="Arial"/>
                <a:ea typeface="Arial"/>
                <a:cs typeface="Arial"/>
                <a:sym typeface="Arial"/>
              </a:endParaRPr>
            </a:p>
          </p:txBody>
        </p:sp>
        <p:sp>
          <p:nvSpPr>
            <p:cNvPr id="169" name="Google Shape;169;p5"/>
            <p:cNvSpPr/>
            <p:nvPr/>
          </p:nvSpPr>
          <p:spPr>
            <a:xfrm>
              <a:off x="2480250" y="4886753"/>
              <a:ext cx="545400" cy="122700"/>
            </a:xfrm>
            <a:prstGeom prst="rect">
              <a:avLst/>
            </a:prstGeom>
            <a:solidFill>
              <a:schemeClr val="accent6"/>
            </a:solidFill>
            <a:ln w="9525" cap="flat" cmpd="sng">
              <a:solidFill>
                <a:schemeClr val="accent6"/>
              </a:solidFill>
              <a:prstDash val="solid"/>
              <a:round/>
              <a:headEnd type="none" w="sm" len="sm"/>
              <a:tailEnd type="none" w="sm" len="sm"/>
            </a:ln>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Google Shape;170;p5"/>
            <p:cNvSpPr/>
            <p:nvPr/>
          </p:nvSpPr>
          <p:spPr>
            <a:xfrm>
              <a:off x="3027572" y="4886753"/>
              <a:ext cx="545400" cy="122700"/>
            </a:xfrm>
            <a:prstGeom prst="rect">
              <a:avLst/>
            </a:prstGeom>
            <a:solidFill>
              <a:schemeClr val="accent4"/>
            </a:solidFill>
            <a:ln w="9525" cap="flat" cmpd="sng">
              <a:solidFill>
                <a:schemeClr val="accent4"/>
              </a:solidFill>
              <a:prstDash val="solid"/>
              <a:round/>
              <a:headEnd type="none" w="sm" len="sm"/>
              <a:tailEnd type="none" w="sm" len="sm"/>
            </a:ln>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1" name="Google Shape;171;p5"/>
            <p:cNvSpPr/>
            <p:nvPr/>
          </p:nvSpPr>
          <p:spPr>
            <a:xfrm>
              <a:off x="3577360" y="4886753"/>
              <a:ext cx="545400" cy="122700"/>
            </a:xfrm>
            <a:prstGeom prst="rect">
              <a:avLst/>
            </a:prstGeom>
            <a:solidFill>
              <a:schemeClr val="accent1"/>
            </a:solidFill>
            <a:ln w="9525" cap="flat" cmpd="sng">
              <a:solidFill>
                <a:schemeClr val="lt2"/>
              </a:solidFill>
              <a:prstDash val="solid"/>
              <a:round/>
              <a:headEnd type="none" w="sm" len="sm"/>
              <a:tailEnd type="none" w="sm" len="sm"/>
            </a:ln>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Google Shape;172;p5"/>
            <p:cNvSpPr/>
            <p:nvPr/>
          </p:nvSpPr>
          <p:spPr>
            <a:xfrm>
              <a:off x="4122217" y="4886753"/>
              <a:ext cx="545400" cy="122700"/>
            </a:xfrm>
            <a:prstGeom prst="rect">
              <a:avLst/>
            </a:prstGeom>
            <a:solidFill>
              <a:schemeClr val="accent5"/>
            </a:solidFill>
            <a:ln w="9525" cap="flat" cmpd="sng">
              <a:solidFill>
                <a:schemeClr val="accent5"/>
              </a:solidFill>
              <a:prstDash val="solid"/>
              <a:round/>
              <a:headEnd type="none" w="sm" len="sm"/>
              <a:tailEnd type="none" w="sm" len="sm"/>
            </a:ln>
          </p:spPr>
          <p:txBody>
            <a:bodyPr spcFirstLastPara="1" wrap="square" lIns="82100" tIns="41050" rIns="82100" bIns="41050" anchor="ctr" anchorCtr="0">
              <a:noAutofit/>
            </a:bodyPr>
            <a:lstStyle/>
            <a:p>
              <a:pPr marL="0" marR="0" lvl="0" indent="0" algn="ctr" rtl="0">
                <a:lnSpc>
                  <a:spcPct val="9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3" name="Google Shape;173;p5"/>
            <p:cNvSpPr/>
            <p:nvPr/>
          </p:nvSpPr>
          <p:spPr>
            <a:xfrm>
              <a:off x="3268670" y="1963973"/>
              <a:ext cx="635400" cy="357900"/>
            </a:xfrm>
            <a:prstGeom prst="triangle">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Arial"/>
                <a:ea typeface="Arial"/>
                <a:cs typeface="Arial"/>
                <a:sym typeface="Arial"/>
              </a:endParaRPr>
            </a:p>
          </p:txBody>
        </p:sp>
        <p:grpSp>
          <p:nvGrpSpPr>
            <p:cNvPr id="174" name="Google Shape;174;p5"/>
            <p:cNvGrpSpPr/>
            <p:nvPr/>
          </p:nvGrpSpPr>
          <p:grpSpPr>
            <a:xfrm>
              <a:off x="1259843" y="419121"/>
              <a:ext cx="6624726" cy="1994260"/>
              <a:chOff x="386253" y="419100"/>
              <a:chExt cx="7954763" cy="2394644"/>
            </a:xfrm>
          </p:grpSpPr>
          <p:pic>
            <p:nvPicPr>
              <p:cNvPr id="175" name="Google Shape;175;p5" descr="Icon&#10;&#10;Description automatically generated"/>
              <p:cNvPicPr preferRelativeResize="0"/>
              <p:nvPr/>
            </p:nvPicPr>
            <p:blipFill rotWithShape="1">
              <a:blip r:embed="rId3">
                <a:alphaModFix/>
              </a:blip>
              <a:srcRect/>
              <a:stretch/>
            </p:blipFill>
            <p:spPr>
              <a:xfrm>
                <a:off x="386253" y="419100"/>
                <a:ext cx="941892" cy="2394642"/>
              </a:xfrm>
              <a:prstGeom prst="rect">
                <a:avLst/>
              </a:prstGeom>
              <a:noFill/>
              <a:ln>
                <a:noFill/>
              </a:ln>
            </p:spPr>
          </p:pic>
          <p:pic>
            <p:nvPicPr>
              <p:cNvPr id="176" name="Google Shape;176;p5" descr="Icon&#10;&#10;Description automatically generated"/>
              <p:cNvPicPr preferRelativeResize="0"/>
              <p:nvPr/>
            </p:nvPicPr>
            <p:blipFill rotWithShape="1">
              <a:blip r:embed="rId4">
                <a:alphaModFix/>
              </a:blip>
              <a:srcRect/>
              <a:stretch/>
            </p:blipFill>
            <p:spPr>
              <a:xfrm>
                <a:off x="7397025" y="419100"/>
                <a:ext cx="943991" cy="2394644"/>
              </a:xfrm>
              <a:prstGeom prst="rect">
                <a:avLst/>
              </a:prstGeom>
              <a:noFill/>
              <a:ln>
                <a:noFill/>
              </a:ln>
            </p:spPr>
          </p:pic>
          <p:pic>
            <p:nvPicPr>
              <p:cNvPr id="177" name="Google Shape;177;p5" descr="Icon&#10;&#10;Description automatically generated"/>
              <p:cNvPicPr preferRelativeResize="0"/>
              <p:nvPr/>
            </p:nvPicPr>
            <p:blipFill rotWithShape="1">
              <a:blip r:embed="rId5">
                <a:alphaModFix/>
              </a:blip>
              <a:srcRect/>
              <a:stretch/>
            </p:blipFill>
            <p:spPr>
              <a:xfrm>
                <a:off x="5051264" y="419100"/>
                <a:ext cx="941892" cy="2394642"/>
              </a:xfrm>
              <a:prstGeom prst="rect">
                <a:avLst/>
              </a:prstGeom>
              <a:noFill/>
              <a:ln>
                <a:noFill/>
              </a:ln>
            </p:spPr>
          </p:pic>
          <p:pic>
            <p:nvPicPr>
              <p:cNvPr id="178" name="Google Shape;178;p5" descr="Icon&#10;&#10;Description automatically generated"/>
              <p:cNvPicPr preferRelativeResize="0"/>
              <p:nvPr/>
            </p:nvPicPr>
            <p:blipFill rotWithShape="1">
              <a:blip r:embed="rId6">
                <a:alphaModFix/>
              </a:blip>
              <a:srcRect/>
              <a:stretch/>
            </p:blipFill>
            <p:spPr>
              <a:xfrm>
                <a:off x="2693931" y="419100"/>
                <a:ext cx="941892" cy="2394642"/>
              </a:xfrm>
              <a:prstGeom prst="rect">
                <a:avLst/>
              </a:prstGeom>
              <a:noFill/>
              <a:ln>
                <a:noFill/>
              </a:ln>
            </p:spPr>
          </p:pic>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6"/>
          <p:cNvSpPr txBox="1">
            <a:spLocks noGrp="1"/>
          </p:cNvSpPr>
          <p:nvPr>
            <p:ph type="ctrTitle"/>
          </p:nvPr>
        </p:nvSpPr>
        <p:spPr>
          <a:xfrm>
            <a:off x="601525" y="1191612"/>
            <a:ext cx="5486400" cy="2760275"/>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SzPts val="3600"/>
              <a:buNone/>
            </a:pPr>
            <a:r>
              <a:rPr lang="en-US" sz="2000" dirty="0"/>
              <a:t>Asking and Connecting are critical parts of onboarding because they are a way of learning more about students—their interests, goals, and lives—so that the college can facilitate intentional connections with people in the college and in the broader college community who can support students toward their goals.</a:t>
            </a:r>
            <a:endParaRPr lang="en-US" dirty="0"/>
          </a:p>
        </p:txBody>
      </p:sp>
    </p:spTree>
  </p:cSld>
  <p:clrMapOvr>
    <a:masterClrMapping/>
  </p:clrMapOvr>
</p:sld>
</file>

<file path=ppt/theme/theme1.xml><?xml version="1.0" encoding="utf-8"?>
<a:theme xmlns:a="http://schemas.openxmlformats.org/drawingml/2006/main" name="2_CCRC Alternate Template">
  <a:themeElements>
    <a:clrScheme name="CCRC Colors - Alternate Template">
      <a:dk1>
        <a:srgbClr val="000000"/>
      </a:dk1>
      <a:lt1>
        <a:srgbClr val="FFFFFF"/>
      </a:lt1>
      <a:dk2>
        <a:srgbClr val="000000"/>
      </a:dk2>
      <a:lt2>
        <a:srgbClr val="31A2B6"/>
      </a:lt2>
      <a:accent1>
        <a:srgbClr val="30A2B6"/>
      </a:accent1>
      <a:accent2>
        <a:srgbClr val="0065A3"/>
      </a:accent2>
      <a:accent3>
        <a:srgbClr val="CB3B2E"/>
      </a:accent3>
      <a:accent4>
        <a:srgbClr val="F6891F"/>
      </a:accent4>
      <a:accent5>
        <a:srgbClr val="864F83"/>
      </a:accent5>
      <a:accent6>
        <a:srgbClr val="5CA060"/>
      </a:accent6>
      <a:hlink>
        <a:srgbClr val="0065A4"/>
      </a:hlink>
      <a:folHlink>
        <a:srgbClr val="31A2B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258</TotalTime>
  <Words>5226</Words>
  <Application>Microsoft Office PowerPoint</Application>
  <PresentationFormat>On-screen Show (16:9)</PresentationFormat>
  <Paragraphs>282</Paragraphs>
  <Slides>40</Slides>
  <Notes>40</Notes>
  <HiddenSlides>6</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Wingdings</vt:lpstr>
      <vt:lpstr>Roboto</vt:lpstr>
      <vt:lpstr>Arial</vt:lpstr>
      <vt:lpstr>Courier New</vt:lpstr>
      <vt:lpstr>Calibri</vt:lpstr>
      <vt:lpstr>2_CCRC Alternate Template</vt:lpstr>
      <vt:lpstr>A Note About This Workshop</vt:lpstr>
      <vt:lpstr>Guide Slide: Instructions for Facilitators </vt:lpstr>
      <vt:lpstr>Ask-Connect: Learning About and Connecting With Students</vt:lpstr>
      <vt:lpstr>About This Workshop</vt:lpstr>
      <vt:lpstr>Workshop Agenda</vt:lpstr>
      <vt:lpstr>Ask &amp; Connect in the Context of Guided Pathways &amp; ACIP</vt:lpstr>
      <vt:lpstr>Guided pathways has four areas of practice:</vt:lpstr>
      <vt:lpstr>PowerPoint Presentation</vt:lpstr>
      <vt:lpstr>Asking and Connecting are critical parts of onboarding because they are a way of learning more about students—their interests, goals, and lives—so that the college can facilitate intentional connections with people in the college and in the broader college community who can support students toward their goals.</vt:lpstr>
      <vt:lpstr>PowerPoint Presentation</vt:lpstr>
      <vt:lpstr>Guide Slide: Guidance for Facilitators</vt:lpstr>
      <vt:lpstr>Icebreaker</vt:lpstr>
      <vt:lpstr>Prompts</vt:lpstr>
      <vt:lpstr>Defining Ask &amp; Connect</vt:lpstr>
      <vt:lpstr>ASK</vt:lpstr>
      <vt:lpstr>PowerPoint Presentation</vt:lpstr>
      <vt:lpstr>Research &amp; Data</vt:lpstr>
      <vt:lpstr>ACIP provides a framework for scaling and personalizing guided pathways reforms </vt:lpstr>
      <vt:lpstr>Research context: the need for intentional and structured engagement</vt:lpstr>
      <vt:lpstr>Research context: the need for an equity-driven approach to engagement</vt:lpstr>
      <vt:lpstr>The student onboarding funnel</vt:lpstr>
      <vt:lpstr>The student onboarding funnel at our college from [year]</vt:lpstr>
      <vt:lpstr>Not enough students meet with an advisor early on, but those who do are more connected</vt:lpstr>
      <vt:lpstr>College data—how many students meet with an advisor</vt:lpstr>
      <vt:lpstr>Guide Slide: Instructions for Facilitators</vt:lpstr>
      <vt:lpstr>Activity 1 : Ask &amp; Connect in Practice—Identifying Opportunities for Engaging Individual Students</vt:lpstr>
      <vt:lpstr>Activity Instructions</vt:lpstr>
      <vt:lpstr>Discussion Questions for Activity 1</vt:lpstr>
      <vt:lpstr>Ask-Connect in Practice</vt:lpstr>
      <vt:lpstr>Ask-Connect in Practice</vt:lpstr>
      <vt:lpstr>PowerPoint Presentation</vt:lpstr>
      <vt:lpstr>Principles of Ask and Connect</vt:lpstr>
      <vt:lpstr>Ask and Connect With an Equity Lens: Culturally Engaging Campus Environments (CECE)  </vt:lpstr>
      <vt:lpstr>Activity 2:  Ask &amp; Connect in Practice—Turning Individual Engagement Into Universal Support</vt:lpstr>
      <vt:lpstr>Activity Instructions</vt:lpstr>
      <vt:lpstr>Discussion Questions </vt:lpstr>
      <vt:lpstr>What are your big takeaways from this workshop?  What are Ask-Connect practices you’d like to adopt?</vt:lpstr>
      <vt:lpstr>Thanks!</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Note About This Workshop</dc:title>
  <dc:creator>Hana Lahr</dc:creator>
  <cp:lastModifiedBy>mna2145</cp:lastModifiedBy>
  <cp:revision>3</cp:revision>
  <dcterms:modified xsi:type="dcterms:W3CDTF">2024-03-19T18:57:39Z</dcterms:modified>
</cp:coreProperties>
</file>