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7"/>
  </p:notesMasterIdLst>
  <p:sldIdLst>
    <p:sldId id="256" r:id="rId2"/>
    <p:sldId id="257" r:id="rId3"/>
    <p:sldId id="258" r:id="rId4"/>
    <p:sldId id="259" r:id="rId5"/>
    <p:sldId id="260" r:id="rId6"/>
    <p:sldId id="261" r:id="rId7"/>
    <p:sldId id="267" r:id="rId8"/>
    <p:sldId id="268" r:id="rId9"/>
    <p:sldId id="269" r:id="rId10"/>
    <p:sldId id="270" r:id="rId11"/>
    <p:sldId id="262" r:id="rId12"/>
    <p:sldId id="263" r:id="rId13"/>
    <p:sldId id="264" r:id="rId14"/>
    <p:sldId id="265" r:id="rId15"/>
    <p:sldId id="266" r:id="rId16"/>
    <p:sldId id="271" r:id="rId17"/>
    <p:sldId id="278" r:id="rId18"/>
    <p:sldId id="279" r:id="rId19"/>
    <p:sldId id="272" r:id="rId20"/>
    <p:sldId id="273" r:id="rId21"/>
    <p:sldId id="274" r:id="rId22"/>
    <p:sldId id="280" r:id="rId23"/>
    <p:sldId id="275" r:id="rId24"/>
    <p:sldId id="276" r:id="rId25"/>
    <p:sldId id="277" r:id="rId26"/>
  </p:sldIdLst>
  <p:sldSz cx="13004800" cy="9753600"/>
  <p:notesSz cx="6954838" cy="9309100"/>
  <p:embeddedFontLst>
    <p:embeddedFont>
      <p:font typeface="Calibri" panose="020F0502020204030204" pitchFamily="34" charset="0"/>
      <p:regular r:id="rId28"/>
      <p:bold r:id="rId29"/>
      <p:italic r:id="rId30"/>
      <p:boldItalic r:id="rId31"/>
    </p:embeddedFont>
    <p:embeddedFont>
      <p:font typeface="Helvetica Neue" panose="02000503000000020004" pitchFamily="2" charset="0"/>
      <p:regular r:id="rId32"/>
      <p:bold r:id="rId33"/>
      <p:italic r:id="rId34"/>
      <p:boldItalic r:id="rId35"/>
    </p:embeddedFont>
    <p:embeddedFont>
      <p:font typeface="Merriweather Sans" pitchFamily="2" charset="77"/>
      <p:regular r:id="rId36"/>
      <p:bold r:id="rId37"/>
      <p:italic r:id="rId38"/>
      <p:boldItalic r:id="rId39"/>
    </p:embeddedFont>
    <p:embeddedFont>
      <p:font typeface="Tahoma" panose="020B0604030504040204" pitchFamily="3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a Cruz-Zamor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CDE877-82F8-43D2-B5DF-C9E2634EA1A4}">
  <a:tblStyle styleId="{D6CDE877-82F8-43D2-B5DF-C9E2634EA1A4}"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AF0"/>
          </a:solidFill>
        </a:fill>
      </a:tcStyle>
    </a:band1H>
    <a:band2H>
      <a:tcTxStyle b="off" i="off"/>
      <a:tcStyle>
        <a:tcBdr/>
      </a:tcStyle>
    </a:band2H>
    <a:band1V>
      <a:tcTxStyle b="off" i="off"/>
      <a:tcStyle>
        <a:tcBdr/>
        <a:fill>
          <a:solidFill>
            <a:srgbClr val="E6EAF0"/>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1"/>
          </a:solidFill>
        </a:fill>
      </a:tcStyle>
    </a:firstRow>
    <a:neCell>
      <a:tcTxStyle b="off" i="off"/>
      <a:tcStyle>
        <a:tcBdr/>
      </a:tcStyle>
    </a:neCell>
    <a:nwCell>
      <a:tcTxStyle b="off" i="off"/>
      <a:tcStyle>
        <a:tcBdr/>
      </a:tcStyle>
    </a:nwCell>
  </a:tblStyle>
  <a:tblStyle styleId="{1AD7B3CA-6FDE-478C-8E29-B9A95E3F6806}" styleName="Table_1">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73" d="100"/>
          <a:sy n="73" d="100"/>
        </p:scale>
        <p:origin x="1880" y="18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lstStyle>
            <a:lvl1pPr marL="457200" marR="0" lvl="0"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2pPr>
            <a:lvl3pPr marL="1371600" marR="0" lvl="2"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3pPr>
            <a:lvl4pPr marL="1828800" marR="0" lvl="3"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4pPr>
            <a:lvl5pPr marL="2286000" marR="0" lvl="4"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5pPr>
            <a:lvl6pPr marL="2743200" marR="0" lvl="5"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6pPr>
            <a:lvl7pPr marL="3200400" marR="0" lvl="6"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7pPr>
            <a:lvl8pPr marL="3657600" marR="0" lvl="7"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8pPr>
            <a:lvl9pPr marL="4114800" marR="0" lvl="8" indent="-22860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27104578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ppic.org/content/pubs/report/R_1116OR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1: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marR="0" lvl="0" indent="0" algn="l" rtl="0">
              <a:lnSpc>
                <a:spcPct val="100000"/>
              </a:lnSpc>
              <a:spcBef>
                <a:spcPts val="0"/>
              </a:spcBef>
              <a:spcAft>
                <a:spcPts val="0"/>
              </a:spcAft>
              <a:buSzPts val="1400"/>
              <a:buNone/>
            </a:pPr>
            <a:endParaRPr sz="2100" b="0" i="0" u="none" strike="noStrike" cap="none">
              <a:latin typeface="Arial"/>
              <a:ea typeface="Arial"/>
              <a:cs typeface="Arial"/>
              <a:sym typeface="Arial"/>
            </a:endParaRPr>
          </a:p>
        </p:txBody>
      </p:sp>
      <p:sp>
        <p:nvSpPr>
          <p:cNvPr id="115" name="Google Shape;115;p1:notes"/>
          <p:cNvSpPr txBox="1">
            <a:spLocks noGrp="1"/>
          </p:cNvSpPr>
          <p:nvPr>
            <p:ph type="sldNum" idx="12"/>
          </p:nvPr>
        </p:nvSpPr>
        <p:spPr>
          <a:xfrm>
            <a:off x="3940175" y="8842375"/>
            <a:ext cx="3013075" cy="4651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Arial"/>
                <a:ea typeface="Arial"/>
                <a:cs typeface="Arial"/>
                <a:sym typeface="Arial"/>
              </a:rPr>
              <a:t>1</a:t>
            </a:fld>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1538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5: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1100"/>
              <a:t>. </a:t>
            </a:r>
            <a:r>
              <a:rPr lang="en-US" sz="1100" b="1"/>
              <a:t>COHORT at Laney</a:t>
            </a:r>
            <a:r>
              <a:rPr lang="en-US" sz="1100"/>
              <a:t> So anyway, um, what we did was we created this pathway where I take the grammar class and speaking/listening classes that are normally in one semester and I stretch them out to two semesters.  So, the students stay in their group, in their cohort, with me as the teacher for two semesters.  And they learn all the content that's normally taught in one semester. </a:t>
            </a:r>
            <a:endParaRPr sz="1100"/>
          </a:p>
          <a:p>
            <a:pPr marL="0" lvl="0" indent="0" algn="just" rtl="0">
              <a:lnSpc>
                <a:spcPct val="115000"/>
              </a:lnSpc>
              <a:spcBef>
                <a:spcPts val="0"/>
              </a:spcBef>
              <a:spcAft>
                <a:spcPts val="0"/>
              </a:spcAft>
              <a:buClr>
                <a:schemeClr val="dk1"/>
              </a:buClr>
              <a:buSzPts val="1100"/>
              <a:buFont typeface="Arial"/>
              <a:buNone/>
            </a:pPr>
            <a:r>
              <a:rPr lang="en-US" sz="1100"/>
              <a:t> </a:t>
            </a:r>
            <a:endParaRPr sz="1100"/>
          </a:p>
          <a:p>
            <a:pPr marL="0" lvl="0" indent="0" algn="just" rtl="0">
              <a:lnSpc>
                <a:spcPct val="115000"/>
              </a:lnSpc>
              <a:spcBef>
                <a:spcPts val="0"/>
              </a:spcBef>
              <a:spcAft>
                <a:spcPts val="0"/>
              </a:spcAft>
              <a:buClr>
                <a:schemeClr val="dk1"/>
              </a:buClr>
              <a:buSzPts val="1100"/>
              <a:buFont typeface="Arial"/>
              <a:buNone/>
            </a:pPr>
            <a:r>
              <a:rPr lang="en-US" sz="1100"/>
              <a:t>And then, the two semesters allow them to complete Grammar 1 and Speaking/Listening 1.  And so then afterwards - and at the same time they are taking Rebecca’s class and another teacher’s classes on Friday.  So I’m with the group like two days a week and then on Friday they go to the class where they learn computer skills and vocabulary and pronunciation skills that are all tied to what I’m teaching in my classes during the week. </a:t>
            </a:r>
            <a:endParaRPr sz="1100"/>
          </a:p>
          <a:p>
            <a:pPr marL="0" lvl="0" indent="0" algn="just" rtl="0">
              <a:lnSpc>
                <a:spcPct val="115000"/>
              </a:lnSpc>
              <a:spcBef>
                <a:spcPts val="0"/>
              </a:spcBef>
              <a:spcAft>
                <a:spcPts val="0"/>
              </a:spcAft>
              <a:buClr>
                <a:schemeClr val="dk1"/>
              </a:buClr>
              <a:buSzPts val="1100"/>
              <a:buFont typeface="Arial"/>
              <a:buNone/>
            </a:pPr>
            <a:r>
              <a:rPr lang="en-US" sz="1100"/>
              <a:t> </a:t>
            </a:r>
            <a:endParaRPr sz="1100"/>
          </a:p>
          <a:p>
            <a:pPr marL="0" lvl="0" indent="0" algn="just" rtl="0">
              <a:lnSpc>
                <a:spcPct val="115000"/>
              </a:lnSpc>
              <a:spcBef>
                <a:spcPts val="0"/>
              </a:spcBef>
              <a:spcAft>
                <a:spcPts val="0"/>
              </a:spcAft>
              <a:buClr>
                <a:schemeClr val="dk1"/>
              </a:buClr>
              <a:buSzPts val="1100"/>
              <a:buFont typeface="Arial"/>
              <a:buNone/>
            </a:pPr>
            <a:r>
              <a:rPr lang="en-US" sz="1100"/>
              <a:t>Q:    	Okay.</a:t>
            </a:r>
            <a:endParaRPr sz="1100"/>
          </a:p>
          <a:p>
            <a:pPr marL="0" lvl="0" indent="0" algn="just" rtl="0">
              <a:lnSpc>
                <a:spcPct val="115000"/>
              </a:lnSpc>
              <a:spcBef>
                <a:spcPts val="0"/>
              </a:spcBef>
              <a:spcAft>
                <a:spcPts val="0"/>
              </a:spcAft>
              <a:buClr>
                <a:schemeClr val="dk1"/>
              </a:buClr>
              <a:buSzPts val="1100"/>
              <a:buFont typeface="Arial"/>
              <a:buNone/>
            </a:pPr>
            <a:r>
              <a:rPr lang="en-US" sz="1100"/>
              <a:t> </a:t>
            </a:r>
            <a:endParaRPr sz="1100"/>
          </a:p>
          <a:p>
            <a:pPr marL="0" lvl="0" indent="0" algn="just" rtl="0">
              <a:lnSpc>
                <a:spcPct val="115000"/>
              </a:lnSpc>
              <a:spcBef>
                <a:spcPts val="0"/>
              </a:spcBef>
              <a:spcAft>
                <a:spcPts val="0"/>
              </a:spcAft>
              <a:buClr>
                <a:schemeClr val="dk1"/>
              </a:buClr>
              <a:buSzPts val="1100"/>
              <a:buFont typeface="Arial"/>
              <a:buNone/>
            </a:pPr>
            <a:r>
              <a:rPr lang="en-US" sz="1100"/>
              <a:t>A:    	And, um, then they would go to the higher level class like the level two class after they leave my class.</a:t>
            </a:r>
            <a:endParaRPr sz="1100"/>
          </a:p>
          <a:p>
            <a:pPr marL="0" lvl="0" indent="0" algn="just" rtl="0">
              <a:lnSpc>
                <a:spcPct val="115000"/>
              </a:lnSpc>
              <a:spcBef>
                <a:spcPts val="0"/>
              </a:spcBef>
              <a:spcAft>
                <a:spcPts val="0"/>
              </a:spcAft>
              <a:buClr>
                <a:schemeClr val="dk1"/>
              </a:buClr>
              <a:buSzPts val="1100"/>
              <a:buFont typeface="Arial"/>
              <a:buNone/>
            </a:pPr>
            <a:endParaRPr sz="1100"/>
          </a:p>
          <a:p>
            <a:pPr marL="0" lvl="0" indent="0" algn="just" rtl="0">
              <a:lnSpc>
                <a:spcPct val="115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400"/>
              <a:buNone/>
            </a:pPr>
            <a:endParaRPr sz="1100"/>
          </a:p>
        </p:txBody>
      </p:sp>
    </p:spTree>
    <p:extLst>
      <p:ext uri="{BB962C8B-B14F-4D97-AF65-F5344CB8AC3E}">
        <p14:creationId xmlns:p14="http://schemas.microsoft.com/office/powerpoint/2010/main" val="230402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Clr>
                <a:schemeClr val="dk1"/>
              </a:buClr>
              <a:buSzPts val="2100"/>
              <a:buFont typeface="Arial"/>
              <a:buNone/>
            </a:pPr>
            <a:r>
              <a:rPr lang="en-US" u="sng">
                <a:solidFill>
                  <a:schemeClr val="hlink"/>
                </a:solidFill>
                <a:hlinkClick r:id="rId3"/>
              </a:rPr>
              <a:t>Rodriguez et al</a:t>
            </a:r>
            <a:r>
              <a:rPr lang="en-US">
                <a:solidFill>
                  <a:schemeClr val="dk1"/>
                </a:solidFill>
              </a:rPr>
              <a:t>. (2017) found that in California community colleges “no single assessment is used by a majority of colleges to assess the ESL skills of incoming students” (p. 15).</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Relying on a single standardized test score for ESL placement could lead to misplacement.</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The field lacks consensus on what is the most valid measure for English proficiency.</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Problems with placement systems and instruments exacerbate challenges encountered by ELs in transitioning to college.</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Issues around messaging and information-sharing shape student placement experiences (Harklau, 2008; Biber, Conrad, Reppen, Byrd &amp; Helt, 2002).</a:t>
            </a: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a:solidFill>
                  <a:schemeClr val="dk1"/>
                </a:solidFill>
              </a:rPr>
              <a:t>Course can discretely focus on reading, writing, vocab, grammar, listening/speaking skills</a:t>
            </a:r>
            <a:endParaRPr>
              <a:solidFill>
                <a:schemeClr val="dk1"/>
              </a:solidFill>
            </a:endParaRPr>
          </a:p>
          <a:p>
            <a:pPr marL="0" lvl="0" indent="0" algn="l" rtl="0">
              <a:lnSpc>
                <a:spcPct val="100000"/>
              </a:lnSpc>
              <a:spcBef>
                <a:spcPts val="0"/>
              </a:spcBef>
              <a:spcAft>
                <a:spcPts val="0"/>
              </a:spcAft>
              <a:buSzPts val="1400"/>
              <a:buNone/>
            </a:pPr>
            <a:endParaRPr/>
          </a:p>
        </p:txBody>
      </p:sp>
      <p:sp>
        <p:nvSpPr>
          <p:cNvPr id="157" name="Google Shape;157;p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7057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8: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r>
              <a:rPr lang="en-US" sz="1100">
                <a:solidFill>
                  <a:srgbClr val="222222"/>
                </a:solidFill>
                <a:highlight>
                  <a:srgbClr val="FFFFFF"/>
                </a:highlight>
              </a:rPr>
              <a:t>the curriculum discussion seems to be vearing toward cultural relevancy. The pedagogy conversation has less clarity on an affirmative approach ("best practice") but Grubb et al.'s work gives us a picture of what we want to get away from. I also think there's a tension worth raising: while we know these sequences are long and losing students, we don't know how long it takes for an entering CC student to become academic English proficient (and it's reasonable to presume the time will vary by student). As George's new work emphasizes, we also don't have much in the area of EL support outside of ESL, suggesting the need to think about English language teaching and learning broadly -- particularly for institutions serving a lot of ELs. </a:t>
            </a:r>
            <a:endParaRPr/>
          </a:p>
        </p:txBody>
      </p:sp>
    </p:spTree>
    <p:extLst>
      <p:ext uri="{BB962C8B-B14F-4D97-AF65-F5344CB8AC3E}">
        <p14:creationId xmlns:p14="http://schemas.microsoft.com/office/powerpoint/2010/main" val="70391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9: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marR="0" lvl="0" indent="0" algn="l" rtl="0">
              <a:lnSpc>
                <a:spcPct val="100000"/>
              </a:lnSpc>
              <a:spcBef>
                <a:spcPts val="0"/>
              </a:spcBef>
              <a:spcAft>
                <a:spcPts val="0"/>
              </a:spcAft>
              <a:buSzPts val="2100"/>
              <a:buFont typeface="Arial"/>
              <a:buNone/>
            </a:pPr>
            <a:r>
              <a:rPr lang="en-US" sz="2100" b="0" i="0" u="none" strike="noStrike" cap="none">
                <a:latin typeface="Arial"/>
                <a:ea typeface="Arial"/>
                <a:cs typeface="Arial"/>
                <a:sym typeface="Arial"/>
              </a:rPr>
              <a:t>(Harklau, 2000)</a:t>
            </a:r>
            <a:endParaRPr/>
          </a:p>
          <a:p>
            <a:pPr marL="0" marR="0" lvl="0" indent="0" algn="l" rtl="0">
              <a:lnSpc>
                <a:spcPct val="100000"/>
              </a:lnSpc>
              <a:spcBef>
                <a:spcPts val="0"/>
              </a:spcBef>
              <a:spcAft>
                <a:spcPts val="0"/>
              </a:spcAft>
              <a:buSzPts val="2100"/>
              <a:buFont typeface="Arial"/>
              <a:buNone/>
            </a:pPr>
            <a:r>
              <a:rPr lang="en-US" sz="2100" b="0" i="0" u="none" strike="noStrike" cap="none">
                <a:latin typeface="Arial"/>
                <a:ea typeface="Arial"/>
                <a:cs typeface="Arial"/>
                <a:sym typeface="Arial"/>
              </a:rPr>
              <a:t>Institutionalized “ESL” label</a:t>
            </a:r>
            <a:endParaRPr/>
          </a:p>
          <a:p>
            <a:pPr marL="0" marR="0" lvl="0" indent="0" algn="l" rtl="0">
              <a:lnSpc>
                <a:spcPct val="100000"/>
              </a:lnSpc>
              <a:spcBef>
                <a:spcPts val="0"/>
              </a:spcBef>
              <a:spcAft>
                <a:spcPts val="0"/>
              </a:spcAft>
              <a:buSzPts val="2100"/>
              <a:buFont typeface="Arial"/>
              <a:buNone/>
            </a:pPr>
            <a:r>
              <a:rPr lang="en-US" sz="2100" b="0" i="0" u="none" strike="noStrike" cap="none">
                <a:latin typeface="Arial"/>
                <a:ea typeface="Arial"/>
                <a:cs typeface="Arial"/>
                <a:sym typeface="Arial"/>
              </a:rPr>
              <a:t>Also, positive impacts on students’ experiences: (Harkalu, 2000)</a:t>
            </a:r>
            <a:endParaRPr/>
          </a:p>
          <a:p>
            <a:pPr marL="0" marR="0" lvl="0" indent="0" algn="l" rtl="0">
              <a:lnSpc>
                <a:spcPct val="100000"/>
              </a:lnSpc>
              <a:spcBef>
                <a:spcPts val="0"/>
              </a:spcBef>
              <a:spcAft>
                <a:spcPts val="0"/>
              </a:spcAft>
              <a:buSzPts val="2100"/>
              <a:buFont typeface="Arial"/>
              <a:buNone/>
            </a:pP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SzPts val="2100"/>
              <a:buFont typeface="Arial"/>
              <a:buNone/>
            </a:pP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SzPts val="1400"/>
              <a:buNone/>
            </a:pPr>
            <a:endParaRPr sz="2100" b="0" i="0" u="none" strike="noStrike" cap="none">
              <a:latin typeface="Arial"/>
              <a:ea typeface="Arial"/>
              <a:cs typeface="Arial"/>
              <a:sym typeface="Arial"/>
            </a:endParaRPr>
          </a:p>
        </p:txBody>
      </p:sp>
    </p:spTree>
    <p:extLst>
      <p:ext uri="{BB962C8B-B14F-4D97-AF65-F5344CB8AC3E}">
        <p14:creationId xmlns:p14="http://schemas.microsoft.com/office/powerpoint/2010/main" val="3617038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0: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4283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927312" y="4421823"/>
            <a:ext cx="5100215" cy="4189095"/>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620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927312" y="4421823"/>
            <a:ext cx="5100215" cy="4189095"/>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25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17: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Times New Roman"/>
                <a:ea typeface="Times New Roman"/>
                <a:cs typeface="Times New Roman"/>
                <a:sym typeface="Times New Roman"/>
              </a:rPr>
              <a:t>Several of the students in our data described a similar rationale for enrolling in ESOL courses - an overwhelming need to learn not only conversational, but also academic English (in terms of academic and writing skills).</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Students who express a desire to master written and grammatically proper English see these skills as related to their future academic and professional success - and, as such, an important factor in what they choose to study and the careers they choose to pursue. For example, one student described his plans to open his own business. This student felt ESOL courses were right for him because he will need to “speak and communicate in English.” He added, “I want to learn to proper, in proficiently way,” clarifying how important it was for him that his communication skills are accurate. Similarly, another student felt that she needed “like the best vocabulary I can get” to understand the natural practices that she is planning to study to pursue a career in “alternative therapy.”</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Our data offer some insight into why ESOL students see proper English language skills as a requisite to academic and professional success. One student explained the issue in terms that suggest the student felt that her peers lacked confidence in their language capabilities. The student said,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8818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8: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sz="1000">
              <a:solidFill>
                <a:schemeClr val="dk1"/>
              </a:solidFill>
              <a:highlight>
                <a:srgbClr val="FFFFFF"/>
              </a:highlight>
            </a:endParaRPr>
          </a:p>
        </p:txBody>
      </p:sp>
    </p:spTree>
    <p:extLst>
      <p:ext uri="{BB962C8B-B14F-4D97-AF65-F5344CB8AC3E}">
        <p14:creationId xmlns:p14="http://schemas.microsoft.com/office/powerpoint/2010/main" val="594314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9: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highlight>
                  <a:srgbClr val="FFFFFF"/>
                </a:highlight>
                <a:latin typeface="Times New Roman"/>
                <a:ea typeface="Times New Roman"/>
                <a:cs typeface="Times New Roman"/>
                <a:sym typeface="Times New Roman"/>
              </a:rPr>
              <a:t>“...students are required to make an appointment with a counselor after they get the results of their tests.  And that's where I think that that interface between the counselors and the teachers I think is really critical because I don’t think the counselors are trained  to - I mean sometimes I think they are seduced by a student who is fluent by they are fluently wrong.  And so frequently I have - so often a student comes to class and they say well, this is where the counselor told me to go.  But they are just so misplaced.”</a:t>
            </a:r>
            <a:endParaRPr sz="1200">
              <a:solidFill>
                <a:schemeClr val="dk1"/>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6607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927312" y="4421823"/>
            <a:ext cx="5100215" cy="4189095"/>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8262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4e2faac673_0_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4e2faac673_0_0:notes"/>
          <p:cNvSpPr txBox="1">
            <a:spLocks noGrp="1"/>
          </p:cNvSpPr>
          <p:nvPr>
            <p:ph type="body" idx="1"/>
          </p:nvPr>
        </p:nvSpPr>
        <p:spPr>
          <a:xfrm>
            <a:off x="927312" y="4421823"/>
            <a:ext cx="5100300" cy="4189200"/>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r>
              <a:rPr lang="en-US"/>
              <a:t>Laney challenges.</a:t>
            </a:r>
            <a:endParaRPr/>
          </a:p>
        </p:txBody>
      </p:sp>
    </p:spTree>
    <p:extLst>
      <p:ext uri="{BB962C8B-B14F-4D97-AF65-F5344CB8AC3E}">
        <p14:creationId xmlns:p14="http://schemas.microsoft.com/office/powerpoint/2010/main" val="3825705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927312" y="4421823"/>
            <a:ext cx="5100215" cy="4189095"/>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a:p>
        </p:txBody>
      </p:sp>
      <p:sp>
        <p:nvSpPr>
          <p:cNvPr id="262" name="Google Shape;262;p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19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75862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3: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Join CCRC and MDRC in November for the CAPR conference. Registration opens in April. Sign up for the CAPR mailing list at postsecondaryreadiness.org to get information about the program and registration.</a:t>
            </a:r>
            <a:endParaRPr/>
          </a:p>
        </p:txBody>
      </p:sp>
      <p:sp>
        <p:nvSpPr>
          <p:cNvPr id="274" name="Google Shape;274;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390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3: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marR="0" lvl="0" indent="0" algn="l" rtl="0">
              <a:lnSpc>
                <a:spcPct val="100000"/>
              </a:lnSpc>
              <a:spcBef>
                <a:spcPts val="0"/>
              </a:spcBef>
              <a:spcAft>
                <a:spcPts val="0"/>
              </a:spcAft>
              <a:buSzPts val="1400"/>
              <a:buNone/>
            </a:pPr>
            <a:r>
              <a:rPr lang="en-US" sz="2100" b="0" i="0" u="none" strike="noStrike" cap="none">
                <a:latin typeface="Arial"/>
                <a:ea typeface="Arial"/>
                <a:cs typeface="Arial"/>
                <a:sym typeface="Arial"/>
              </a:rPr>
              <a:t>To be added as part of intro slides</a:t>
            </a:r>
            <a:endParaRPr sz="2100" b="0" i="0" u="none" strike="noStrike" cap="none">
              <a:latin typeface="Arial"/>
              <a:ea typeface="Arial"/>
              <a:cs typeface="Arial"/>
              <a:sym typeface="Arial"/>
            </a:endParaRPr>
          </a:p>
        </p:txBody>
      </p:sp>
    </p:spTree>
    <p:extLst>
      <p:ext uri="{BB962C8B-B14F-4D97-AF65-F5344CB8AC3E}">
        <p14:creationId xmlns:p14="http://schemas.microsoft.com/office/powerpoint/2010/main" val="274490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4:notes"/>
          <p:cNvSpPr txBox="1">
            <a:spLocks noGrp="1"/>
          </p:cNvSpPr>
          <p:nvPr>
            <p:ph type="body" idx="1"/>
          </p:nvPr>
        </p:nvSpPr>
        <p:spPr>
          <a:xfrm>
            <a:off x="927312" y="4421823"/>
            <a:ext cx="5100300" cy="4189200"/>
          </a:xfrm>
          <a:prstGeom prst="rect">
            <a:avLst/>
          </a:prstGeom>
          <a:noFill/>
          <a:ln>
            <a:noFill/>
          </a:ln>
        </p:spPr>
        <p:txBody>
          <a:bodyPr spcFirstLastPara="1" wrap="square" lIns="92925" tIns="46450" rIns="92925" bIns="4645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3400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5: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342900" marR="0" lvl="2" indent="-342900" algn="l" rtl="0">
              <a:lnSpc>
                <a:spcPct val="100000"/>
              </a:lnSpc>
              <a:spcBef>
                <a:spcPts val="0"/>
              </a:spcBef>
              <a:spcAft>
                <a:spcPts val="0"/>
              </a:spcAft>
              <a:buClr>
                <a:srgbClr val="31A2B6"/>
              </a:buClr>
              <a:buSzPts val="2000"/>
              <a:buFont typeface="Arial"/>
              <a:buChar char="•"/>
            </a:pPr>
            <a:r>
              <a:rPr lang="en-US" sz="2000" b="0" i="0" u="none" strike="noStrike" cap="none">
                <a:latin typeface="Merriweather Sans"/>
                <a:ea typeface="Merriweather Sans"/>
                <a:cs typeface="Merriweather Sans"/>
                <a:sym typeface="Merriweather Sans"/>
              </a:rPr>
              <a:t>In 2016, 13% of immigrants were ages 5 to 24, suggesting a large number of immigrants may enroll in K-12 and higher education systems (Census Bureau).</a:t>
            </a:r>
            <a:endParaRPr/>
          </a:p>
          <a:p>
            <a:pPr marL="342900" marR="0" lvl="2" indent="-215900" algn="l" rtl="0">
              <a:lnSpc>
                <a:spcPct val="100000"/>
              </a:lnSpc>
              <a:spcBef>
                <a:spcPts val="0"/>
              </a:spcBef>
              <a:spcAft>
                <a:spcPts val="0"/>
              </a:spcAft>
              <a:buClr>
                <a:srgbClr val="31A2B6"/>
              </a:buClr>
              <a:buSzPts val="2000"/>
              <a:buFont typeface="Arial"/>
              <a:buNone/>
            </a:pPr>
            <a:endParaRPr sz="2000" b="0" i="0" u="none" strike="noStrike" cap="none">
              <a:latin typeface="Merriweather Sans"/>
              <a:ea typeface="Merriweather Sans"/>
              <a:cs typeface="Merriweather Sans"/>
              <a:sym typeface="Merriweather Sans"/>
            </a:endParaRPr>
          </a:p>
          <a:p>
            <a:pPr marL="342900" marR="0" lvl="5" indent="-342900" algn="l" rtl="0">
              <a:lnSpc>
                <a:spcPct val="100000"/>
              </a:lnSpc>
              <a:spcBef>
                <a:spcPts val="0"/>
              </a:spcBef>
              <a:spcAft>
                <a:spcPts val="0"/>
              </a:spcAft>
              <a:buClr>
                <a:srgbClr val="31A2B6"/>
              </a:buClr>
              <a:buSzPts val="2000"/>
              <a:buFont typeface="Arial"/>
              <a:buChar char="•"/>
            </a:pPr>
            <a:r>
              <a:rPr lang="en-US" sz="2000" b="0" i="0" u="none" strike="noStrike" cap="none">
                <a:latin typeface="Merriweather Sans"/>
                <a:ea typeface="Merriweather Sans"/>
                <a:cs typeface="Merriweather Sans"/>
                <a:sym typeface="Merriweather Sans"/>
              </a:rPr>
              <a:t>In 2016, 49.1% of immigrants report speaking English less than “very well” (Census Bureau). </a:t>
            </a:r>
            <a:endParaRPr/>
          </a:p>
          <a:p>
            <a:pPr marL="0" marR="0" lvl="0" indent="0" algn="l" rtl="0">
              <a:lnSpc>
                <a:spcPct val="100000"/>
              </a:lnSpc>
              <a:spcBef>
                <a:spcPts val="0"/>
              </a:spcBef>
              <a:spcAft>
                <a:spcPts val="0"/>
              </a:spcAft>
              <a:buSzPts val="1400"/>
              <a:buNone/>
            </a:pPr>
            <a:endParaRPr sz="2100" b="0" i="0" u="none" strike="noStrike" cap="none">
              <a:latin typeface="Arial"/>
              <a:ea typeface="Arial"/>
              <a:cs typeface="Arial"/>
              <a:sym typeface="Arial"/>
            </a:endParaRPr>
          </a:p>
        </p:txBody>
      </p:sp>
    </p:spTree>
    <p:extLst>
      <p:ext uri="{BB962C8B-B14F-4D97-AF65-F5344CB8AC3E}">
        <p14:creationId xmlns:p14="http://schemas.microsoft.com/office/powerpoint/2010/main" val="55940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6: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marR="0" lvl="0" indent="0" algn="l" rtl="0">
              <a:lnSpc>
                <a:spcPct val="100000"/>
              </a:lnSpc>
              <a:spcBef>
                <a:spcPts val="0"/>
              </a:spcBef>
              <a:spcAft>
                <a:spcPts val="0"/>
              </a:spcAft>
              <a:buSzPts val="1400"/>
              <a:buNone/>
            </a:pPr>
            <a:r>
              <a:rPr lang="en-US" sz="2100" b="0" i="0" u="none" strike="noStrike" cap="none">
                <a:latin typeface="Arial"/>
                <a:ea typeface="Arial"/>
                <a:cs typeface="Arial"/>
                <a:sym typeface="Arial"/>
              </a:rPr>
              <a:t>6 interviews? Interviews led to areas of interest – search terms</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SzPts val="1400"/>
              <a:buNone/>
            </a:pPr>
            <a:endParaRPr sz="2100" b="0" i="0" u="none" strike="noStrike" cap="none">
              <a:latin typeface="Arial"/>
              <a:ea typeface="Arial"/>
              <a:cs typeface="Arial"/>
              <a:sym typeface="Arial"/>
            </a:endParaRPr>
          </a:p>
        </p:txBody>
      </p:sp>
    </p:spTree>
    <p:extLst>
      <p:ext uri="{BB962C8B-B14F-4D97-AF65-F5344CB8AC3E}">
        <p14:creationId xmlns:p14="http://schemas.microsoft.com/office/powerpoint/2010/main" val="4255266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2: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457200" marR="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3993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927312" y="4421823"/>
            <a:ext cx="5100215" cy="4189095"/>
          </a:xfrm>
          <a:prstGeom prst="rect">
            <a:avLst/>
          </a:prstGeom>
        </p:spPr>
        <p:txBody>
          <a:bodyPr spcFirstLastPara="1" wrap="square" lIns="92925" tIns="46450" rIns="92925" bIns="46450" anchor="t" anchorCtr="0">
            <a:noAutofit/>
          </a:bodyPr>
          <a:lstStyle/>
          <a:p>
            <a:pPr marL="0" lvl="0" indent="0" algn="l" rtl="0">
              <a:spcBef>
                <a:spcPts val="0"/>
              </a:spcBef>
              <a:spcAft>
                <a:spcPts val="0"/>
              </a:spcAft>
              <a:buNone/>
            </a:pPr>
            <a:endParaRPr dirty="0"/>
          </a:p>
        </p:txBody>
      </p:sp>
      <p:sp>
        <p:nvSpPr>
          <p:cNvPr id="205" name="Google Shape;205;p1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60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4:notes"/>
          <p:cNvSpPr txBox="1">
            <a:spLocks noGrp="1"/>
          </p:cNvSpPr>
          <p:nvPr>
            <p:ph type="body" idx="1"/>
          </p:nvPr>
        </p:nvSpPr>
        <p:spPr>
          <a:xfrm>
            <a:off x="927312" y="4421823"/>
            <a:ext cx="5100215" cy="4189095"/>
          </a:xfrm>
          <a:prstGeom prst="rect">
            <a:avLst/>
          </a:prstGeom>
          <a:noFill/>
          <a:ln>
            <a:noFill/>
          </a:ln>
        </p:spPr>
        <p:txBody>
          <a:bodyPr spcFirstLastPara="1" wrap="square" lIns="92925" tIns="46450" rIns="92925" bIns="46450" anchor="t" anchorCtr="0">
            <a:noAutofit/>
          </a:bodyPr>
          <a:lstStyle/>
          <a:p>
            <a:pPr marL="0" marR="0" lvl="0" indent="0" algn="l" rtl="0">
              <a:lnSpc>
                <a:spcPct val="100000"/>
              </a:lnSpc>
              <a:spcBef>
                <a:spcPts val="0"/>
              </a:spcBef>
              <a:spcAft>
                <a:spcPts val="0"/>
              </a:spcAft>
              <a:buSzPts val="1400"/>
              <a:buNone/>
            </a:pPr>
            <a:r>
              <a:rPr lang="en-US" sz="1100"/>
              <a:t>Total survey sample</a:t>
            </a:r>
            <a:endParaRPr sz="1100"/>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r>
              <a:rPr lang="en-US" sz="1100" b="0" i="0" u="none" strike="noStrike" cap="none">
                <a:latin typeface="Arial"/>
                <a:ea typeface="Arial"/>
                <a:cs typeface="Arial"/>
                <a:sym typeface="Arial"/>
              </a:rPr>
              <a:t>BCC: They were 25% Caucasian; 15% African American; 22.7% Asian-Pacific Islander; 25% Latino; 7% Multiple Race/Ethnicity; 4% declined to state; and less than 1% American Indian/Alaska Native. Berkeley City College students’ average age is 26 years, with more than half between 19 and 24 years of age.</a:t>
            </a:r>
            <a:endParaRPr/>
          </a:p>
          <a:p>
            <a:pPr marL="0" marR="0" lvl="0" indent="0" algn="l" rtl="0">
              <a:lnSpc>
                <a:spcPct val="100000"/>
              </a:lnSpc>
              <a:spcBef>
                <a:spcPts val="0"/>
              </a:spcBef>
              <a:spcAft>
                <a:spcPts val="0"/>
              </a:spcAft>
              <a:buSzPts val="1400"/>
              <a:buNone/>
            </a:pPr>
            <a:r>
              <a:rPr lang="en-US" sz="1100" b="0" i="0" u="none" strike="noStrike" cap="none">
                <a:latin typeface="Arial"/>
                <a:ea typeface="Arial"/>
                <a:cs typeface="Arial"/>
                <a:sym typeface="Arial"/>
              </a:rPr>
              <a:t>Laney demographics: </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SzPts val="1400"/>
              <a:buNone/>
            </a:pPr>
            <a:endParaRPr sz="1100"/>
          </a:p>
          <a:p>
            <a:pPr marL="0" marR="0" lvl="0" indent="0" algn="l" rtl="0">
              <a:lnSpc>
                <a:spcPct val="100000"/>
              </a:lnSpc>
              <a:spcBef>
                <a:spcPts val="0"/>
              </a:spcBef>
              <a:spcAft>
                <a:spcPts val="0"/>
              </a:spcAft>
              <a:buSzPts val="1400"/>
              <a:buNone/>
            </a:pPr>
            <a:endParaRPr sz="1100"/>
          </a:p>
        </p:txBody>
      </p:sp>
    </p:spTree>
    <p:extLst>
      <p:ext uri="{BB962C8B-B14F-4D97-AF65-F5344CB8AC3E}">
        <p14:creationId xmlns:p14="http://schemas.microsoft.com/office/powerpoint/2010/main" val="388906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2"/>
          <p:cNvSpPr/>
          <p:nvPr/>
        </p:nvSpPr>
        <p:spPr>
          <a:xfrm>
            <a:off x="0" y="6929122"/>
            <a:ext cx="13004800" cy="2824533"/>
          </a:xfrm>
          <a:prstGeom prst="rect">
            <a:avLst/>
          </a:prstGeom>
          <a:solidFill>
            <a:srgbClr val="0065A4"/>
          </a:solidFill>
          <a:ln>
            <a:noFill/>
          </a:ln>
        </p:spPr>
        <p:txBody>
          <a:bodyPr spcFirstLastPara="1" wrap="square" lIns="130025" tIns="64975" rIns="130025" bIns="64975" anchor="ctr" anchorCtr="0">
            <a:noAutofit/>
          </a:bodyPr>
          <a:lstStyle/>
          <a:p>
            <a:pPr marL="0" marR="0" lvl="0" indent="0" algn="ctr" rtl="0">
              <a:lnSpc>
                <a:spcPct val="100000"/>
              </a:lnSpc>
              <a:spcBef>
                <a:spcPts val="0"/>
              </a:spcBef>
              <a:spcAft>
                <a:spcPts val="0"/>
              </a:spcAft>
              <a:buClr>
                <a:srgbClr val="000000"/>
              </a:buClr>
              <a:buSzPts val="2560"/>
              <a:buFont typeface="Helvetica Neue"/>
              <a:buNone/>
            </a:pPr>
            <a:endParaRPr sz="2560" b="0" i="0" u="none" strike="noStrike" cap="none">
              <a:solidFill>
                <a:schemeClr val="lt1"/>
              </a:solidFill>
              <a:latin typeface="Arial"/>
              <a:ea typeface="Arial"/>
              <a:cs typeface="Arial"/>
              <a:sym typeface="Arial"/>
            </a:endParaRPr>
          </a:p>
        </p:txBody>
      </p:sp>
      <p:sp>
        <p:nvSpPr>
          <p:cNvPr id="10" name="Google Shape;10;p2"/>
          <p:cNvSpPr/>
          <p:nvPr/>
        </p:nvSpPr>
        <p:spPr>
          <a:xfrm>
            <a:off x="0" y="6929122"/>
            <a:ext cx="13004800" cy="2824533"/>
          </a:xfrm>
          <a:prstGeom prst="rect">
            <a:avLst/>
          </a:prstGeom>
          <a:solidFill>
            <a:srgbClr val="0065A4"/>
          </a:solidFill>
          <a:ln>
            <a:noFill/>
          </a:ln>
        </p:spPr>
        <p:txBody>
          <a:bodyPr spcFirstLastPara="1" wrap="square" lIns="130025" tIns="64975" rIns="130025" bIns="64975" anchor="ctr" anchorCtr="0">
            <a:noAutofit/>
          </a:bodyPr>
          <a:lstStyle/>
          <a:p>
            <a:pPr marL="0" marR="0" lvl="0" indent="0" algn="ctr" rtl="0">
              <a:lnSpc>
                <a:spcPct val="100000"/>
              </a:lnSpc>
              <a:spcBef>
                <a:spcPts val="0"/>
              </a:spcBef>
              <a:spcAft>
                <a:spcPts val="0"/>
              </a:spcAft>
              <a:buClr>
                <a:srgbClr val="000000"/>
              </a:buClr>
              <a:buSzPts val="2560"/>
              <a:buFont typeface="Helvetica Neue"/>
              <a:buNone/>
            </a:pPr>
            <a:endParaRPr sz="2560" b="0" i="0" u="none" strike="noStrike" cap="none">
              <a:solidFill>
                <a:schemeClr val="lt1"/>
              </a:solidFill>
              <a:latin typeface="Arial"/>
              <a:ea typeface="Arial"/>
              <a:cs typeface="Arial"/>
              <a:sym typeface="Arial"/>
            </a:endParaRPr>
          </a:p>
        </p:txBody>
      </p:sp>
      <p:sp>
        <p:nvSpPr>
          <p:cNvPr id="11" name="Google Shape;11;p2"/>
          <p:cNvSpPr txBox="1">
            <a:spLocks noGrp="1"/>
          </p:cNvSpPr>
          <p:nvPr>
            <p:ph type="ctrTitle"/>
          </p:nvPr>
        </p:nvSpPr>
        <p:spPr>
          <a:xfrm>
            <a:off x="630497" y="2282048"/>
            <a:ext cx="11816533" cy="997973"/>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chemeClr val="dk1"/>
              </a:buClr>
              <a:buSzPts val="4400"/>
              <a:buFont typeface="Arial"/>
              <a:buNone/>
              <a:defRPr sz="6258"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cxnSp>
        <p:nvCxnSpPr>
          <p:cNvPr id="12" name="Google Shape;12;p2"/>
          <p:cNvCxnSpPr/>
          <p:nvPr/>
        </p:nvCxnSpPr>
        <p:spPr>
          <a:xfrm>
            <a:off x="0" y="1596250"/>
            <a:ext cx="13004800" cy="0"/>
          </a:xfrm>
          <a:prstGeom prst="straightConnector1">
            <a:avLst/>
          </a:prstGeom>
          <a:noFill/>
          <a:ln w="38100" cap="flat" cmpd="sng">
            <a:solidFill>
              <a:srgbClr val="0065A4"/>
            </a:solidFill>
            <a:prstDash val="solid"/>
            <a:miter lim="800000"/>
            <a:headEnd type="none" w="sm" len="sm"/>
            <a:tailEnd type="none" w="sm" len="sm"/>
          </a:ln>
        </p:spPr>
      </p:cxnSp>
      <p:pic>
        <p:nvPicPr>
          <p:cNvPr id="13" name="Google Shape;13;p2"/>
          <p:cNvPicPr preferRelativeResize="0"/>
          <p:nvPr/>
        </p:nvPicPr>
        <p:blipFill rotWithShape="1">
          <a:blip r:embed="rId2">
            <a:alphaModFix/>
          </a:blip>
          <a:srcRect/>
          <a:stretch/>
        </p:blipFill>
        <p:spPr>
          <a:xfrm>
            <a:off x="585798" y="335335"/>
            <a:ext cx="4030137" cy="1105196"/>
          </a:xfrm>
          <a:prstGeom prst="rect">
            <a:avLst/>
          </a:prstGeom>
          <a:noFill/>
          <a:ln>
            <a:noFill/>
          </a:ln>
        </p:spPr>
      </p:pic>
      <p:cxnSp>
        <p:nvCxnSpPr>
          <p:cNvPr id="14" name="Google Shape;14;p2"/>
          <p:cNvCxnSpPr/>
          <p:nvPr/>
        </p:nvCxnSpPr>
        <p:spPr>
          <a:xfrm>
            <a:off x="543186" y="7277463"/>
            <a:ext cx="0" cy="2062507"/>
          </a:xfrm>
          <a:prstGeom prst="straightConnector1">
            <a:avLst/>
          </a:prstGeom>
          <a:noFill/>
          <a:ln w="38100" cap="flat" cmpd="sng">
            <a:solidFill>
              <a:schemeClr val="lt1"/>
            </a:solidFill>
            <a:prstDash val="solid"/>
            <a:miter lim="800000"/>
            <a:headEnd type="none" w="sm" len="sm"/>
            <a:tailEnd type="none" w="sm" len="sm"/>
          </a:ln>
        </p:spPr>
      </p:cxnSp>
      <p:sp>
        <p:nvSpPr>
          <p:cNvPr id="15" name="Google Shape;15;p2"/>
          <p:cNvSpPr txBox="1">
            <a:spLocks noGrp="1"/>
          </p:cNvSpPr>
          <p:nvPr>
            <p:ph type="subTitle" idx="1"/>
          </p:nvPr>
        </p:nvSpPr>
        <p:spPr>
          <a:xfrm>
            <a:off x="630498" y="7277462"/>
            <a:ext cx="11816532" cy="2062507"/>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rgbClr val="30A2B6"/>
              </a:buClr>
              <a:buSzPts val="2200"/>
              <a:buFont typeface="Arial"/>
              <a:buNone/>
              <a:defRPr sz="3129" b="0" i="0" u="none" strike="noStrike" cap="none">
                <a:solidFill>
                  <a:schemeClr val="lt1"/>
                </a:solidFill>
                <a:latin typeface="Arial"/>
                <a:ea typeface="Arial"/>
                <a:cs typeface="Arial"/>
                <a:sym typeface="Arial"/>
              </a:defRPr>
            </a:lvl1pPr>
            <a:lvl2pPr marR="0" lvl="1" algn="ctr">
              <a:lnSpc>
                <a:spcPct val="90000"/>
              </a:lnSpc>
              <a:spcBef>
                <a:spcPts val="711"/>
              </a:spcBef>
              <a:spcAft>
                <a:spcPts val="0"/>
              </a:spcAft>
              <a:buClr>
                <a:srgbClr val="888888"/>
              </a:buClr>
              <a:buSzPts val="2400"/>
              <a:buFont typeface="Arial"/>
              <a:buNone/>
              <a:defRPr sz="3413" b="0" i="0" u="none" strike="noStrike" cap="none">
                <a:solidFill>
                  <a:srgbClr val="888888"/>
                </a:solidFill>
                <a:latin typeface="Arial"/>
                <a:ea typeface="Arial"/>
                <a:cs typeface="Arial"/>
                <a:sym typeface="Arial"/>
              </a:defRPr>
            </a:lvl2pPr>
            <a:lvl3pPr marR="0" lvl="2" algn="ctr">
              <a:lnSpc>
                <a:spcPct val="90000"/>
              </a:lnSpc>
              <a:spcBef>
                <a:spcPts val="711"/>
              </a:spcBef>
              <a:spcAft>
                <a:spcPts val="0"/>
              </a:spcAft>
              <a:buClr>
                <a:srgbClr val="888888"/>
              </a:buClr>
              <a:buSzPts val="2000"/>
              <a:buFont typeface="Arial"/>
              <a:buNone/>
              <a:defRPr sz="2844" b="0" i="0" u="none" strike="noStrike" cap="none">
                <a:solidFill>
                  <a:srgbClr val="888888"/>
                </a:solidFill>
                <a:latin typeface="Arial"/>
                <a:ea typeface="Arial"/>
                <a:cs typeface="Arial"/>
                <a:sym typeface="Arial"/>
              </a:defRPr>
            </a:lvl3pPr>
            <a:lvl4pPr marR="0" lvl="3"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Arial"/>
                <a:ea typeface="Arial"/>
                <a:cs typeface="Arial"/>
                <a:sym typeface="Arial"/>
              </a:defRPr>
            </a:lvl4pPr>
            <a:lvl5pPr marR="0" lvl="4"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Arial"/>
                <a:ea typeface="Arial"/>
                <a:cs typeface="Arial"/>
                <a:sym typeface="Arial"/>
              </a:defRPr>
            </a:lvl5pPr>
            <a:lvl6pPr marR="0" lvl="5"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6pPr>
            <a:lvl7pPr marR="0" lvl="6"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7pPr>
            <a:lvl8pPr marR="0" lvl="7"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8pPr>
            <a:lvl9pPr marR="0" lvl="8"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9pPr>
          </a:lstStyle>
          <a:p>
            <a:endParaRPr/>
          </a:p>
        </p:txBody>
      </p:sp>
      <p:cxnSp>
        <p:nvCxnSpPr>
          <p:cNvPr id="16" name="Google Shape;16;p2"/>
          <p:cNvCxnSpPr/>
          <p:nvPr/>
        </p:nvCxnSpPr>
        <p:spPr>
          <a:xfrm>
            <a:off x="0" y="1596250"/>
            <a:ext cx="13004800" cy="0"/>
          </a:xfrm>
          <a:prstGeom prst="straightConnector1">
            <a:avLst/>
          </a:prstGeom>
          <a:noFill/>
          <a:ln w="38100" cap="flat" cmpd="sng">
            <a:solidFill>
              <a:srgbClr val="0065A4"/>
            </a:solidFill>
            <a:prstDash val="solid"/>
            <a:miter lim="800000"/>
            <a:headEnd type="none" w="sm" len="sm"/>
            <a:tailEnd type="none" w="sm" len="sm"/>
          </a:ln>
        </p:spPr>
      </p:cxnSp>
      <p:pic>
        <p:nvPicPr>
          <p:cNvPr id="17" name="Google Shape;17;p2"/>
          <p:cNvPicPr preferRelativeResize="0"/>
          <p:nvPr/>
        </p:nvPicPr>
        <p:blipFill rotWithShape="1">
          <a:blip r:embed="rId2">
            <a:alphaModFix/>
          </a:blip>
          <a:srcRect/>
          <a:stretch/>
        </p:blipFill>
        <p:spPr>
          <a:xfrm>
            <a:off x="585798" y="335335"/>
            <a:ext cx="4030137" cy="1105196"/>
          </a:xfrm>
          <a:prstGeom prst="rect">
            <a:avLst/>
          </a:prstGeom>
          <a:noFill/>
          <a:ln>
            <a:noFill/>
          </a:ln>
        </p:spPr>
      </p:pic>
      <p:cxnSp>
        <p:nvCxnSpPr>
          <p:cNvPr id="18" name="Google Shape;18;p2"/>
          <p:cNvCxnSpPr/>
          <p:nvPr/>
        </p:nvCxnSpPr>
        <p:spPr>
          <a:xfrm>
            <a:off x="543186" y="7277463"/>
            <a:ext cx="0" cy="2062507"/>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83"/>
        <p:cNvGrpSpPr/>
        <p:nvPr/>
      </p:nvGrpSpPr>
      <p:grpSpPr>
        <a:xfrm>
          <a:off x="0" y="0"/>
          <a:ext cx="0" cy="0"/>
          <a:chOff x="0" y="0"/>
          <a:chExt cx="0" cy="0"/>
        </a:xfrm>
      </p:grpSpPr>
      <p:sp>
        <p:nvSpPr>
          <p:cNvPr id="84" name="Google Shape;84;p11"/>
          <p:cNvSpPr txBox="1">
            <a:spLocks noGrp="1"/>
          </p:cNvSpPr>
          <p:nvPr>
            <p:ph type="body" idx="1"/>
          </p:nvPr>
        </p:nvSpPr>
        <p:spPr>
          <a:xfrm>
            <a:off x="604376" y="9128496"/>
            <a:ext cx="11898453" cy="51882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422"/>
              </a:spcBef>
              <a:spcAft>
                <a:spcPts val="0"/>
              </a:spcAft>
              <a:buClr>
                <a:srgbClr val="30A2B6"/>
              </a:buClr>
              <a:buSzPts val="1000"/>
              <a:buFont typeface="Arial"/>
              <a:buNone/>
              <a:defRPr sz="1422"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85" name="Google Shape;85;p11"/>
          <p:cNvSpPr txBox="1">
            <a:spLocks noGrp="1"/>
          </p:cNvSpPr>
          <p:nvPr>
            <p:ph type="title"/>
          </p:nvPr>
        </p:nvSpPr>
        <p:spPr>
          <a:xfrm>
            <a:off x="604376" y="1076187"/>
            <a:ext cx="11898453" cy="1555502"/>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chemeClr val="dk1"/>
              </a:buClr>
              <a:buSzPts val="3200"/>
              <a:buFont typeface="Arial"/>
              <a:buNone/>
              <a:defRPr sz="4551"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cxnSp>
        <p:nvCxnSpPr>
          <p:cNvPr id="86" name="Google Shape;86;p11"/>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87" name="Google Shape;87;p11"/>
          <p:cNvPicPr preferRelativeResize="0"/>
          <p:nvPr/>
        </p:nvPicPr>
        <p:blipFill rotWithShape="1">
          <a:blip r:embed="rId2">
            <a:alphaModFix/>
          </a:blip>
          <a:srcRect/>
          <a:stretch/>
        </p:blipFill>
        <p:spPr>
          <a:xfrm>
            <a:off x="697199" y="372203"/>
            <a:ext cx="1011484" cy="330300"/>
          </a:xfrm>
          <a:prstGeom prst="rect">
            <a:avLst/>
          </a:prstGeom>
          <a:noFill/>
          <a:ln>
            <a:noFill/>
          </a:ln>
        </p:spPr>
      </p:pic>
      <p:cxnSp>
        <p:nvCxnSpPr>
          <p:cNvPr id="88" name="Google Shape;88;p11"/>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 with Photo">
  <p:cSld name="Transition Slide with Photo">
    <p:spTree>
      <p:nvGrpSpPr>
        <p:cNvPr id="1" name="Shape 89"/>
        <p:cNvGrpSpPr/>
        <p:nvPr/>
      </p:nvGrpSpPr>
      <p:grpSpPr>
        <a:xfrm>
          <a:off x="0" y="0"/>
          <a:ext cx="0" cy="0"/>
          <a:chOff x="0" y="0"/>
          <a:chExt cx="0" cy="0"/>
        </a:xfrm>
      </p:grpSpPr>
      <p:sp>
        <p:nvSpPr>
          <p:cNvPr id="90" name="Google Shape;90;p12"/>
          <p:cNvSpPr>
            <a:spLocks noGrp="1"/>
          </p:cNvSpPr>
          <p:nvPr>
            <p:ph type="pic" idx="2"/>
          </p:nvPr>
        </p:nvSpPr>
        <p:spPr>
          <a:xfrm>
            <a:off x="-88900" y="0"/>
            <a:ext cx="13281024" cy="7024688"/>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30A2B6"/>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2"/>
          <p:cNvSpPr/>
          <p:nvPr/>
        </p:nvSpPr>
        <p:spPr>
          <a:xfrm>
            <a:off x="0" y="6929122"/>
            <a:ext cx="13004800" cy="2824533"/>
          </a:xfrm>
          <a:prstGeom prst="rect">
            <a:avLst/>
          </a:prstGeom>
          <a:solidFill>
            <a:srgbClr val="0065A4"/>
          </a:solidFill>
          <a:ln>
            <a:noFill/>
          </a:ln>
        </p:spPr>
        <p:txBody>
          <a:bodyPr spcFirstLastPara="1" wrap="square" lIns="130025" tIns="64975" rIns="130025" bIns="64975" anchor="ctr" anchorCtr="0">
            <a:noAutofit/>
          </a:bodyPr>
          <a:lstStyle/>
          <a:p>
            <a:pPr marL="0" marR="0" lvl="0" indent="0" algn="ctr" rtl="0">
              <a:lnSpc>
                <a:spcPct val="100000"/>
              </a:lnSpc>
              <a:spcBef>
                <a:spcPts val="0"/>
              </a:spcBef>
              <a:spcAft>
                <a:spcPts val="0"/>
              </a:spcAft>
              <a:buClr>
                <a:srgbClr val="000000"/>
              </a:buClr>
              <a:buSzPts val="2560"/>
              <a:buFont typeface="Helvetica Neue"/>
              <a:buNone/>
            </a:pPr>
            <a:endParaRPr sz="2560" b="0" i="0" u="none" strike="noStrike" cap="none">
              <a:solidFill>
                <a:schemeClr val="lt1"/>
              </a:solidFill>
              <a:latin typeface="Arial"/>
              <a:ea typeface="Arial"/>
              <a:cs typeface="Arial"/>
              <a:sym typeface="Arial"/>
            </a:endParaRPr>
          </a:p>
        </p:txBody>
      </p:sp>
      <p:sp>
        <p:nvSpPr>
          <p:cNvPr id="92" name="Google Shape;92;p12"/>
          <p:cNvSpPr/>
          <p:nvPr/>
        </p:nvSpPr>
        <p:spPr>
          <a:xfrm>
            <a:off x="0" y="6929122"/>
            <a:ext cx="13004800" cy="2824533"/>
          </a:xfrm>
          <a:prstGeom prst="rect">
            <a:avLst/>
          </a:prstGeom>
          <a:solidFill>
            <a:srgbClr val="0065A4"/>
          </a:solidFill>
          <a:ln>
            <a:noFill/>
          </a:ln>
        </p:spPr>
        <p:txBody>
          <a:bodyPr spcFirstLastPara="1" wrap="square" lIns="130025" tIns="64975" rIns="130025" bIns="64975" anchor="ctr" anchorCtr="0">
            <a:noAutofit/>
          </a:bodyPr>
          <a:lstStyle/>
          <a:p>
            <a:pPr marL="0" marR="0" lvl="0" indent="0" algn="ctr" rtl="0">
              <a:lnSpc>
                <a:spcPct val="100000"/>
              </a:lnSpc>
              <a:spcBef>
                <a:spcPts val="0"/>
              </a:spcBef>
              <a:spcAft>
                <a:spcPts val="0"/>
              </a:spcAft>
              <a:buClr>
                <a:srgbClr val="000000"/>
              </a:buClr>
              <a:buSzPts val="2560"/>
              <a:buFont typeface="Helvetica Neue"/>
              <a:buNone/>
            </a:pPr>
            <a:endParaRPr sz="2560" b="0" i="0" u="none" strike="noStrike" cap="none">
              <a:solidFill>
                <a:schemeClr val="lt1"/>
              </a:solidFill>
              <a:latin typeface="Arial"/>
              <a:ea typeface="Arial"/>
              <a:cs typeface="Arial"/>
              <a:sym typeface="Arial"/>
            </a:endParaRPr>
          </a:p>
        </p:txBody>
      </p:sp>
      <p:cxnSp>
        <p:nvCxnSpPr>
          <p:cNvPr id="93" name="Google Shape;93;p12"/>
          <p:cNvCxnSpPr/>
          <p:nvPr/>
        </p:nvCxnSpPr>
        <p:spPr>
          <a:xfrm>
            <a:off x="543186" y="7277463"/>
            <a:ext cx="0" cy="2062507"/>
          </a:xfrm>
          <a:prstGeom prst="straightConnector1">
            <a:avLst/>
          </a:prstGeom>
          <a:noFill/>
          <a:ln w="38100" cap="flat" cmpd="sng">
            <a:solidFill>
              <a:schemeClr val="lt1"/>
            </a:solidFill>
            <a:prstDash val="solid"/>
            <a:miter lim="800000"/>
            <a:headEnd type="none" w="sm" len="sm"/>
            <a:tailEnd type="none" w="sm" len="sm"/>
          </a:ln>
        </p:spPr>
      </p:cxnSp>
      <p:sp>
        <p:nvSpPr>
          <p:cNvPr id="94" name="Google Shape;94;p12"/>
          <p:cNvSpPr txBox="1">
            <a:spLocks noGrp="1"/>
          </p:cNvSpPr>
          <p:nvPr>
            <p:ph type="subTitle" idx="1"/>
          </p:nvPr>
        </p:nvSpPr>
        <p:spPr>
          <a:xfrm>
            <a:off x="630498" y="7277462"/>
            <a:ext cx="11816532" cy="2062507"/>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rgbClr val="30A2B6"/>
              </a:buClr>
              <a:buSzPts val="2200"/>
              <a:buFont typeface="Arial"/>
              <a:buNone/>
              <a:defRPr sz="6260" b="1" i="0" u="none" strike="noStrike" cap="none">
                <a:solidFill>
                  <a:schemeClr val="lt1"/>
                </a:solidFill>
                <a:latin typeface="Arial"/>
                <a:ea typeface="Arial"/>
                <a:cs typeface="Arial"/>
                <a:sym typeface="Arial"/>
              </a:defRPr>
            </a:lvl1pPr>
            <a:lvl2pPr marR="0" lvl="1" algn="ctr">
              <a:lnSpc>
                <a:spcPct val="90000"/>
              </a:lnSpc>
              <a:spcBef>
                <a:spcPts val="711"/>
              </a:spcBef>
              <a:spcAft>
                <a:spcPts val="0"/>
              </a:spcAft>
              <a:buClr>
                <a:srgbClr val="888888"/>
              </a:buClr>
              <a:buSzPts val="2400"/>
              <a:buFont typeface="Arial"/>
              <a:buNone/>
              <a:defRPr sz="3413" b="0" i="0" u="none" strike="noStrike" cap="none">
                <a:solidFill>
                  <a:srgbClr val="888888"/>
                </a:solidFill>
                <a:latin typeface="Arial"/>
                <a:ea typeface="Arial"/>
                <a:cs typeface="Arial"/>
                <a:sym typeface="Arial"/>
              </a:defRPr>
            </a:lvl2pPr>
            <a:lvl3pPr marR="0" lvl="2" algn="ctr">
              <a:lnSpc>
                <a:spcPct val="90000"/>
              </a:lnSpc>
              <a:spcBef>
                <a:spcPts val="711"/>
              </a:spcBef>
              <a:spcAft>
                <a:spcPts val="0"/>
              </a:spcAft>
              <a:buClr>
                <a:srgbClr val="888888"/>
              </a:buClr>
              <a:buSzPts val="2000"/>
              <a:buFont typeface="Arial"/>
              <a:buNone/>
              <a:defRPr sz="2844" b="0" i="0" u="none" strike="noStrike" cap="none">
                <a:solidFill>
                  <a:srgbClr val="888888"/>
                </a:solidFill>
                <a:latin typeface="Arial"/>
                <a:ea typeface="Arial"/>
                <a:cs typeface="Arial"/>
                <a:sym typeface="Arial"/>
              </a:defRPr>
            </a:lvl3pPr>
            <a:lvl4pPr marR="0" lvl="3"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Arial"/>
                <a:ea typeface="Arial"/>
                <a:cs typeface="Arial"/>
                <a:sym typeface="Arial"/>
              </a:defRPr>
            </a:lvl4pPr>
            <a:lvl5pPr marR="0" lvl="4"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Arial"/>
                <a:ea typeface="Arial"/>
                <a:cs typeface="Arial"/>
                <a:sym typeface="Arial"/>
              </a:defRPr>
            </a:lvl5pPr>
            <a:lvl6pPr marR="0" lvl="5"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6pPr>
            <a:lvl7pPr marR="0" lvl="6"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7pPr>
            <a:lvl8pPr marR="0" lvl="7"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8pPr>
            <a:lvl9pPr marR="0" lvl="8" algn="ctr">
              <a:lnSpc>
                <a:spcPct val="90000"/>
              </a:lnSpc>
              <a:spcBef>
                <a:spcPts val="711"/>
              </a:spcBef>
              <a:spcAft>
                <a:spcPts val="0"/>
              </a:spcAft>
              <a:buClr>
                <a:srgbClr val="888888"/>
              </a:buClr>
              <a:buSzPts val="1800"/>
              <a:buFont typeface="Arial"/>
              <a:buNone/>
              <a:defRPr sz="2560" b="0" i="0" u="none" strike="noStrike" cap="none">
                <a:solidFill>
                  <a:srgbClr val="888888"/>
                </a:solidFill>
                <a:latin typeface="Calibri"/>
                <a:ea typeface="Calibri"/>
                <a:cs typeface="Calibri"/>
                <a:sym typeface="Calibri"/>
              </a:defRPr>
            </a:lvl9pPr>
          </a:lstStyle>
          <a:p>
            <a:endParaRPr/>
          </a:p>
        </p:txBody>
      </p:sp>
      <p:cxnSp>
        <p:nvCxnSpPr>
          <p:cNvPr id="95" name="Google Shape;95;p12"/>
          <p:cNvCxnSpPr/>
          <p:nvPr/>
        </p:nvCxnSpPr>
        <p:spPr>
          <a:xfrm>
            <a:off x="543186" y="7277463"/>
            <a:ext cx="0" cy="2062507"/>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 with Pullout Number">
  <p:cSld name="Chart with Pullout Number">
    <p:spTree>
      <p:nvGrpSpPr>
        <p:cNvPr id="1" name="Shape 96"/>
        <p:cNvGrpSpPr/>
        <p:nvPr/>
      </p:nvGrpSpPr>
      <p:grpSpPr>
        <a:xfrm>
          <a:off x="0" y="0"/>
          <a:ext cx="0" cy="0"/>
          <a:chOff x="0" y="0"/>
          <a:chExt cx="0" cy="0"/>
        </a:xfrm>
      </p:grpSpPr>
      <p:sp>
        <p:nvSpPr>
          <p:cNvPr id="97" name="Google Shape;97;p13"/>
          <p:cNvSpPr txBox="1">
            <a:spLocks noGrp="1"/>
          </p:cNvSpPr>
          <p:nvPr>
            <p:ph type="body" idx="1"/>
          </p:nvPr>
        </p:nvSpPr>
        <p:spPr>
          <a:xfrm>
            <a:off x="605084" y="5172569"/>
            <a:ext cx="5470720" cy="2962347"/>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0"/>
              </a:spcBef>
              <a:spcAft>
                <a:spcPts val="0"/>
              </a:spcAft>
              <a:buClr>
                <a:srgbClr val="30A2B6"/>
              </a:buClr>
              <a:buSzPts val="2800"/>
              <a:buFont typeface="Arial"/>
              <a:buNone/>
              <a:defRPr sz="3982"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2400"/>
              <a:buFont typeface="Arial"/>
              <a:buNone/>
              <a:defRPr sz="3413"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2000"/>
              <a:buFont typeface="Arial"/>
              <a:buNone/>
              <a:defRPr sz="2844"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800"/>
              <a:buFont typeface="Arial"/>
              <a:buNone/>
              <a:defRPr sz="2560"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800"/>
              <a:buFont typeface="Arial"/>
              <a:buNone/>
              <a:defRPr sz="2560"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98" name="Google Shape;98;p13"/>
          <p:cNvSpPr txBox="1">
            <a:spLocks noGrp="1"/>
          </p:cNvSpPr>
          <p:nvPr>
            <p:ph type="body" idx="2"/>
          </p:nvPr>
        </p:nvSpPr>
        <p:spPr>
          <a:xfrm>
            <a:off x="605084" y="3106702"/>
            <a:ext cx="5470720" cy="1560320"/>
          </a:xfrm>
          <a:prstGeom prst="rect">
            <a:avLst/>
          </a:prstGeom>
          <a:noFill/>
          <a:ln>
            <a:noFill/>
          </a:ln>
        </p:spPr>
        <p:txBody>
          <a:bodyPr spcFirstLastPara="1" wrap="square" lIns="91425" tIns="91425" rIns="91425" bIns="91425" anchor="t" anchorCtr="0"/>
          <a:lstStyle>
            <a:lvl1pPr marL="457200" marR="0" lvl="0" indent="-228600" algn="ctr">
              <a:lnSpc>
                <a:spcPct val="90000"/>
              </a:lnSpc>
              <a:spcBef>
                <a:spcPts val="1422"/>
              </a:spcBef>
              <a:spcAft>
                <a:spcPts val="0"/>
              </a:spcAft>
              <a:buClr>
                <a:srgbClr val="30A2B6"/>
              </a:buClr>
              <a:buSzPts val="7200"/>
              <a:buFont typeface="Arial"/>
              <a:buNone/>
              <a:defRPr sz="10240" b="1" i="0" u="none" strike="noStrike" cap="none">
                <a:solidFill>
                  <a:schemeClr val="lt2"/>
                </a:solidFill>
                <a:latin typeface="Arial"/>
                <a:ea typeface="Arial"/>
                <a:cs typeface="Arial"/>
                <a:sym typeface="Arial"/>
              </a:defRPr>
            </a:lvl1pPr>
            <a:lvl2pPr marL="914400" marR="0" lvl="1" indent="-228600" algn="l">
              <a:lnSpc>
                <a:spcPct val="90000"/>
              </a:lnSpc>
              <a:spcBef>
                <a:spcPts val="711"/>
              </a:spcBef>
              <a:spcAft>
                <a:spcPts val="0"/>
              </a:spcAft>
              <a:buClr>
                <a:schemeClr val="lt2"/>
              </a:buClr>
              <a:buSzPts val="2400"/>
              <a:buFont typeface="Arial"/>
              <a:buNone/>
              <a:defRPr sz="3413" b="1" i="0" u="none" strike="noStrike" cap="none">
                <a:solidFill>
                  <a:schemeClr val="lt2"/>
                </a:solidFill>
                <a:latin typeface="Arial"/>
                <a:ea typeface="Arial"/>
                <a:cs typeface="Arial"/>
                <a:sym typeface="Arial"/>
              </a:defRPr>
            </a:lvl2pPr>
            <a:lvl3pPr marL="1371600" marR="0" lvl="2" indent="-228600" algn="l">
              <a:lnSpc>
                <a:spcPct val="90000"/>
              </a:lnSpc>
              <a:spcBef>
                <a:spcPts val="711"/>
              </a:spcBef>
              <a:spcAft>
                <a:spcPts val="0"/>
              </a:spcAft>
              <a:buClr>
                <a:schemeClr val="lt2"/>
              </a:buClr>
              <a:buSzPts val="2000"/>
              <a:buFont typeface="Arial"/>
              <a:buNone/>
              <a:defRPr sz="2844" b="1" i="0" u="none" strike="noStrike" cap="none">
                <a:solidFill>
                  <a:schemeClr val="lt2"/>
                </a:solidFill>
                <a:latin typeface="Arial"/>
                <a:ea typeface="Arial"/>
                <a:cs typeface="Arial"/>
                <a:sym typeface="Arial"/>
              </a:defRPr>
            </a:lvl3pPr>
            <a:lvl4pPr marL="1828800" marR="0" lvl="3" indent="-228600" algn="l">
              <a:lnSpc>
                <a:spcPct val="90000"/>
              </a:lnSpc>
              <a:spcBef>
                <a:spcPts val="711"/>
              </a:spcBef>
              <a:spcAft>
                <a:spcPts val="0"/>
              </a:spcAft>
              <a:buClr>
                <a:schemeClr val="lt2"/>
              </a:buClr>
              <a:buSzPts val="1800"/>
              <a:buFont typeface="Arial"/>
              <a:buNone/>
              <a:defRPr sz="2560" b="1" i="0" u="none" strike="noStrike" cap="none">
                <a:solidFill>
                  <a:schemeClr val="lt2"/>
                </a:solidFill>
                <a:latin typeface="Arial"/>
                <a:ea typeface="Arial"/>
                <a:cs typeface="Arial"/>
                <a:sym typeface="Arial"/>
              </a:defRPr>
            </a:lvl4pPr>
            <a:lvl5pPr marL="2286000" marR="0" lvl="4" indent="-228600" algn="l">
              <a:lnSpc>
                <a:spcPct val="90000"/>
              </a:lnSpc>
              <a:spcBef>
                <a:spcPts val="711"/>
              </a:spcBef>
              <a:spcAft>
                <a:spcPts val="0"/>
              </a:spcAft>
              <a:buClr>
                <a:schemeClr val="lt2"/>
              </a:buClr>
              <a:buSzPts val="1800"/>
              <a:buFont typeface="Arial"/>
              <a:buNone/>
              <a:defRPr sz="2560" b="1" i="0" u="none" strike="noStrike" cap="none">
                <a:solidFill>
                  <a:schemeClr val="lt2"/>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99" name="Google Shape;99;p13"/>
          <p:cNvSpPr txBox="1">
            <a:spLocks noGrp="1"/>
          </p:cNvSpPr>
          <p:nvPr>
            <p:ph type="title"/>
          </p:nvPr>
        </p:nvSpPr>
        <p:spPr>
          <a:xfrm>
            <a:off x="604376" y="1081090"/>
            <a:ext cx="11842560" cy="2648227"/>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chemeClr val="dk1"/>
              </a:buClr>
              <a:buSzPts val="3200"/>
              <a:buFont typeface="Arial"/>
              <a:buNone/>
              <a:defRPr sz="4551"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sp>
        <p:nvSpPr>
          <p:cNvPr id="100" name="Google Shape;100;p13"/>
          <p:cNvSpPr txBox="1">
            <a:spLocks noGrp="1"/>
          </p:cNvSpPr>
          <p:nvPr>
            <p:ph type="body" idx="3"/>
          </p:nvPr>
        </p:nvSpPr>
        <p:spPr>
          <a:xfrm>
            <a:off x="604378" y="9128496"/>
            <a:ext cx="11842560" cy="51882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422"/>
              </a:spcBef>
              <a:spcAft>
                <a:spcPts val="0"/>
              </a:spcAft>
              <a:buClr>
                <a:srgbClr val="30A2B6"/>
              </a:buClr>
              <a:buSzPts val="1000"/>
              <a:buFont typeface="Arial"/>
              <a:buNone/>
              <a:defRPr sz="1422"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101" name="Google Shape;101;p13"/>
          <p:cNvSpPr>
            <a:spLocks noGrp="1"/>
          </p:cNvSpPr>
          <p:nvPr>
            <p:ph type="chart" idx="4"/>
          </p:nvPr>
        </p:nvSpPr>
        <p:spPr>
          <a:xfrm>
            <a:off x="6707859" y="2099733"/>
            <a:ext cx="5739093" cy="6854400"/>
          </a:xfrm>
          <a:prstGeom prst="rect">
            <a:avLst/>
          </a:prstGeom>
          <a:noFill/>
          <a:ln>
            <a:noFill/>
          </a:ln>
        </p:spPr>
        <p:txBody>
          <a:bodyPr spcFirstLastPara="1" wrap="square" lIns="91425" tIns="91425" rIns="91425" bIns="91425" anchor="t" anchorCtr="0"/>
          <a:lstStyle>
            <a:lvl1pPr marR="0" lvl="0" algn="l" rtl="0">
              <a:lnSpc>
                <a:spcPct val="90000"/>
              </a:lnSpc>
              <a:spcBef>
                <a:spcPts val="1422"/>
              </a:spcBef>
              <a:spcAft>
                <a:spcPts val="0"/>
              </a:spcAft>
              <a:buClr>
                <a:srgbClr val="30A2B6"/>
              </a:buClr>
              <a:buSzPts val="2800"/>
              <a:buFont typeface="Arial"/>
              <a:buNone/>
              <a:defRPr sz="3982" b="0" i="0" u="none" strike="noStrike" cap="none">
                <a:solidFill>
                  <a:schemeClr val="dk1"/>
                </a:solidFill>
                <a:latin typeface="Arial"/>
                <a:ea typeface="Arial"/>
                <a:cs typeface="Arial"/>
                <a:sym typeface="Arial"/>
              </a:defRPr>
            </a:lvl1pPr>
            <a:lvl2pPr marR="0" lvl="1" algn="l" rtl="0">
              <a:lnSpc>
                <a:spcPct val="90000"/>
              </a:lnSpc>
              <a:spcBef>
                <a:spcPts val="711"/>
              </a:spcBef>
              <a:spcAft>
                <a:spcPts val="0"/>
              </a:spcAft>
              <a:buClr>
                <a:schemeClr val="dk1"/>
              </a:buClr>
              <a:buSzPts val="2400"/>
              <a:buFont typeface="Arial"/>
              <a:buChar char="•"/>
              <a:defRPr sz="3413" b="0" i="0" u="none" strike="noStrike" cap="none">
                <a:solidFill>
                  <a:schemeClr val="dk1"/>
                </a:solidFill>
                <a:latin typeface="Arial"/>
                <a:ea typeface="Arial"/>
                <a:cs typeface="Arial"/>
                <a:sym typeface="Arial"/>
              </a:defRPr>
            </a:lvl2pPr>
            <a:lvl3pPr marR="0" lvl="2" algn="l" rtl="0">
              <a:lnSpc>
                <a:spcPct val="90000"/>
              </a:lnSpc>
              <a:spcBef>
                <a:spcPts val="711"/>
              </a:spcBef>
              <a:spcAft>
                <a:spcPts val="0"/>
              </a:spcAft>
              <a:buClr>
                <a:schemeClr val="dk1"/>
              </a:buClr>
              <a:buSzPts val="2000"/>
              <a:buFont typeface="Arial"/>
              <a:buChar char="•"/>
              <a:defRPr sz="2844" b="0" i="0" u="none" strike="noStrike" cap="none">
                <a:solidFill>
                  <a:schemeClr val="dk1"/>
                </a:solidFill>
                <a:latin typeface="Arial"/>
                <a:ea typeface="Arial"/>
                <a:cs typeface="Arial"/>
                <a:sym typeface="Arial"/>
              </a:defRPr>
            </a:lvl3pPr>
            <a:lvl4pPr marR="0" lvl="3"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Arial"/>
                <a:ea typeface="Arial"/>
                <a:cs typeface="Arial"/>
                <a:sym typeface="Arial"/>
              </a:defRPr>
            </a:lvl4pPr>
            <a:lvl5pPr marR="0" lvl="4"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Arial"/>
                <a:ea typeface="Arial"/>
                <a:cs typeface="Arial"/>
                <a:sym typeface="Arial"/>
              </a:defRPr>
            </a:lvl5pPr>
            <a:lvl6pPr marR="0" lvl="5"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R="0" lvl="6"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R="0" lvl="7"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R="0" lvl="8"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cxnSp>
        <p:nvCxnSpPr>
          <p:cNvPr id="102" name="Google Shape;102;p13"/>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103" name="Google Shape;103;p13"/>
          <p:cNvPicPr preferRelativeResize="0"/>
          <p:nvPr/>
        </p:nvPicPr>
        <p:blipFill rotWithShape="1">
          <a:blip r:embed="rId2">
            <a:alphaModFix/>
          </a:blip>
          <a:srcRect/>
          <a:stretch/>
        </p:blipFill>
        <p:spPr>
          <a:xfrm>
            <a:off x="697199" y="372203"/>
            <a:ext cx="1011484" cy="330300"/>
          </a:xfrm>
          <a:prstGeom prst="rect">
            <a:avLst/>
          </a:prstGeom>
          <a:noFill/>
          <a:ln>
            <a:noFill/>
          </a:ln>
        </p:spPr>
      </p:pic>
      <p:cxnSp>
        <p:nvCxnSpPr>
          <p:cNvPr id="104" name="Google Shape;104;p13"/>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rt &amp; Title - Vertical">
  <p:cSld name="Chart &amp; Title - Vertical">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604377" y="867651"/>
            <a:ext cx="3195307" cy="8202026"/>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1800"/>
              <a:buFont typeface="Arial"/>
              <a:buNone/>
              <a:defRPr sz="455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sp>
        <p:nvSpPr>
          <p:cNvPr id="107" name="Google Shape;107;p14"/>
          <p:cNvSpPr>
            <a:spLocks noGrp="1"/>
          </p:cNvSpPr>
          <p:nvPr>
            <p:ph type="chart" idx="2"/>
          </p:nvPr>
        </p:nvSpPr>
        <p:spPr>
          <a:xfrm>
            <a:off x="4003042" y="891759"/>
            <a:ext cx="8723200" cy="8177920"/>
          </a:xfrm>
          <a:prstGeom prst="rect">
            <a:avLst/>
          </a:prstGeom>
          <a:noFill/>
          <a:ln>
            <a:noFill/>
          </a:ln>
        </p:spPr>
        <p:txBody>
          <a:bodyPr spcFirstLastPara="1" wrap="square" lIns="91425" tIns="91425" rIns="91425" bIns="91425" anchor="t" anchorCtr="0"/>
          <a:lstStyle>
            <a:lvl1pPr marR="0" lvl="0" algn="l" rtl="0">
              <a:lnSpc>
                <a:spcPct val="90000"/>
              </a:lnSpc>
              <a:spcBef>
                <a:spcPts val="1422"/>
              </a:spcBef>
              <a:spcAft>
                <a:spcPts val="0"/>
              </a:spcAft>
              <a:buClr>
                <a:srgbClr val="30A2B6"/>
              </a:buClr>
              <a:buSzPts val="2800"/>
              <a:buFont typeface="Arial"/>
              <a:buNone/>
              <a:defRPr sz="3982" b="0" i="0" u="none" strike="noStrike" cap="none">
                <a:solidFill>
                  <a:schemeClr val="dk1"/>
                </a:solidFill>
                <a:latin typeface="Arial"/>
                <a:ea typeface="Arial"/>
                <a:cs typeface="Arial"/>
                <a:sym typeface="Arial"/>
              </a:defRPr>
            </a:lvl1pPr>
            <a:lvl2pPr marR="0" lvl="1" algn="l" rtl="0">
              <a:lnSpc>
                <a:spcPct val="90000"/>
              </a:lnSpc>
              <a:spcBef>
                <a:spcPts val="711"/>
              </a:spcBef>
              <a:spcAft>
                <a:spcPts val="0"/>
              </a:spcAft>
              <a:buClr>
                <a:schemeClr val="dk1"/>
              </a:buClr>
              <a:buSzPts val="2400"/>
              <a:buFont typeface="Arial"/>
              <a:buChar char="•"/>
              <a:defRPr sz="3413" b="0" i="0" u="none" strike="noStrike" cap="none">
                <a:solidFill>
                  <a:schemeClr val="dk1"/>
                </a:solidFill>
                <a:latin typeface="Arial"/>
                <a:ea typeface="Arial"/>
                <a:cs typeface="Arial"/>
                <a:sym typeface="Arial"/>
              </a:defRPr>
            </a:lvl2pPr>
            <a:lvl3pPr marR="0" lvl="2" algn="l" rtl="0">
              <a:lnSpc>
                <a:spcPct val="90000"/>
              </a:lnSpc>
              <a:spcBef>
                <a:spcPts val="711"/>
              </a:spcBef>
              <a:spcAft>
                <a:spcPts val="0"/>
              </a:spcAft>
              <a:buClr>
                <a:schemeClr val="dk1"/>
              </a:buClr>
              <a:buSzPts val="2000"/>
              <a:buFont typeface="Arial"/>
              <a:buChar char="•"/>
              <a:defRPr sz="2844" b="0" i="0" u="none" strike="noStrike" cap="none">
                <a:solidFill>
                  <a:schemeClr val="dk1"/>
                </a:solidFill>
                <a:latin typeface="Arial"/>
                <a:ea typeface="Arial"/>
                <a:cs typeface="Arial"/>
                <a:sym typeface="Arial"/>
              </a:defRPr>
            </a:lvl3pPr>
            <a:lvl4pPr marR="0" lvl="3"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Arial"/>
                <a:ea typeface="Arial"/>
                <a:cs typeface="Arial"/>
                <a:sym typeface="Arial"/>
              </a:defRPr>
            </a:lvl4pPr>
            <a:lvl5pPr marR="0" lvl="4"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Arial"/>
                <a:ea typeface="Arial"/>
                <a:cs typeface="Arial"/>
                <a:sym typeface="Arial"/>
              </a:defRPr>
            </a:lvl5pPr>
            <a:lvl6pPr marR="0" lvl="5"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R="0" lvl="6"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R="0" lvl="7"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R="0" lvl="8"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108" name="Google Shape;108;p14"/>
          <p:cNvSpPr txBox="1">
            <a:spLocks noGrp="1"/>
          </p:cNvSpPr>
          <p:nvPr>
            <p:ph type="body" idx="1"/>
          </p:nvPr>
        </p:nvSpPr>
        <p:spPr>
          <a:xfrm>
            <a:off x="604378" y="9128496"/>
            <a:ext cx="11842560" cy="51882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422"/>
              </a:spcBef>
              <a:spcAft>
                <a:spcPts val="0"/>
              </a:spcAft>
              <a:buClr>
                <a:srgbClr val="30A2B6"/>
              </a:buClr>
              <a:buSzPts val="1000"/>
              <a:buFont typeface="Arial"/>
              <a:buNone/>
              <a:defRPr sz="1422"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cxnSp>
        <p:nvCxnSpPr>
          <p:cNvPr id="109" name="Google Shape;109;p14"/>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110" name="Google Shape;110;p14"/>
          <p:cNvPicPr preferRelativeResize="0"/>
          <p:nvPr/>
        </p:nvPicPr>
        <p:blipFill rotWithShape="1">
          <a:blip r:embed="rId2">
            <a:alphaModFix/>
          </a:blip>
          <a:srcRect/>
          <a:stretch/>
        </p:blipFill>
        <p:spPr>
          <a:xfrm>
            <a:off x="697199" y="372203"/>
            <a:ext cx="1011484" cy="330300"/>
          </a:xfrm>
          <a:prstGeom prst="rect">
            <a:avLst/>
          </a:prstGeom>
          <a:noFill/>
          <a:ln>
            <a:noFill/>
          </a:ln>
        </p:spPr>
      </p:pic>
      <p:cxnSp>
        <p:nvCxnSpPr>
          <p:cNvPr id="111" name="Google Shape;111;p14"/>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ulleted List">
  <p:cSld name="Title and Bulleted Lis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05085" y="2211471"/>
            <a:ext cx="11898453" cy="2499413"/>
          </a:xfrm>
          <a:prstGeom prst="rect">
            <a:avLst/>
          </a:prstGeom>
          <a:noFill/>
          <a:ln>
            <a:noFill/>
          </a:ln>
        </p:spPr>
        <p:txBody>
          <a:bodyPr spcFirstLastPara="1" wrap="square" lIns="91425" tIns="91425" rIns="91425" bIns="91425" anchor="t" anchorCtr="0"/>
          <a:lstStyle>
            <a:lvl1pPr marL="457200" marR="0" lvl="0" indent="-406400" algn="l">
              <a:lnSpc>
                <a:spcPct val="90000"/>
              </a:lnSpc>
              <a:spcBef>
                <a:spcPts val="1422"/>
              </a:spcBef>
              <a:spcAft>
                <a:spcPts val="0"/>
              </a:spcAft>
              <a:buClr>
                <a:srgbClr val="30A2B6"/>
              </a:buClr>
              <a:buSzPts val="2800"/>
              <a:buFont typeface="Arial"/>
              <a:buChar char="•"/>
              <a:defRPr sz="3600" b="0" i="0" u="none" strike="noStrike" cap="none">
                <a:solidFill>
                  <a:schemeClr val="dk1"/>
                </a:solidFill>
                <a:latin typeface="Arial"/>
                <a:ea typeface="Arial"/>
                <a:cs typeface="Arial"/>
                <a:sym typeface="Arial"/>
              </a:defRPr>
            </a:lvl1pPr>
            <a:lvl2pPr marL="914400" marR="0" lvl="1" indent="-381000" algn="l">
              <a:lnSpc>
                <a:spcPct val="90000"/>
              </a:lnSpc>
              <a:spcBef>
                <a:spcPts val="711"/>
              </a:spcBef>
              <a:spcAft>
                <a:spcPts val="0"/>
              </a:spcAft>
              <a:buClr>
                <a:schemeClr val="lt2"/>
              </a:buClr>
              <a:buSzPts val="2400"/>
              <a:buFont typeface="Arial"/>
              <a:buChar char="•"/>
              <a:defRPr sz="3413" b="0" i="0" u="none" strike="noStrike" cap="none">
                <a:solidFill>
                  <a:schemeClr val="dk1"/>
                </a:solidFill>
                <a:latin typeface="Arial"/>
                <a:ea typeface="Arial"/>
                <a:cs typeface="Arial"/>
                <a:sym typeface="Arial"/>
              </a:defRPr>
            </a:lvl2pPr>
            <a:lvl3pPr marL="1371600" marR="0" lvl="2" indent="-355600" algn="l">
              <a:lnSpc>
                <a:spcPct val="90000"/>
              </a:lnSpc>
              <a:spcBef>
                <a:spcPts val="711"/>
              </a:spcBef>
              <a:spcAft>
                <a:spcPts val="0"/>
              </a:spcAft>
              <a:buClr>
                <a:schemeClr val="lt2"/>
              </a:buClr>
              <a:buSzPts val="2000"/>
              <a:buFont typeface="Arial"/>
              <a:buChar char="•"/>
              <a:defRPr sz="2844"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lt2"/>
              </a:buClr>
              <a:buSzPts val="1800"/>
              <a:buFont typeface="Arial"/>
              <a:buNone/>
              <a:defRPr sz="2560" b="0" i="0" u="none" strike="noStrike" cap="none">
                <a:solidFill>
                  <a:schemeClr val="dk1"/>
                </a:solidFill>
                <a:latin typeface="Arial"/>
                <a:ea typeface="Arial"/>
                <a:cs typeface="Arial"/>
                <a:sym typeface="Arial"/>
              </a:defRPr>
            </a:lvl4pPr>
            <a:lvl5pPr marL="2286000" marR="0" lvl="4"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chemeClr val="dk1"/>
              </a:buClr>
              <a:buSzPts val="3200"/>
              <a:buFont typeface="Arial"/>
              <a:buNone/>
              <a:defRPr sz="4551"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cxnSp>
        <p:nvCxnSpPr>
          <p:cNvPr id="22" name="Google Shape;22;p3"/>
          <p:cNvCxnSpPr/>
          <p:nvPr/>
        </p:nvCxnSpPr>
        <p:spPr>
          <a:xfrm>
            <a:off x="1850516" y="537353"/>
            <a:ext cx="11284480" cy="0"/>
          </a:xfrm>
          <a:prstGeom prst="straightConnector1">
            <a:avLst/>
          </a:prstGeom>
          <a:noFill/>
          <a:ln w="38100" cap="flat" cmpd="sng">
            <a:solidFill>
              <a:srgbClr val="0065A4"/>
            </a:solidFill>
            <a:prstDash val="solid"/>
            <a:miter lim="800000"/>
            <a:headEnd type="none" w="sm" len="sm"/>
            <a:tailEnd type="none" w="sm" len="sm"/>
          </a:ln>
        </p:spPr>
      </p:cxnSp>
      <p:pic>
        <p:nvPicPr>
          <p:cNvPr id="23" name="Google Shape;23;p3"/>
          <p:cNvPicPr preferRelativeResize="0"/>
          <p:nvPr/>
        </p:nvPicPr>
        <p:blipFill rotWithShape="1">
          <a:blip r:embed="rId2">
            <a:alphaModFix/>
          </a:blip>
          <a:srcRect/>
          <a:stretch/>
        </p:blipFill>
        <p:spPr>
          <a:xfrm>
            <a:off x="697199" y="372203"/>
            <a:ext cx="1011484" cy="330300"/>
          </a:xfrm>
          <a:prstGeom prst="rect">
            <a:avLst/>
          </a:prstGeom>
          <a:noFill/>
          <a:ln>
            <a:noFill/>
          </a:ln>
        </p:spPr>
      </p:pic>
      <p:cxnSp>
        <p:nvCxnSpPr>
          <p:cNvPr id="24" name="Google Shape;24;p3"/>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sp>
        <p:nvSpPr>
          <p:cNvPr id="25" name="Google Shape;25;p3"/>
          <p:cNvSpPr txBox="1">
            <a:spLocks noGrp="1"/>
          </p:cNvSpPr>
          <p:nvPr>
            <p:ph type="body" idx="2"/>
          </p:nvPr>
        </p:nvSpPr>
        <p:spPr>
          <a:xfrm>
            <a:off x="604376" y="9128496"/>
            <a:ext cx="11898453" cy="51882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422"/>
              </a:spcBef>
              <a:spcAft>
                <a:spcPts val="0"/>
              </a:spcAft>
              <a:buClr>
                <a:srgbClr val="30A2B6"/>
              </a:buClr>
              <a:buSzPts val="1000"/>
              <a:buFont typeface="Arial"/>
              <a:buNone/>
              <a:defRPr sz="1422"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out CCRC">
  <p:cSld name="About CCRC">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l="52849" r="-52849"/>
          <a:stretch/>
        </p:blipFill>
        <p:spPr>
          <a:xfrm>
            <a:off x="8247667" y="1336750"/>
            <a:ext cx="11423036" cy="7646821"/>
          </a:xfrm>
          <a:prstGeom prst="rect">
            <a:avLst/>
          </a:prstGeom>
          <a:noFill/>
          <a:ln>
            <a:noFill/>
          </a:ln>
        </p:spPr>
      </p:pic>
      <p:cxnSp>
        <p:nvCxnSpPr>
          <p:cNvPr id="28" name="Google Shape;28;p4"/>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29" name="Google Shape;29;p4"/>
          <p:cNvPicPr preferRelativeResize="0"/>
          <p:nvPr/>
        </p:nvPicPr>
        <p:blipFill rotWithShape="1">
          <a:blip r:embed="rId3">
            <a:alphaModFix/>
          </a:blip>
          <a:srcRect/>
          <a:stretch/>
        </p:blipFill>
        <p:spPr>
          <a:xfrm>
            <a:off x="697199" y="372203"/>
            <a:ext cx="1011484" cy="330300"/>
          </a:xfrm>
          <a:prstGeom prst="rect">
            <a:avLst/>
          </a:prstGeom>
          <a:noFill/>
          <a:ln>
            <a:noFill/>
          </a:ln>
        </p:spPr>
      </p:pic>
      <p:cxnSp>
        <p:nvCxnSpPr>
          <p:cNvPr id="30" name="Google Shape;30;p4"/>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cxnSp>
        <p:nvCxnSpPr>
          <p:cNvPr id="31" name="Google Shape;31;p4"/>
          <p:cNvCxnSpPr/>
          <p:nvPr/>
        </p:nvCxnSpPr>
        <p:spPr>
          <a:xfrm>
            <a:off x="8247667" y="8987696"/>
            <a:ext cx="5852160" cy="0"/>
          </a:xfrm>
          <a:prstGeom prst="straightConnector1">
            <a:avLst/>
          </a:prstGeom>
          <a:noFill/>
          <a:ln w="38100" cap="flat" cmpd="sng">
            <a:solidFill>
              <a:srgbClr val="0065A4"/>
            </a:solidFill>
            <a:prstDash val="solid"/>
            <a:miter lim="800000"/>
            <a:headEnd type="none" w="sm" len="sm"/>
            <a:tailEnd type="none" w="sm" len="sm"/>
          </a:ln>
        </p:spPr>
      </p:cxnSp>
      <p:sp>
        <p:nvSpPr>
          <p:cNvPr id="32" name="Google Shape;32;p4"/>
          <p:cNvSpPr txBox="1"/>
          <p:nvPr/>
        </p:nvSpPr>
        <p:spPr>
          <a:xfrm>
            <a:off x="604375" y="1977888"/>
            <a:ext cx="7509477" cy="7255564"/>
          </a:xfrm>
          <a:prstGeom prst="rect">
            <a:avLst/>
          </a:prstGeom>
          <a:noFill/>
          <a:ln>
            <a:noFill/>
          </a:ln>
        </p:spPr>
        <p:txBody>
          <a:bodyPr spcFirstLastPara="1" wrap="square" lIns="130025" tIns="64975" rIns="130025" bIns="64975"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500" b="0" i="0" u="none" strike="noStrike" cap="none">
                <a:solidFill>
                  <a:schemeClr val="dk1"/>
                </a:solidFill>
                <a:latin typeface="Arial"/>
                <a:ea typeface="Arial"/>
                <a:cs typeface="Arial"/>
                <a:sym typeface="Arial"/>
              </a:rPr>
              <a:t>CCRC has been a leader in the field of community college research and reform for over 20 years. Our work provides a foundation for innovations in policy and practice that help give every community college student the best chance of success.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707"/>
              </a:spcBef>
              <a:spcAft>
                <a:spcPts val="0"/>
              </a:spcAft>
              <a:buClr>
                <a:schemeClr val="dk1"/>
              </a:buClr>
              <a:buSzPts val="2200"/>
              <a:buFont typeface="Arial"/>
              <a:buNone/>
            </a:pPr>
            <a:r>
              <a:rPr lang="en-US" sz="2500" b="0" i="0" u="none" strike="noStrike" cap="none">
                <a:solidFill>
                  <a:schemeClr val="dk1"/>
                </a:solidFill>
                <a:latin typeface="Arial"/>
                <a:ea typeface="Arial"/>
                <a:cs typeface="Arial"/>
                <a:sym typeface="Arial"/>
              </a:rPr>
              <a:t>Our areas of research include:</a:t>
            </a:r>
            <a:endParaRPr sz="1400" b="0" i="0" u="none" strike="noStrike" cap="none">
              <a:solidFill>
                <a:srgbClr val="000000"/>
              </a:solidFill>
              <a:latin typeface="Arial"/>
              <a:ea typeface="Arial"/>
              <a:cs typeface="Arial"/>
              <a:sym typeface="Arial"/>
            </a:endParaRPr>
          </a:p>
          <a:p>
            <a:pPr marL="487671" marR="0" lvl="0" indent="-487671" algn="l" rtl="0">
              <a:lnSpc>
                <a:spcPct val="100000"/>
              </a:lnSpc>
              <a:spcBef>
                <a:spcPts val="1707"/>
              </a:spcBef>
              <a:spcAft>
                <a:spcPts val="0"/>
              </a:spcAft>
              <a:buClr>
                <a:schemeClr val="dk1"/>
              </a:buClr>
              <a:buSzPts val="2200"/>
              <a:buFont typeface="Arial"/>
              <a:buChar char="•"/>
            </a:pPr>
            <a:r>
              <a:rPr lang="en-US" sz="2500" b="0" i="0" u="none" strike="noStrike" cap="none">
                <a:solidFill>
                  <a:schemeClr val="dk1"/>
                </a:solidFill>
                <a:latin typeface="Arial"/>
                <a:ea typeface="Arial"/>
                <a:cs typeface="Arial"/>
                <a:sym typeface="Arial"/>
              </a:rPr>
              <a:t>College readiness and dual enrollment programs, and the transition from high school to college</a:t>
            </a:r>
            <a:endParaRPr sz="1400" b="0" i="0" u="none" strike="noStrike" cap="none">
              <a:solidFill>
                <a:srgbClr val="000000"/>
              </a:solidFill>
              <a:latin typeface="Arial"/>
              <a:ea typeface="Arial"/>
              <a:cs typeface="Arial"/>
              <a:sym typeface="Arial"/>
            </a:endParaRPr>
          </a:p>
          <a:p>
            <a:pPr marL="487671" marR="0" lvl="0" indent="-487671" algn="l" rtl="0">
              <a:lnSpc>
                <a:spcPct val="100000"/>
              </a:lnSpc>
              <a:spcBef>
                <a:spcPts val="0"/>
              </a:spcBef>
              <a:spcAft>
                <a:spcPts val="0"/>
              </a:spcAft>
              <a:buClr>
                <a:schemeClr val="dk1"/>
              </a:buClr>
              <a:buSzPts val="2200"/>
              <a:buFont typeface="Arial"/>
              <a:buChar char="•"/>
            </a:pPr>
            <a:r>
              <a:rPr lang="en-US" sz="2500" b="0" i="0" u="none" strike="noStrike" cap="none">
                <a:solidFill>
                  <a:schemeClr val="dk1"/>
                </a:solidFill>
                <a:latin typeface="Arial"/>
                <a:ea typeface="Arial"/>
                <a:cs typeface="Arial"/>
                <a:sym typeface="Arial"/>
              </a:rPr>
              <a:t>Developmental education and adult basic skills</a:t>
            </a:r>
            <a:endParaRPr sz="1400" b="0" i="0" u="none" strike="noStrike" cap="none">
              <a:solidFill>
                <a:srgbClr val="000000"/>
              </a:solidFill>
              <a:latin typeface="Arial"/>
              <a:ea typeface="Arial"/>
              <a:cs typeface="Arial"/>
              <a:sym typeface="Arial"/>
            </a:endParaRPr>
          </a:p>
          <a:p>
            <a:pPr marL="487671" marR="0" lvl="0" indent="-487671" algn="l" rtl="0">
              <a:lnSpc>
                <a:spcPct val="100000"/>
              </a:lnSpc>
              <a:spcBef>
                <a:spcPts val="0"/>
              </a:spcBef>
              <a:spcAft>
                <a:spcPts val="0"/>
              </a:spcAft>
              <a:buClr>
                <a:schemeClr val="dk1"/>
              </a:buClr>
              <a:buSzPts val="2200"/>
              <a:buFont typeface="Arial"/>
              <a:buChar char="•"/>
            </a:pPr>
            <a:r>
              <a:rPr lang="en-US" sz="2500" b="0" i="0" u="none" strike="noStrike" cap="none">
                <a:solidFill>
                  <a:schemeClr val="dk1"/>
                </a:solidFill>
                <a:latin typeface="Arial"/>
                <a:ea typeface="Arial"/>
                <a:cs typeface="Arial"/>
                <a:sym typeface="Arial"/>
              </a:rPr>
              <a:t>Non-academic support services, financial aid, and student engagement</a:t>
            </a:r>
            <a:endParaRPr sz="1400" b="0" i="0" u="none" strike="noStrike" cap="none">
              <a:solidFill>
                <a:srgbClr val="000000"/>
              </a:solidFill>
              <a:latin typeface="Arial"/>
              <a:ea typeface="Arial"/>
              <a:cs typeface="Arial"/>
              <a:sym typeface="Arial"/>
            </a:endParaRPr>
          </a:p>
          <a:p>
            <a:pPr marL="487671" marR="0" lvl="0" indent="-487671" algn="l" rtl="0">
              <a:lnSpc>
                <a:spcPct val="100000"/>
              </a:lnSpc>
              <a:spcBef>
                <a:spcPts val="0"/>
              </a:spcBef>
              <a:spcAft>
                <a:spcPts val="0"/>
              </a:spcAft>
              <a:buClr>
                <a:schemeClr val="dk1"/>
              </a:buClr>
              <a:buSzPts val="2200"/>
              <a:buFont typeface="Arial"/>
              <a:buChar char="•"/>
            </a:pPr>
            <a:r>
              <a:rPr lang="en-US" sz="2500" b="0" i="0" u="none" strike="noStrike" cap="none">
                <a:solidFill>
                  <a:schemeClr val="dk1"/>
                </a:solidFill>
                <a:latin typeface="Arial"/>
                <a:ea typeface="Arial"/>
                <a:cs typeface="Arial"/>
                <a:sym typeface="Arial"/>
              </a:rPr>
              <a:t>Online education and instructional technology</a:t>
            </a:r>
            <a:endParaRPr sz="1400" b="0" i="0" u="none" strike="noStrike" cap="none">
              <a:solidFill>
                <a:srgbClr val="000000"/>
              </a:solidFill>
              <a:latin typeface="Arial"/>
              <a:ea typeface="Arial"/>
              <a:cs typeface="Arial"/>
              <a:sym typeface="Arial"/>
            </a:endParaRPr>
          </a:p>
          <a:p>
            <a:pPr marL="487671" marR="0" lvl="0" indent="-487671" algn="l" rtl="0">
              <a:lnSpc>
                <a:spcPct val="100000"/>
              </a:lnSpc>
              <a:spcBef>
                <a:spcPts val="0"/>
              </a:spcBef>
              <a:spcAft>
                <a:spcPts val="0"/>
              </a:spcAft>
              <a:buClr>
                <a:schemeClr val="dk1"/>
              </a:buClr>
              <a:buSzPts val="2200"/>
              <a:buFont typeface="Arial"/>
              <a:buChar char="•"/>
            </a:pPr>
            <a:r>
              <a:rPr lang="en-US" sz="2500" b="0" i="0" u="none" strike="noStrike" cap="none">
                <a:solidFill>
                  <a:schemeClr val="dk1"/>
                </a:solidFill>
                <a:latin typeface="Arial"/>
                <a:ea typeface="Arial"/>
                <a:cs typeface="Arial"/>
                <a:sym typeface="Arial"/>
              </a:rPr>
              <a:t>Student persistence and completion, and transfer to four-year colleges</a:t>
            </a:r>
            <a:endParaRPr sz="1400" b="0" i="0" u="none" strike="noStrike" cap="none">
              <a:solidFill>
                <a:srgbClr val="000000"/>
              </a:solidFill>
              <a:latin typeface="Arial"/>
              <a:ea typeface="Arial"/>
              <a:cs typeface="Arial"/>
              <a:sym typeface="Arial"/>
            </a:endParaRPr>
          </a:p>
          <a:p>
            <a:pPr marL="487671" marR="0" lvl="0" indent="-487671" algn="l" rtl="0">
              <a:lnSpc>
                <a:spcPct val="100000"/>
              </a:lnSpc>
              <a:spcBef>
                <a:spcPts val="0"/>
              </a:spcBef>
              <a:spcAft>
                <a:spcPts val="0"/>
              </a:spcAft>
              <a:buClr>
                <a:schemeClr val="dk1"/>
              </a:buClr>
              <a:buSzPts val="2200"/>
              <a:buFont typeface="Arial"/>
              <a:buChar char="•"/>
            </a:pPr>
            <a:r>
              <a:rPr lang="en-US" sz="2500" b="0" i="0" u="none" strike="noStrike" cap="none">
                <a:solidFill>
                  <a:schemeClr val="dk1"/>
                </a:solidFill>
                <a:latin typeface="Arial"/>
                <a:ea typeface="Arial"/>
                <a:cs typeface="Arial"/>
                <a:sym typeface="Arial"/>
              </a:rPr>
              <a:t>Guided pathways, institutional reform, and performance funding </a:t>
            </a:r>
            <a:endParaRPr sz="1400" b="0" i="0" u="none" strike="noStrike" cap="none">
              <a:solidFill>
                <a:srgbClr val="000000"/>
              </a:solidFill>
              <a:latin typeface="Arial"/>
              <a:ea typeface="Arial"/>
              <a:cs typeface="Arial"/>
              <a:sym typeface="Arial"/>
            </a:endParaRPr>
          </a:p>
          <a:p>
            <a:pPr marL="487671" marR="0" lvl="0" indent="-487671" algn="l" rtl="0">
              <a:lnSpc>
                <a:spcPct val="100000"/>
              </a:lnSpc>
              <a:spcBef>
                <a:spcPts val="0"/>
              </a:spcBef>
              <a:spcAft>
                <a:spcPts val="0"/>
              </a:spcAft>
              <a:buClr>
                <a:schemeClr val="dk1"/>
              </a:buClr>
              <a:buSzPts val="2200"/>
              <a:buFont typeface="Arial"/>
              <a:buChar char="•"/>
            </a:pPr>
            <a:r>
              <a:rPr lang="en-US" sz="2500" b="0" i="0" u="none" strike="noStrike" cap="none">
                <a:solidFill>
                  <a:schemeClr val="dk1"/>
                </a:solidFill>
                <a:latin typeface="Arial"/>
                <a:ea typeface="Arial"/>
                <a:cs typeface="Arial"/>
                <a:sym typeface="Arial"/>
              </a:rPr>
              <a:t>Workforce education and training and the economic returns to higher education</a:t>
            </a:r>
            <a:endParaRPr sz="1400" b="0" i="0" u="none" strike="noStrike" cap="none">
              <a:solidFill>
                <a:srgbClr val="000000"/>
              </a:solidFill>
              <a:latin typeface="Arial"/>
              <a:ea typeface="Arial"/>
              <a:cs typeface="Arial"/>
              <a:sym typeface="Arial"/>
            </a:endParaRPr>
          </a:p>
        </p:txBody>
      </p:sp>
      <p:sp>
        <p:nvSpPr>
          <p:cNvPr id="33" name="Google Shape;33;p4"/>
          <p:cNvSpPr txBox="1"/>
          <p:nvPr/>
        </p:nvSpPr>
        <p:spPr>
          <a:xfrm>
            <a:off x="604376" y="1020932"/>
            <a:ext cx="4820480" cy="831573"/>
          </a:xfrm>
          <a:prstGeom prst="rect">
            <a:avLst/>
          </a:prstGeom>
          <a:noFill/>
          <a:ln>
            <a:noFill/>
          </a:ln>
        </p:spPr>
        <p:txBody>
          <a:bodyPr spcFirstLastPara="1" wrap="square" lIns="130025" tIns="64975" rIns="130025" bIns="64975" anchor="t" anchorCtr="0">
            <a:noAutofit/>
          </a:bodyPr>
          <a:lstStyle/>
          <a:p>
            <a:pPr marL="0" marR="0" lvl="0" indent="0" algn="l" rtl="0">
              <a:lnSpc>
                <a:spcPct val="100000"/>
              </a:lnSpc>
              <a:spcBef>
                <a:spcPts val="0"/>
              </a:spcBef>
              <a:spcAft>
                <a:spcPts val="0"/>
              </a:spcAft>
              <a:buClr>
                <a:schemeClr val="dk1"/>
              </a:buClr>
              <a:buSzPts val="4551"/>
              <a:buFont typeface="Arial"/>
              <a:buNone/>
            </a:pPr>
            <a:r>
              <a:rPr lang="en-US" sz="4551" b="1" i="0" u="none" strike="noStrike" cap="none">
                <a:solidFill>
                  <a:schemeClr val="dk1"/>
                </a:solidFill>
                <a:latin typeface="Arial"/>
                <a:ea typeface="Arial"/>
                <a:cs typeface="Arial"/>
                <a:sym typeface="Arial"/>
              </a:rPr>
              <a:t>About CCRC</a:t>
            </a:r>
            <a:endParaRPr sz="1564"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Slide">
  <p:cSld name="Transition Slide">
    <p:spTree>
      <p:nvGrpSpPr>
        <p:cNvPr id="1" name="Shape 34"/>
        <p:cNvGrpSpPr/>
        <p:nvPr/>
      </p:nvGrpSpPr>
      <p:grpSpPr>
        <a:xfrm>
          <a:off x="0" y="0"/>
          <a:ext cx="0" cy="0"/>
          <a:chOff x="0" y="0"/>
          <a:chExt cx="0" cy="0"/>
        </a:xfrm>
      </p:grpSpPr>
      <p:sp>
        <p:nvSpPr>
          <p:cNvPr id="35" name="Google Shape;35;p5"/>
          <p:cNvSpPr/>
          <p:nvPr/>
        </p:nvSpPr>
        <p:spPr>
          <a:xfrm>
            <a:off x="0" y="0"/>
            <a:ext cx="13004800" cy="9753600"/>
          </a:xfrm>
          <a:prstGeom prst="rect">
            <a:avLst/>
          </a:prstGeom>
          <a:solidFill>
            <a:schemeClr val="dk2"/>
          </a:solidFill>
          <a:ln w="12700" cap="flat" cmpd="sng">
            <a:solidFill>
              <a:srgbClr val="004976"/>
            </a:solidFill>
            <a:prstDash val="solid"/>
            <a:miter lim="800000"/>
            <a:headEnd type="none" w="sm" len="sm"/>
            <a:tailEnd type="none" w="sm" len="sm"/>
          </a:ln>
        </p:spPr>
        <p:txBody>
          <a:bodyPr spcFirstLastPara="1" wrap="square" lIns="130025" tIns="64975" rIns="130025" bIns="64975" anchor="ctr" anchorCtr="0">
            <a:noAutofit/>
          </a:bodyPr>
          <a:lstStyle/>
          <a:p>
            <a:pPr marL="0" marR="0" lvl="0" indent="0" algn="ctr" rtl="0">
              <a:lnSpc>
                <a:spcPct val="100000"/>
              </a:lnSpc>
              <a:spcBef>
                <a:spcPts val="0"/>
              </a:spcBef>
              <a:spcAft>
                <a:spcPts val="0"/>
              </a:spcAft>
              <a:buClr>
                <a:srgbClr val="000000"/>
              </a:buClr>
              <a:buSzPts val="2560"/>
              <a:buFont typeface="Helvetica Neue"/>
              <a:buNone/>
            </a:pPr>
            <a:endParaRPr sz="2560" b="0" i="0" u="none" strike="noStrike" cap="none">
              <a:solidFill>
                <a:schemeClr val="lt1"/>
              </a:solidFill>
              <a:latin typeface="Arial"/>
              <a:ea typeface="Arial"/>
              <a:cs typeface="Arial"/>
              <a:sym typeface="Arial"/>
            </a:endParaRPr>
          </a:p>
        </p:txBody>
      </p:sp>
      <p:sp>
        <p:nvSpPr>
          <p:cNvPr id="36" name="Google Shape;36;p5"/>
          <p:cNvSpPr txBox="1">
            <a:spLocks noGrp="1"/>
          </p:cNvSpPr>
          <p:nvPr>
            <p:ph type="title"/>
          </p:nvPr>
        </p:nvSpPr>
        <p:spPr>
          <a:xfrm>
            <a:off x="604378" y="5490838"/>
            <a:ext cx="11638613" cy="997973"/>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lt1"/>
              </a:buClr>
              <a:buSzPts val="4400"/>
              <a:buFont typeface="Arial"/>
              <a:buNone/>
              <a:defRPr sz="6258"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sp>
        <p:nvSpPr>
          <p:cNvPr id="37" name="Google Shape;37;p5"/>
          <p:cNvSpPr txBox="1">
            <a:spLocks noGrp="1"/>
          </p:cNvSpPr>
          <p:nvPr>
            <p:ph type="body" idx="1"/>
          </p:nvPr>
        </p:nvSpPr>
        <p:spPr>
          <a:xfrm>
            <a:off x="604378" y="6527238"/>
            <a:ext cx="11638613" cy="2133760"/>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422"/>
              </a:spcBef>
              <a:spcAft>
                <a:spcPts val="0"/>
              </a:spcAft>
              <a:buClr>
                <a:srgbClr val="30A2B6"/>
              </a:buClr>
              <a:buSzPts val="2400"/>
              <a:buFont typeface="Arial"/>
              <a:buNone/>
              <a:defRPr sz="3413" b="0" i="0" u="none" strike="noStrike" cap="none">
                <a:solidFill>
                  <a:schemeClr val="lt1"/>
                </a:solidFill>
                <a:latin typeface="Arial"/>
                <a:ea typeface="Arial"/>
                <a:cs typeface="Arial"/>
                <a:sym typeface="Arial"/>
              </a:defRPr>
            </a:lvl1pPr>
            <a:lvl2pPr marL="914400" marR="0" lvl="1" indent="-228600" algn="l">
              <a:lnSpc>
                <a:spcPct val="90000"/>
              </a:lnSpc>
              <a:spcBef>
                <a:spcPts val="711"/>
              </a:spcBef>
              <a:spcAft>
                <a:spcPts val="0"/>
              </a:spcAft>
              <a:buClr>
                <a:srgbClr val="888888"/>
              </a:buClr>
              <a:buSzPts val="2000"/>
              <a:buFont typeface="Arial"/>
              <a:buNone/>
              <a:defRPr sz="2844" b="0" i="0" u="none" strike="noStrike" cap="none">
                <a:solidFill>
                  <a:srgbClr val="888888"/>
                </a:solidFill>
                <a:latin typeface="Arial"/>
                <a:ea typeface="Arial"/>
                <a:cs typeface="Arial"/>
                <a:sym typeface="Arial"/>
              </a:defRPr>
            </a:lvl2pPr>
            <a:lvl3pPr marL="1371600" marR="0" lvl="2" indent="-228600" algn="l">
              <a:lnSpc>
                <a:spcPct val="90000"/>
              </a:lnSpc>
              <a:spcBef>
                <a:spcPts val="711"/>
              </a:spcBef>
              <a:spcAft>
                <a:spcPts val="0"/>
              </a:spcAft>
              <a:buClr>
                <a:srgbClr val="888888"/>
              </a:buClr>
              <a:buSzPts val="1800"/>
              <a:buFont typeface="Arial"/>
              <a:buNone/>
              <a:defRPr sz="2560" b="0" i="0" u="none" strike="noStrike" cap="none">
                <a:solidFill>
                  <a:srgbClr val="888888"/>
                </a:solidFill>
                <a:latin typeface="Arial"/>
                <a:ea typeface="Arial"/>
                <a:cs typeface="Arial"/>
                <a:sym typeface="Arial"/>
              </a:defRPr>
            </a:lvl3pPr>
            <a:lvl4pPr marL="1828800" marR="0" lvl="3" indent="-228600" algn="l">
              <a:lnSpc>
                <a:spcPct val="90000"/>
              </a:lnSpc>
              <a:spcBef>
                <a:spcPts val="711"/>
              </a:spcBef>
              <a:spcAft>
                <a:spcPts val="0"/>
              </a:spcAft>
              <a:buClr>
                <a:srgbClr val="888888"/>
              </a:buClr>
              <a:buSzPts val="1600"/>
              <a:buFont typeface="Arial"/>
              <a:buNone/>
              <a:defRPr sz="2276" b="0" i="0" u="none" strike="noStrike" cap="none">
                <a:solidFill>
                  <a:srgbClr val="888888"/>
                </a:solidFill>
                <a:latin typeface="Arial"/>
                <a:ea typeface="Arial"/>
                <a:cs typeface="Arial"/>
                <a:sym typeface="Arial"/>
              </a:defRPr>
            </a:lvl4pPr>
            <a:lvl5pPr marL="2286000" marR="0" lvl="4" indent="-228600" algn="l">
              <a:lnSpc>
                <a:spcPct val="90000"/>
              </a:lnSpc>
              <a:spcBef>
                <a:spcPts val="711"/>
              </a:spcBef>
              <a:spcAft>
                <a:spcPts val="0"/>
              </a:spcAft>
              <a:buClr>
                <a:srgbClr val="888888"/>
              </a:buClr>
              <a:buSzPts val="1600"/>
              <a:buFont typeface="Arial"/>
              <a:buNone/>
              <a:defRPr sz="2276" b="0" i="0" u="none" strike="noStrike" cap="none">
                <a:solidFill>
                  <a:srgbClr val="888888"/>
                </a:solidFill>
                <a:latin typeface="Arial"/>
                <a:ea typeface="Arial"/>
                <a:cs typeface="Arial"/>
                <a:sym typeface="Arial"/>
              </a:defRPr>
            </a:lvl5pPr>
            <a:lvl6pPr marL="2743200" marR="0" lvl="5" indent="-228600" algn="l">
              <a:lnSpc>
                <a:spcPct val="90000"/>
              </a:lnSpc>
              <a:spcBef>
                <a:spcPts val="711"/>
              </a:spcBef>
              <a:spcAft>
                <a:spcPts val="0"/>
              </a:spcAft>
              <a:buClr>
                <a:srgbClr val="888888"/>
              </a:buClr>
              <a:buSzPts val="1600"/>
              <a:buFont typeface="Arial"/>
              <a:buNone/>
              <a:defRPr sz="2276" b="0" i="0" u="none" strike="noStrike" cap="none">
                <a:solidFill>
                  <a:srgbClr val="888888"/>
                </a:solidFill>
                <a:latin typeface="Calibri"/>
                <a:ea typeface="Calibri"/>
                <a:cs typeface="Calibri"/>
                <a:sym typeface="Calibri"/>
              </a:defRPr>
            </a:lvl6pPr>
            <a:lvl7pPr marL="3200400" marR="0" lvl="6" indent="-228600" algn="l">
              <a:lnSpc>
                <a:spcPct val="90000"/>
              </a:lnSpc>
              <a:spcBef>
                <a:spcPts val="711"/>
              </a:spcBef>
              <a:spcAft>
                <a:spcPts val="0"/>
              </a:spcAft>
              <a:buClr>
                <a:srgbClr val="888888"/>
              </a:buClr>
              <a:buSzPts val="1600"/>
              <a:buFont typeface="Arial"/>
              <a:buNone/>
              <a:defRPr sz="2276" b="0" i="0" u="none" strike="noStrike" cap="none">
                <a:solidFill>
                  <a:srgbClr val="888888"/>
                </a:solidFill>
                <a:latin typeface="Calibri"/>
                <a:ea typeface="Calibri"/>
                <a:cs typeface="Calibri"/>
                <a:sym typeface="Calibri"/>
              </a:defRPr>
            </a:lvl7pPr>
            <a:lvl8pPr marL="3657600" marR="0" lvl="7" indent="-228600" algn="l">
              <a:lnSpc>
                <a:spcPct val="90000"/>
              </a:lnSpc>
              <a:spcBef>
                <a:spcPts val="711"/>
              </a:spcBef>
              <a:spcAft>
                <a:spcPts val="0"/>
              </a:spcAft>
              <a:buClr>
                <a:srgbClr val="888888"/>
              </a:buClr>
              <a:buSzPts val="1600"/>
              <a:buFont typeface="Arial"/>
              <a:buNone/>
              <a:defRPr sz="2276" b="0" i="0" u="none" strike="noStrike" cap="none">
                <a:solidFill>
                  <a:srgbClr val="888888"/>
                </a:solidFill>
                <a:latin typeface="Calibri"/>
                <a:ea typeface="Calibri"/>
                <a:cs typeface="Calibri"/>
                <a:sym typeface="Calibri"/>
              </a:defRPr>
            </a:lvl8pPr>
            <a:lvl9pPr marL="4114800" marR="0" lvl="8" indent="-228600" algn="l">
              <a:lnSpc>
                <a:spcPct val="90000"/>
              </a:lnSpc>
              <a:spcBef>
                <a:spcPts val="711"/>
              </a:spcBef>
              <a:spcAft>
                <a:spcPts val="0"/>
              </a:spcAft>
              <a:buClr>
                <a:srgbClr val="888888"/>
              </a:buClr>
              <a:buSzPts val="1600"/>
              <a:buFont typeface="Arial"/>
              <a:buNone/>
              <a:defRPr sz="2276" b="0" i="0" u="none" strike="noStrike" cap="none">
                <a:solidFill>
                  <a:srgbClr val="888888"/>
                </a:solidFill>
                <a:latin typeface="Calibri"/>
                <a:ea typeface="Calibri"/>
                <a:cs typeface="Calibri"/>
                <a:sym typeface="Calibri"/>
              </a:defRPr>
            </a:lvl9pPr>
          </a:lstStyle>
          <a:p>
            <a:endParaRPr/>
          </a:p>
        </p:txBody>
      </p:sp>
      <p:cxnSp>
        <p:nvCxnSpPr>
          <p:cNvPr id="38" name="Google Shape;38;p5"/>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39" name="Google Shape;39;p5"/>
          <p:cNvPicPr preferRelativeResize="0"/>
          <p:nvPr/>
        </p:nvPicPr>
        <p:blipFill rotWithShape="1">
          <a:blip r:embed="rId2">
            <a:alphaModFix/>
          </a:blip>
          <a:srcRect/>
          <a:stretch/>
        </p:blipFill>
        <p:spPr>
          <a:xfrm>
            <a:off x="697199" y="372203"/>
            <a:ext cx="1011484" cy="330300"/>
          </a:xfrm>
          <a:prstGeom prst="rect">
            <a:avLst/>
          </a:prstGeom>
          <a:noFill/>
          <a:ln>
            <a:noFill/>
          </a:ln>
        </p:spPr>
      </p:pic>
      <p:cxnSp>
        <p:nvCxnSpPr>
          <p:cNvPr id="40" name="Google Shape;40;p5"/>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cxnSp>
        <p:nvCxnSpPr>
          <p:cNvPr id="41" name="Google Shape;41;p5"/>
          <p:cNvCxnSpPr/>
          <p:nvPr/>
        </p:nvCxnSpPr>
        <p:spPr>
          <a:xfrm>
            <a:off x="1850516" y="524595"/>
            <a:ext cx="11154347" cy="0"/>
          </a:xfrm>
          <a:prstGeom prst="straightConnector1">
            <a:avLst/>
          </a:prstGeom>
          <a:noFill/>
          <a:ln w="38100" cap="flat" cmpd="sng">
            <a:solidFill>
              <a:schemeClr val="lt1"/>
            </a:solidFill>
            <a:prstDash val="solid"/>
            <a:miter lim="800000"/>
            <a:headEnd type="none" w="sm" len="sm"/>
            <a:tailEnd type="none" w="sm" len="sm"/>
          </a:ln>
        </p:spPr>
      </p:cxnSp>
      <p:pic>
        <p:nvPicPr>
          <p:cNvPr id="42" name="Google Shape;42;p5"/>
          <p:cNvPicPr preferRelativeResize="0"/>
          <p:nvPr/>
        </p:nvPicPr>
        <p:blipFill rotWithShape="1">
          <a:blip r:embed="rId3">
            <a:alphaModFix/>
          </a:blip>
          <a:srcRect/>
          <a:stretch/>
        </p:blipFill>
        <p:spPr>
          <a:xfrm>
            <a:off x="697199" y="383756"/>
            <a:ext cx="1011484" cy="281678"/>
          </a:xfrm>
          <a:prstGeom prst="rect">
            <a:avLst/>
          </a:prstGeom>
          <a:noFill/>
          <a:ln>
            <a:noFill/>
          </a:ln>
        </p:spPr>
      </p:pic>
      <p:cxnSp>
        <p:nvCxnSpPr>
          <p:cNvPr id="43" name="Google Shape;43;p5"/>
          <p:cNvCxnSpPr/>
          <p:nvPr/>
        </p:nvCxnSpPr>
        <p:spPr>
          <a:xfrm>
            <a:off x="0" y="524595"/>
            <a:ext cx="528640" cy="0"/>
          </a:xfrm>
          <a:prstGeom prst="straightConnector1">
            <a:avLst/>
          </a:prstGeom>
          <a:noFill/>
          <a:ln w="38100" cap="flat" cmpd="sng">
            <a:solidFill>
              <a:schemeClr val="lt1"/>
            </a:solidFill>
            <a:prstDash val="solid"/>
            <a:miter lim="800000"/>
            <a:headEnd type="none" w="sm" len="sm"/>
            <a:tailEnd type="none" w="sm" len="sm"/>
          </a:ln>
        </p:spPr>
      </p:cxnSp>
      <p:cxnSp>
        <p:nvCxnSpPr>
          <p:cNvPr id="44" name="Google Shape;44;p5"/>
          <p:cNvCxnSpPr/>
          <p:nvPr/>
        </p:nvCxnSpPr>
        <p:spPr>
          <a:xfrm>
            <a:off x="1850516" y="524595"/>
            <a:ext cx="11154347" cy="0"/>
          </a:xfrm>
          <a:prstGeom prst="straightConnector1">
            <a:avLst/>
          </a:prstGeom>
          <a:noFill/>
          <a:ln w="38100" cap="flat" cmpd="sng">
            <a:solidFill>
              <a:schemeClr val="lt1"/>
            </a:solidFill>
            <a:prstDash val="solid"/>
            <a:miter lim="800000"/>
            <a:headEnd type="none" w="sm" len="sm"/>
            <a:tailEnd type="none" w="sm" len="sm"/>
          </a:ln>
        </p:spPr>
      </p:cxnSp>
      <p:pic>
        <p:nvPicPr>
          <p:cNvPr id="45" name="Google Shape;45;p5"/>
          <p:cNvPicPr preferRelativeResize="0"/>
          <p:nvPr/>
        </p:nvPicPr>
        <p:blipFill rotWithShape="1">
          <a:blip r:embed="rId3">
            <a:alphaModFix/>
          </a:blip>
          <a:srcRect/>
          <a:stretch/>
        </p:blipFill>
        <p:spPr>
          <a:xfrm>
            <a:off x="697199" y="383756"/>
            <a:ext cx="1011484" cy="281678"/>
          </a:xfrm>
          <a:prstGeom prst="rect">
            <a:avLst/>
          </a:prstGeom>
          <a:noFill/>
          <a:ln>
            <a:noFill/>
          </a:ln>
        </p:spPr>
      </p:pic>
      <p:cxnSp>
        <p:nvCxnSpPr>
          <p:cNvPr id="46" name="Google Shape;46;p5"/>
          <p:cNvCxnSpPr/>
          <p:nvPr/>
        </p:nvCxnSpPr>
        <p:spPr>
          <a:xfrm>
            <a:off x="0" y="524595"/>
            <a:ext cx="528640"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604378" y="1081091"/>
            <a:ext cx="4820480" cy="1391787"/>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chemeClr val="dk1"/>
              </a:buClr>
              <a:buSzPts val="3200"/>
              <a:buFont typeface="Arial"/>
              <a:buNone/>
              <a:defRPr sz="4551"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sp>
        <p:nvSpPr>
          <p:cNvPr id="49" name="Google Shape;49;p6"/>
          <p:cNvSpPr>
            <a:spLocks noGrp="1"/>
          </p:cNvSpPr>
          <p:nvPr>
            <p:ph type="pic" idx="2"/>
          </p:nvPr>
        </p:nvSpPr>
        <p:spPr>
          <a:xfrm>
            <a:off x="5982208" y="1078414"/>
            <a:ext cx="7022507" cy="7646720"/>
          </a:xfrm>
          <a:prstGeom prst="rect">
            <a:avLst/>
          </a:prstGeom>
          <a:noFill/>
          <a:ln>
            <a:noFill/>
          </a:ln>
        </p:spPr>
        <p:txBody>
          <a:bodyPr spcFirstLastPara="1" wrap="square" lIns="91425" tIns="91425" rIns="91425" bIns="91425" anchor="t" anchorCtr="0"/>
          <a:lstStyle>
            <a:lvl1pPr marR="0" lvl="0" algn="l" rtl="0">
              <a:lnSpc>
                <a:spcPct val="90000"/>
              </a:lnSpc>
              <a:spcBef>
                <a:spcPts val="1422"/>
              </a:spcBef>
              <a:spcAft>
                <a:spcPts val="0"/>
              </a:spcAft>
              <a:buClr>
                <a:srgbClr val="30A2B6"/>
              </a:buClr>
              <a:buSzPts val="3200"/>
              <a:buFont typeface="Arial"/>
              <a:buNone/>
              <a:defRPr sz="4551" b="0" i="0" u="none" strike="noStrike" cap="none">
                <a:solidFill>
                  <a:schemeClr val="dk1"/>
                </a:solidFill>
                <a:latin typeface="Arial"/>
                <a:ea typeface="Arial"/>
                <a:cs typeface="Arial"/>
                <a:sym typeface="Arial"/>
              </a:defRPr>
            </a:lvl1pPr>
            <a:lvl2pPr marR="0" lvl="1" algn="l" rtl="0">
              <a:lnSpc>
                <a:spcPct val="90000"/>
              </a:lnSpc>
              <a:spcBef>
                <a:spcPts val="711"/>
              </a:spcBef>
              <a:spcAft>
                <a:spcPts val="0"/>
              </a:spcAft>
              <a:buClr>
                <a:schemeClr val="dk1"/>
              </a:buClr>
              <a:buSzPts val="2800"/>
              <a:buFont typeface="Arial"/>
              <a:buNone/>
              <a:defRPr sz="3982" b="0" i="0" u="none" strike="noStrike" cap="none">
                <a:solidFill>
                  <a:schemeClr val="dk1"/>
                </a:solidFill>
                <a:latin typeface="Arial"/>
                <a:ea typeface="Arial"/>
                <a:cs typeface="Arial"/>
                <a:sym typeface="Arial"/>
              </a:defRPr>
            </a:lvl2pPr>
            <a:lvl3pPr marR="0" lvl="2" algn="l" rtl="0">
              <a:lnSpc>
                <a:spcPct val="90000"/>
              </a:lnSpc>
              <a:spcBef>
                <a:spcPts val="711"/>
              </a:spcBef>
              <a:spcAft>
                <a:spcPts val="0"/>
              </a:spcAft>
              <a:buClr>
                <a:schemeClr val="dk1"/>
              </a:buClr>
              <a:buSzPts val="2400"/>
              <a:buFont typeface="Arial"/>
              <a:buNone/>
              <a:defRPr sz="3413" b="0" i="0" u="none" strike="noStrike" cap="none">
                <a:solidFill>
                  <a:schemeClr val="dk1"/>
                </a:solidFill>
                <a:latin typeface="Arial"/>
                <a:ea typeface="Arial"/>
                <a:cs typeface="Arial"/>
                <a:sym typeface="Arial"/>
              </a:defRPr>
            </a:lvl3pPr>
            <a:lvl4pPr marR="0" lvl="3" algn="l" rtl="0">
              <a:lnSpc>
                <a:spcPct val="90000"/>
              </a:lnSpc>
              <a:spcBef>
                <a:spcPts val="711"/>
              </a:spcBef>
              <a:spcAft>
                <a:spcPts val="0"/>
              </a:spcAft>
              <a:buClr>
                <a:schemeClr val="dk1"/>
              </a:buClr>
              <a:buSzPts val="2000"/>
              <a:buFont typeface="Arial"/>
              <a:buNone/>
              <a:defRPr sz="2844" b="0" i="0" u="none" strike="noStrike" cap="none">
                <a:solidFill>
                  <a:schemeClr val="dk1"/>
                </a:solidFill>
                <a:latin typeface="Arial"/>
                <a:ea typeface="Arial"/>
                <a:cs typeface="Arial"/>
                <a:sym typeface="Arial"/>
              </a:defRPr>
            </a:lvl4pPr>
            <a:lvl5pPr marR="0" lvl="4" algn="l" rtl="0">
              <a:lnSpc>
                <a:spcPct val="90000"/>
              </a:lnSpc>
              <a:spcBef>
                <a:spcPts val="711"/>
              </a:spcBef>
              <a:spcAft>
                <a:spcPts val="0"/>
              </a:spcAft>
              <a:buClr>
                <a:schemeClr val="dk1"/>
              </a:buClr>
              <a:buSzPts val="2000"/>
              <a:buFont typeface="Arial"/>
              <a:buNone/>
              <a:defRPr sz="2844" b="0" i="0" u="none" strike="noStrike" cap="none">
                <a:solidFill>
                  <a:schemeClr val="dk1"/>
                </a:solidFill>
                <a:latin typeface="Arial"/>
                <a:ea typeface="Arial"/>
                <a:cs typeface="Arial"/>
                <a:sym typeface="Arial"/>
              </a:defRPr>
            </a:lvl5pPr>
            <a:lvl6pPr marR="0" lvl="5" algn="l" rtl="0">
              <a:lnSpc>
                <a:spcPct val="90000"/>
              </a:lnSpc>
              <a:spcBef>
                <a:spcPts val="711"/>
              </a:spcBef>
              <a:spcAft>
                <a:spcPts val="0"/>
              </a:spcAft>
              <a:buClr>
                <a:schemeClr val="dk1"/>
              </a:buClr>
              <a:buSzPts val="2000"/>
              <a:buFont typeface="Arial"/>
              <a:buNone/>
              <a:defRPr sz="2844" b="0" i="0" u="none" strike="noStrike" cap="none">
                <a:solidFill>
                  <a:schemeClr val="dk1"/>
                </a:solidFill>
                <a:latin typeface="Calibri"/>
                <a:ea typeface="Calibri"/>
                <a:cs typeface="Calibri"/>
                <a:sym typeface="Calibri"/>
              </a:defRPr>
            </a:lvl6pPr>
            <a:lvl7pPr marR="0" lvl="6" algn="l" rtl="0">
              <a:lnSpc>
                <a:spcPct val="90000"/>
              </a:lnSpc>
              <a:spcBef>
                <a:spcPts val="711"/>
              </a:spcBef>
              <a:spcAft>
                <a:spcPts val="0"/>
              </a:spcAft>
              <a:buClr>
                <a:schemeClr val="dk1"/>
              </a:buClr>
              <a:buSzPts val="2000"/>
              <a:buFont typeface="Arial"/>
              <a:buNone/>
              <a:defRPr sz="2844" b="0" i="0" u="none" strike="noStrike" cap="none">
                <a:solidFill>
                  <a:schemeClr val="dk1"/>
                </a:solidFill>
                <a:latin typeface="Calibri"/>
                <a:ea typeface="Calibri"/>
                <a:cs typeface="Calibri"/>
                <a:sym typeface="Calibri"/>
              </a:defRPr>
            </a:lvl7pPr>
            <a:lvl8pPr marR="0" lvl="7" algn="l" rtl="0">
              <a:lnSpc>
                <a:spcPct val="90000"/>
              </a:lnSpc>
              <a:spcBef>
                <a:spcPts val="711"/>
              </a:spcBef>
              <a:spcAft>
                <a:spcPts val="0"/>
              </a:spcAft>
              <a:buClr>
                <a:schemeClr val="dk1"/>
              </a:buClr>
              <a:buSzPts val="2000"/>
              <a:buFont typeface="Arial"/>
              <a:buNone/>
              <a:defRPr sz="2844" b="0" i="0" u="none" strike="noStrike" cap="none">
                <a:solidFill>
                  <a:schemeClr val="dk1"/>
                </a:solidFill>
                <a:latin typeface="Calibri"/>
                <a:ea typeface="Calibri"/>
                <a:cs typeface="Calibri"/>
                <a:sym typeface="Calibri"/>
              </a:defRPr>
            </a:lvl8pPr>
            <a:lvl9pPr marR="0" lvl="8" algn="l" rtl="0">
              <a:lnSpc>
                <a:spcPct val="90000"/>
              </a:lnSpc>
              <a:spcBef>
                <a:spcPts val="711"/>
              </a:spcBef>
              <a:spcAft>
                <a:spcPts val="0"/>
              </a:spcAft>
              <a:buClr>
                <a:schemeClr val="dk1"/>
              </a:buClr>
              <a:buSzPts val="2000"/>
              <a:buFont typeface="Arial"/>
              <a:buNone/>
              <a:defRPr sz="2844"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body" idx="1"/>
          </p:nvPr>
        </p:nvSpPr>
        <p:spPr>
          <a:xfrm>
            <a:off x="604376" y="3356931"/>
            <a:ext cx="4820480" cy="5420800"/>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0"/>
              </a:spcBef>
              <a:spcAft>
                <a:spcPts val="0"/>
              </a:spcAft>
              <a:buClr>
                <a:srgbClr val="30A2B6"/>
              </a:buClr>
              <a:buSzPts val="2200"/>
              <a:buFont typeface="Arial"/>
              <a:buNone/>
              <a:defRPr sz="3129"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400"/>
              <a:buFont typeface="Arial"/>
              <a:buNone/>
              <a:defRPr sz="1991"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Arial"/>
                <a:ea typeface="Arial"/>
                <a:cs typeface="Arial"/>
                <a:sym typeface="Arial"/>
              </a:defRPr>
            </a:lvl5pPr>
            <a:lvl6pPr marL="2743200" marR="0" lvl="5"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6pPr>
            <a:lvl7pPr marL="3200400" marR="0" lvl="6"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7pPr>
            <a:lvl8pPr marL="3657600" marR="0" lvl="7"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8pPr>
            <a:lvl9pPr marL="4114800" marR="0" lvl="8"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9pPr>
          </a:lstStyle>
          <a:p>
            <a:endParaRPr/>
          </a:p>
        </p:txBody>
      </p:sp>
      <p:sp>
        <p:nvSpPr>
          <p:cNvPr id="51" name="Google Shape;51;p6"/>
          <p:cNvSpPr txBox="1">
            <a:spLocks noGrp="1"/>
          </p:cNvSpPr>
          <p:nvPr>
            <p:ph type="body" idx="3"/>
          </p:nvPr>
        </p:nvSpPr>
        <p:spPr>
          <a:xfrm>
            <a:off x="604376" y="9128496"/>
            <a:ext cx="11898453" cy="51882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422"/>
              </a:spcBef>
              <a:spcAft>
                <a:spcPts val="0"/>
              </a:spcAft>
              <a:buClr>
                <a:srgbClr val="30A2B6"/>
              </a:buClr>
              <a:buSzPts val="1000"/>
              <a:buFont typeface="Arial"/>
              <a:buNone/>
              <a:defRPr sz="1422"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cxnSp>
        <p:nvCxnSpPr>
          <p:cNvPr id="52" name="Google Shape;52;p6"/>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53" name="Google Shape;53;p6"/>
          <p:cNvPicPr preferRelativeResize="0"/>
          <p:nvPr/>
        </p:nvPicPr>
        <p:blipFill rotWithShape="1">
          <a:blip r:embed="rId2">
            <a:alphaModFix/>
          </a:blip>
          <a:srcRect/>
          <a:stretch/>
        </p:blipFill>
        <p:spPr>
          <a:xfrm>
            <a:off x="697199" y="372203"/>
            <a:ext cx="1011484" cy="330300"/>
          </a:xfrm>
          <a:prstGeom prst="rect">
            <a:avLst/>
          </a:prstGeom>
          <a:noFill/>
          <a:ln>
            <a:noFill/>
          </a:ln>
        </p:spPr>
      </p:pic>
      <p:cxnSp>
        <p:nvCxnSpPr>
          <p:cNvPr id="54" name="Google Shape;54;p6"/>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858172" y="4399230"/>
            <a:ext cx="7089920" cy="1391787"/>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4551"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sp>
        <p:nvSpPr>
          <p:cNvPr id="57" name="Google Shape;57;p7"/>
          <p:cNvSpPr txBox="1">
            <a:spLocks noGrp="1"/>
          </p:cNvSpPr>
          <p:nvPr>
            <p:ph type="body" idx="1"/>
          </p:nvPr>
        </p:nvSpPr>
        <p:spPr>
          <a:xfrm>
            <a:off x="4858170" y="6310130"/>
            <a:ext cx="7089920" cy="2285227"/>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0"/>
              </a:spcBef>
              <a:spcAft>
                <a:spcPts val="0"/>
              </a:spcAft>
              <a:buClr>
                <a:srgbClr val="30A2B6"/>
              </a:buClr>
              <a:buSzPts val="1600"/>
              <a:buFont typeface="Arial"/>
              <a:buNone/>
              <a:defRPr sz="2276"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400"/>
              <a:buFont typeface="Arial"/>
              <a:buNone/>
              <a:defRPr sz="1991"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Arial"/>
                <a:ea typeface="Arial"/>
                <a:cs typeface="Arial"/>
                <a:sym typeface="Arial"/>
              </a:defRPr>
            </a:lvl5pPr>
            <a:lvl6pPr marL="2743200" marR="0" lvl="5"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6pPr>
            <a:lvl7pPr marL="3200400" marR="0" lvl="6"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7pPr>
            <a:lvl8pPr marL="3657600" marR="0" lvl="7"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8pPr>
            <a:lvl9pPr marL="4114800" marR="0" lvl="8" indent="-228600" algn="l">
              <a:lnSpc>
                <a:spcPct val="90000"/>
              </a:lnSpc>
              <a:spcBef>
                <a:spcPts val="711"/>
              </a:spcBef>
              <a:spcAft>
                <a:spcPts val="0"/>
              </a:spcAft>
              <a:buClr>
                <a:schemeClr val="dk1"/>
              </a:buClr>
              <a:buSzPts val="1000"/>
              <a:buFont typeface="Arial"/>
              <a:buNone/>
              <a:defRPr sz="1422" b="0" i="0" u="none" strike="noStrike" cap="none">
                <a:solidFill>
                  <a:schemeClr val="dk1"/>
                </a:solidFill>
                <a:latin typeface="Calibri"/>
                <a:ea typeface="Calibri"/>
                <a:cs typeface="Calibri"/>
                <a:sym typeface="Calibri"/>
              </a:defRPr>
            </a:lvl9pPr>
          </a:lstStyle>
          <a:p>
            <a:endParaRPr/>
          </a:p>
        </p:txBody>
      </p:sp>
      <p:pic>
        <p:nvPicPr>
          <p:cNvPr id="58" name="Google Shape;58;p7"/>
          <p:cNvPicPr preferRelativeResize="0"/>
          <p:nvPr/>
        </p:nvPicPr>
        <p:blipFill rotWithShape="1">
          <a:blip r:embed="rId2">
            <a:alphaModFix/>
          </a:blip>
          <a:srcRect/>
          <a:stretch/>
        </p:blipFill>
        <p:spPr>
          <a:xfrm>
            <a:off x="801321" y="1840745"/>
            <a:ext cx="2098389" cy="2098389"/>
          </a:xfrm>
          <a:prstGeom prst="rect">
            <a:avLst/>
          </a:prstGeom>
          <a:noFill/>
          <a:ln>
            <a:noFill/>
          </a:ln>
        </p:spPr>
      </p:pic>
      <p:cxnSp>
        <p:nvCxnSpPr>
          <p:cNvPr id="59" name="Google Shape;59;p7"/>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60" name="Google Shape;60;p7"/>
          <p:cNvPicPr preferRelativeResize="0"/>
          <p:nvPr/>
        </p:nvPicPr>
        <p:blipFill rotWithShape="1">
          <a:blip r:embed="rId3">
            <a:alphaModFix/>
          </a:blip>
          <a:srcRect/>
          <a:stretch/>
        </p:blipFill>
        <p:spPr>
          <a:xfrm>
            <a:off x="697199" y="372203"/>
            <a:ext cx="1011484" cy="330300"/>
          </a:xfrm>
          <a:prstGeom prst="rect">
            <a:avLst/>
          </a:prstGeom>
          <a:noFill/>
          <a:ln>
            <a:noFill/>
          </a:ln>
        </p:spPr>
      </p:pic>
      <p:cxnSp>
        <p:nvCxnSpPr>
          <p:cNvPr id="61" name="Google Shape;61;p7"/>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 Slide">
  <p:cSld name="Final Slide">
    <p:bg>
      <p:bgPr>
        <a:solidFill>
          <a:schemeClr val="lt1"/>
        </a:solidFill>
        <a:effectLst/>
      </p:bgPr>
    </p:bg>
    <p:spTree>
      <p:nvGrpSpPr>
        <p:cNvPr id="1" name="Shape 62"/>
        <p:cNvGrpSpPr/>
        <p:nvPr/>
      </p:nvGrpSpPr>
      <p:grpSpPr>
        <a:xfrm>
          <a:off x="0" y="0"/>
          <a:ext cx="0" cy="0"/>
          <a:chOff x="0" y="0"/>
          <a:chExt cx="0" cy="0"/>
        </a:xfrm>
      </p:grpSpPr>
      <p:sp>
        <p:nvSpPr>
          <p:cNvPr id="63" name="Google Shape;63;p8"/>
          <p:cNvSpPr/>
          <p:nvPr/>
        </p:nvSpPr>
        <p:spPr>
          <a:xfrm>
            <a:off x="0" y="6929122"/>
            <a:ext cx="13004800" cy="2824533"/>
          </a:xfrm>
          <a:prstGeom prst="rect">
            <a:avLst/>
          </a:prstGeom>
          <a:solidFill>
            <a:srgbClr val="0065A4"/>
          </a:solidFill>
          <a:ln>
            <a:noFill/>
          </a:ln>
        </p:spPr>
        <p:txBody>
          <a:bodyPr spcFirstLastPara="1" wrap="square" lIns="130025" tIns="64975" rIns="130025" bIns="64975" anchor="ctr" anchorCtr="0">
            <a:noAutofit/>
          </a:bodyPr>
          <a:lstStyle/>
          <a:p>
            <a:pPr marL="0" marR="0" lvl="0" indent="0" algn="ctr" rtl="0">
              <a:lnSpc>
                <a:spcPct val="100000"/>
              </a:lnSpc>
              <a:spcBef>
                <a:spcPts val="0"/>
              </a:spcBef>
              <a:spcAft>
                <a:spcPts val="0"/>
              </a:spcAft>
              <a:buClr>
                <a:srgbClr val="000000"/>
              </a:buClr>
              <a:buSzPts val="2560"/>
              <a:buFont typeface="Helvetica Neue"/>
              <a:buNone/>
            </a:pPr>
            <a:endParaRPr sz="2560" b="0" i="0" u="none" strike="noStrike" cap="none">
              <a:solidFill>
                <a:schemeClr val="lt1"/>
              </a:solidFill>
              <a:latin typeface="Arial"/>
              <a:ea typeface="Arial"/>
              <a:cs typeface="Arial"/>
              <a:sym typeface="Arial"/>
            </a:endParaRPr>
          </a:p>
        </p:txBody>
      </p:sp>
      <p:cxnSp>
        <p:nvCxnSpPr>
          <p:cNvPr id="64" name="Google Shape;64;p8"/>
          <p:cNvCxnSpPr/>
          <p:nvPr/>
        </p:nvCxnSpPr>
        <p:spPr>
          <a:xfrm>
            <a:off x="0" y="1596250"/>
            <a:ext cx="13004800" cy="0"/>
          </a:xfrm>
          <a:prstGeom prst="straightConnector1">
            <a:avLst/>
          </a:prstGeom>
          <a:noFill/>
          <a:ln w="38100" cap="flat" cmpd="sng">
            <a:solidFill>
              <a:srgbClr val="0065A4"/>
            </a:solidFill>
            <a:prstDash val="solid"/>
            <a:miter lim="800000"/>
            <a:headEnd type="none" w="sm" len="sm"/>
            <a:tailEnd type="none" w="sm" len="sm"/>
          </a:ln>
        </p:spPr>
      </p:cxnSp>
      <p:pic>
        <p:nvPicPr>
          <p:cNvPr id="65" name="Google Shape;65;p8"/>
          <p:cNvPicPr preferRelativeResize="0"/>
          <p:nvPr/>
        </p:nvPicPr>
        <p:blipFill rotWithShape="1">
          <a:blip r:embed="rId2">
            <a:alphaModFix/>
          </a:blip>
          <a:srcRect/>
          <a:stretch/>
        </p:blipFill>
        <p:spPr>
          <a:xfrm>
            <a:off x="585798" y="335335"/>
            <a:ext cx="4030137" cy="1105196"/>
          </a:xfrm>
          <a:prstGeom prst="rect">
            <a:avLst/>
          </a:prstGeom>
          <a:noFill/>
          <a:ln>
            <a:noFill/>
          </a:ln>
        </p:spPr>
      </p:pic>
      <p:pic>
        <p:nvPicPr>
          <p:cNvPr id="66" name="Google Shape;66;p8"/>
          <p:cNvPicPr preferRelativeResize="0"/>
          <p:nvPr/>
        </p:nvPicPr>
        <p:blipFill rotWithShape="1">
          <a:blip r:embed="rId3">
            <a:alphaModFix/>
          </a:blip>
          <a:srcRect/>
          <a:stretch/>
        </p:blipFill>
        <p:spPr>
          <a:xfrm>
            <a:off x="650240" y="6697473"/>
            <a:ext cx="11686980" cy="3056128"/>
          </a:xfrm>
          <a:prstGeom prst="rect">
            <a:avLst/>
          </a:prstGeom>
          <a:noFill/>
          <a:ln>
            <a:noFill/>
          </a:ln>
        </p:spPr>
      </p:pic>
      <p:sp>
        <p:nvSpPr>
          <p:cNvPr id="67" name="Google Shape;67;p8"/>
          <p:cNvSpPr txBox="1"/>
          <p:nvPr/>
        </p:nvSpPr>
        <p:spPr>
          <a:xfrm>
            <a:off x="658986" y="2282048"/>
            <a:ext cx="11686827" cy="1094400"/>
          </a:xfrm>
          <a:prstGeom prst="rect">
            <a:avLst/>
          </a:prstGeom>
          <a:noFill/>
          <a:ln>
            <a:noFill/>
          </a:ln>
        </p:spPr>
        <p:txBody>
          <a:bodyPr spcFirstLastPara="1" wrap="square" lIns="130025" tIns="64975" rIns="130025" bIns="64975" anchor="t" anchorCtr="0">
            <a:noAutofit/>
          </a:bodyPr>
          <a:lstStyle/>
          <a:p>
            <a:pPr marL="0" marR="0" lvl="0" indent="0" algn="l" rtl="0">
              <a:lnSpc>
                <a:spcPct val="100000"/>
              </a:lnSpc>
              <a:spcBef>
                <a:spcPts val="0"/>
              </a:spcBef>
              <a:spcAft>
                <a:spcPts val="0"/>
              </a:spcAft>
              <a:buClr>
                <a:schemeClr val="dk1"/>
              </a:buClr>
              <a:buSzPts val="6258"/>
              <a:buFont typeface="Arial"/>
              <a:buNone/>
            </a:pPr>
            <a:r>
              <a:rPr lang="en-US" sz="6258" b="1" i="0" u="none" strike="noStrike" cap="none">
                <a:solidFill>
                  <a:schemeClr val="dk1"/>
                </a:solidFill>
                <a:latin typeface="Arial"/>
                <a:ea typeface="Arial"/>
                <a:cs typeface="Arial"/>
                <a:sym typeface="Arial"/>
              </a:rPr>
              <a:t>Thank you!</a:t>
            </a:r>
            <a:endParaRPr sz="1564" b="0" i="0" u="none" strike="noStrike" cap="none">
              <a:solidFill>
                <a:srgbClr val="000000"/>
              </a:solidFill>
              <a:latin typeface="Arial"/>
              <a:ea typeface="Arial"/>
              <a:cs typeface="Arial"/>
              <a:sym typeface="Arial"/>
            </a:endParaRPr>
          </a:p>
        </p:txBody>
      </p:sp>
      <p:sp>
        <p:nvSpPr>
          <p:cNvPr id="68" name="Google Shape;68;p8"/>
          <p:cNvSpPr txBox="1">
            <a:spLocks noGrp="1"/>
          </p:cNvSpPr>
          <p:nvPr>
            <p:ph type="title"/>
          </p:nvPr>
        </p:nvSpPr>
        <p:spPr>
          <a:xfrm>
            <a:off x="658986" y="3509676"/>
            <a:ext cx="11842560" cy="2648227"/>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chemeClr val="dk1"/>
              </a:buClr>
              <a:buSzPts val="3200"/>
              <a:buFont typeface="Arial"/>
              <a:buNone/>
              <a:defRPr sz="4551"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R Conference Save the Date">
  <p:cSld name="CAPR Conference Save the Date">
    <p:spTree>
      <p:nvGrpSpPr>
        <p:cNvPr id="1" name="Shape 69"/>
        <p:cNvGrpSpPr/>
        <p:nvPr/>
      </p:nvGrpSpPr>
      <p:grpSpPr>
        <a:xfrm>
          <a:off x="0" y="0"/>
          <a:ext cx="0" cy="0"/>
          <a:chOff x="0" y="0"/>
          <a:chExt cx="0" cy="0"/>
        </a:xfrm>
      </p:grpSpPr>
      <p:pic>
        <p:nvPicPr>
          <p:cNvPr id="70" name="Google Shape;70;p9"/>
          <p:cNvPicPr preferRelativeResize="0"/>
          <p:nvPr/>
        </p:nvPicPr>
        <p:blipFill rotWithShape="1">
          <a:blip r:embed="rId2">
            <a:alphaModFix/>
          </a:blip>
          <a:srcRect/>
          <a:stretch/>
        </p:blipFill>
        <p:spPr>
          <a:xfrm>
            <a:off x="-21709" y="0"/>
            <a:ext cx="13026509" cy="9769882"/>
          </a:xfrm>
          <a:prstGeom prst="rect">
            <a:avLst/>
          </a:prstGeom>
          <a:noFill/>
          <a:ln>
            <a:noFill/>
          </a:ln>
        </p:spPr>
      </p:pic>
      <p:sp>
        <p:nvSpPr>
          <p:cNvPr id="71" name="Google Shape;71;p9"/>
          <p:cNvSpPr/>
          <p:nvPr/>
        </p:nvSpPr>
        <p:spPr>
          <a:xfrm>
            <a:off x="0" y="8453120"/>
            <a:ext cx="13004800" cy="1300480"/>
          </a:xfrm>
          <a:prstGeom prst="rect">
            <a:avLst/>
          </a:prstGeom>
          <a:solidFill>
            <a:srgbClr val="5859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991" b="0" i="0" u="none" strike="noStrike" cap="none">
              <a:solidFill>
                <a:schemeClr val="lt1"/>
              </a:solidFill>
              <a:latin typeface="Arial"/>
              <a:ea typeface="Arial"/>
              <a:cs typeface="Arial"/>
              <a:sym typeface="Arial"/>
            </a:endParaRPr>
          </a:p>
        </p:txBody>
      </p:sp>
      <p:sp>
        <p:nvSpPr>
          <p:cNvPr id="72" name="Google Shape;72;p9"/>
          <p:cNvSpPr txBox="1"/>
          <p:nvPr/>
        </p:nvSpPr>
        <p:spPr>
          <a:xfrm>
            <a:off x="541867" y="8731293"/>
            <a:ext cx="12137813" cy="6175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413" b="0" i="0" u="none" strike="noStrike" cap="none">
                <a:solidFill>
                  <a:schemeClr val="accent2"/>
                </a:solidFill>
                <a:latin typeface="Tahoma"/>
                <a:ea typeface="Tahoma"/>
                <a:cs typeface="Tahoma"/>
                <a:sym typeface="Tahoma"/>
              </a:rPr>
              <a:t>Save the Date! </a:t>
            </a:r>
            <a:r>
              <a:rPr lang="en-US" sz="3413" b="0" i="0" u="none" strike="noStrike" cap="none">
                <a:solidFill>
                  <a:schemeClr val="lt1"/>
                </a:solidFill>
                <a:latin typeface="Tahoma"/>
                <a:ea typeface="Tahoma"/>
                <a:cs typeface="Tahoma"/>
                <a:sym typeface="Tahoma"/>
              </a:rPr>
              <a:t>November 21-22, 2019 </a:t>
            </a:r>
            <a:r>
              <a:rPr lang="en-US" sz="3413" b="0" i="0" u="none" strike="noStrike" cap="none">
                <a:solidFill>
                  <a:schemeClr val="accent2"/>
                </a:solidFill>
                <a:latin typeface="Tahoma"/>
                <a:ea typeface="Tahoma"/>
                <a:cs typeface="Tahoma"/>
                <a:sym typeface="Tahoma"/>
              </a:rPr>
              <a:t>\</a:t>
            </a:r>
            <a:r>
              <a:rPr lang="en-US" sz="3413" b="0" i="0" u="none" strike="noStrike" cap="none">
                <a:solidFill>
                  <a:schemeClr val="lt1"/>
                </a:solidFill>
                <a:latin typeface="Tahoma"/>
                <a:ea typeface="Tahoma"/>
                <a:cs typeface="Tahoma"/>
                <a:sym typeface="Tahoma"/>
              </a:rPr>
              <a:t> New York, NY</a:t>
            </a:r>
            <a:endParaRPr/>
          </a:p>
        </p:txBody>
      </p:sp>
      <p:sp>
        <p:nvSpPr>
          <p:cNvPr id="73" name="Google Shape;73;p9"/>
          <p:cNvSpPr/>
          <p:nvPr/>
        </p:nvSpPr>
        <p:spPr>
          <a:xfrm>
            <a:off x="0" y="8463112"/>
            <a:ext cx="13004800" cy="1416924"/>
          </a:xfrm>
          <a:prstGeom prst="rect">
            <a:avLst/>
          </a:prstGeom>
          <a:solidFill>
            <a:srgbClr val="373A3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991" b="0" i="0" u="none" strike="noStrike" cap="none">
              <a:solidFill>
                <a:schemeClr val="lt1"/>
              </a:solidFill>
              <a:latin typeface="Arial"/>
              <a:ea typeface="Arial"/>
              <a:cs typeface="Arial"/>
              <a:sym typeface="Arial"/>
            </a:endParaRPr>
          </a:p>
        </p:txBody>
      </p:sp>
      <p:pic>
        <p:nvPicPr>
          <p:cNvPr id="74" name="Google Shape;74;p9"/>
          <p:cNvPicPr preferRelativeResize="0"/>
          <p:nvPr/>
        </p:nvPicPr>
        <p:blipFill rotWithShape="1">
          <a:blip r:embed="rId3">
            <a:alphaModFix/>
          </a:blip>
          <a:srcRect/>
          <a:stretch/>
        </p:blipFill>
        <p:spPr>
          <a:xfrm>
            <a:off x="7893191" y="8805934"/>
            <a:ext cx="3919502" cy="594852"/>
          </a:xfrm>
          <a:prstGeom prst="rect">
            <a:avLst/>
          </a:prstGeom>
          <a:noFill/>
          <a:ln>
            <a:noFill/>
          </a:ln>
        </p:spPr>
      </p:pic>
      <p:sp>
        <p:nvSpPr>
          <p:cNvPr id="75" name="Google Shape;75;p9"/>
          <p:cNvSpPr txBox="1"/>
          <p:nvPr/>
        </p:nvSpPr>
        <p:spPr>
          <a:xfrm>
            <a:off x="862472" y="8665632"/>
            <a:ext cx="8990471" cy="8365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18" b="0" i="0" u="none" strike="noStrike" cap="none">
                <a:solidFill>
                  <a:schemeClr val="lt1"/>
                </a:solidFill>
                <a:latin typeface="Tahoma"/>
                <a:ea typeface="Tahoma"/>
                <a:cs typeface="Tahoma"/>
                <a:sym typeface="Tahoma"/>
              </a:rPr>
              <a:t>Sign up for announcements at </a:t>
            </a:r>
            <a:endParaRPr/>
          </a:p>
          <a:p>
            <a:pPr marL="0" marR="0" lvl="0" indent="0" algn="l" rtl="0">
              <a:lnSpc>
                <a:spcPct val="100000"/>
              </a:lnSpc>
              <a:spcBef>
                <a:spcPts val="0"/>
              </a:spcBef>
              <a:spcAft>
                <a:spcPts val="0"/>
              </a:spcAft>
              <a:buNone/>
            </a:pPr>
            <a:r>
              <a:rPr lang="en-US" sz="2418" b="0" i="0" u="none" strike="noStrike" cap="none">
                <a:solidFill>
                  <a:schemeClr val="lt1"/>
                </a:solidFill>
                <a:latin typeface="Tahoma"/>
                <a:ea typeface="Tahoma"/>
                <a:cs typeface="Tahoma"/>
                <a:sym typeface="Tahoma"/>
              </a:rPr>
              <a:t>postsecondaryreadiness.org</a:t>
            </a:r>
            <a:endParaRPr sz="2418" b="0" i="0" u="none" strike="noStrike" cap="none">
              <a:solidFill>
                <a:schemeClr val="lt1"/>
              </a:solidFill>
              <a:latin typeface="Tahoma"/>
              <a:ea typeface="Tahoma"/>
              <a:cs typeface="Tahoma"/>
              <a:sym typeface="Tahoma"/>
            </a:endParaRP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rt &amp; Title - Horizontal">
  <p:cSld name="Chart &amp; Title - Horizontal">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604378" y="1074707"/>
            <a:ext cx="11842560" cy="2045011"/>
          </a:xfrm>
          <a:prstGeom prst="rect">
            <a:avLst/>
          </a:prstGeom>
          <a:noFill/>
          <a:ln>
            <a:noFill/>
          </a:ln>
        </p:spPr>
        <p:txBody>
          <a:bodyPr spcFirstLastPara="1" wrap="square" lIns="91425" tIns="91425" rIns="91425" bIns="91425" anchor="t" anchorCtr="0"/>
          <a:lstStyle>
            <a:lvl1pPr marR="0" lvl="0" algn="l">
              <a:lnSpc>
                <a:spcPct val="90000"/>
              </a:lnSpc>
              <a:spcBef>
                <a:spcPts val="0"/>
              </a:spcBef>
              <a:spcAft>
                <a:spcPts val="0"/>
              </a:spcAft>
              <a:buClr>
                <a:schemeClr val="dk1"/>
              </a:buClr>
              <a:buSzPts val="1800"/>
              <a:buFont typeface="Arial"/>
              <a:buNone/>
              <a:defRPr sz="455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Font typeface="Arial"/>
              <a:buNone/>
              <a:defRPr sz="2560"/>
            </a:lvl2pPr>
            <a:lvl3pPr lvl="2" algn="l">
              <a:lnSpc>
                <a:spcPct val="100000"/>
              </a:lnSpc>
              <a:spcBef>
                <a:spcPts val="0"/>
              </a:spcBef>
              <a:spcAft>
                <a:spcPts val="0"/>
              </a:spcAft>
              <a:buSzPts val="1400"/>
              <a:buFont typeface="Arial"/>
              <a:buNone/>
              <a:defRPr sz="2560"/>
            </a:lvl3pPr>
            <a:lvl4pPr lvl="3" algn="l">
              <a:lnSpc>
                <a:spcPct val="100000"/>
              </a:lnSpc>
              <a:spcBef>
                <a:spcPts val="0"/>
              </a:spcBef>
              <a:spcAft>
                <a:spcPts val="0"/>
              </a:spcAft>
              <a:buSzPts val="1400"/>
              <a:buFont typeface="Arial"/>
              <a:buNone/>
              <a:defRPr sz="2560"/>
            </a:lvl4pPr>
            <a:lvl5pPr lvl="4" algn="l">
              <a:lnSpc>
                <a:spcPct val="100000"/>
              </a:lnSpc>
              <a:spcBef>
                <a:spcPts val="0"/>
              </a:spcBef>
              <a:spcAft>
                <a:spcPts val="0"/>
              </a:spcAft>
              <a:buSzPts val="1400"/>
              <a:buFont typeface="Arial"/>
              <a:buNone/>
              <a:defRPr sz="2560"/>
            </a:lvl5pPr>
            <a:lvl6pPr lvl="5" algn="l">
              <a:lnSpc>
                <a:spcPct val="100000"/>
              </a:lnSpc>
              <a:spcBef>
                <a:spcPts val="0"/>
              </a:spcBef>
              <a:spcAft>
                <a:spcPts val="0"/>
              </a:spcAft>
              <a:buSzPts val="1400"/>
              <a:buFont typeface="Arial"/>
              <a:buNone/>
              <a:defRPr sz="2560"/>
            </a:lvl6pPr>
            <a:lvl7pPr lvl="6" algn="l">
              <a:lnSpc>
                <a:spcPct val="100000"/>
              </a:lnSpc>
              <a:spcBef>
                <a:spcPts val="0"/>
              </a:spcBef>
              <a:spcAft>
                <a:spcPts val="0"/>
              </a:spcAft>
              <a:buSzPts val="1400"/>
              <a:buFont typeface="Arial"/>
              <a:buNone/>
              <a:defRPr sz="2560"/>
            </a:lvl7pPr>
            <a:lvl8pPr lvl="7" algn="l">
              <a:lnSpc>
                <a:spcPct val="100000"/>
              </a:lnSpc>
              <a:spcBef>
                <a:spcPts val="0"/>
              </a:spcBef>
              <a:spcAft>
                <a:spcPts val="0"/>
              </a:spcAft>
              <a:buSzPts val="1400"/>
              <a:buFont typeface="Arial"/>
              <a:buNone/>
              <a:defRPr sz="2560"/>
            </a:lvl8pPr>
            <a:lvl9pPr lvl="8" algn="l">
              <a:lnSpc>
                <a:spcPct val="100000"/>
              </a:lnSpc>
              <a:spcBef>
                <a:spcPts val="0"/>
              </a:spcBef>
              <a:spcAft>
                <a:spcPts val="0"/>
              </a:spcAft>
              <a:buSzPts val="1400"/>
              <a:buFont typeface="Arial"/>
              <a:buNone/>
              <a:defRPr sz="2560"/>
            </a:lvl9pPr>
          </a:lstStyle>
          <a:p>
            <a:endParaRPr/>
          </a:p>
        </p:txBody>
      </p:sp>
      <p:sp>
        <p:nvSpPr>
          <p:cNvPr id="78" name="Google Shape;78;p10"/>
          <p:cNvSpPr>
            <a:spLocks noGrp="1"/>
          </p:cNvSpPr>
          <p:nvPr>
            <p:ph type="chart" idx="2"/>
          </p:nvPr>
        </p:nvSpPr>
        <p:spPr>
          <a:xfrm>
            <a:off x="604377" y="2097936"/>
            <a:ext cx="11842987" cy="7098453"/>
          </a:xfrm>
          <a:prstGeom prst="rect">
            <a:avLst/>
          </a:prstGeom>
          <a:noFill/>
          <a:ln>
            <a:noFill/>
          </a:ln>
        </p:spPr>
        <p:txBody>
          <a:bodyPr spcFirstLastPara="1" wrap="square" lIns="91425" tIns="91425" rIns="91425" bIns="91425" anchor="t" anchorCtr="0"/>
          <a:lstStyle>
            <a:lvl1pPr marR="0" lvl="0" algn="l" rtl="0">
              <a:lnSpc>
                <a:spcPct val="90000"/>
              </a:lnSpc>
              <a:spcBef>
                <a:spcPts val="1422"/>
              </a:spcBef>
              <a:spcAft>
                <a:spcPts val="0"/>
              </a:spcAft>
              <a:buClr>
                <a:srgbClr val="30A2B6"/>
              </a:buClr>
              <a:buSzPts val="2800"/>
              <a:buFont typeface="Arial"/>
              <a:buNone/>
              <a:defRPr sz="3982" b="0" i="0" u="none" strike="noStrike" cap="none">
                <a:solidFill>
                  <a:schemeClr val="dk1"/>
                </a:solidFill>
                <a:latin typeface="Arial"/>
                <a:ea typeface="Arial"/>
                <a:cs typeface="Arial"/>
                <a:sym typeface="Arial"/>
              </a:defRPr>
            </a:lvl1pPr>
            <a:lvl2pPr marR="0" lvl="1" algn="l" rtl="0">
              <a:lnSpc>
                <a:spcPct val="90000"/>
              </a:lnSpc>
              <a:spcBef>
                <a:spcPts val="711"/>
              </a:spcBef>
              <a:spcAft>
                <a:spcPts val="0"/>
              </a:spcAft>
              <a:buClr>
                <a:schemeClr val="dk1"/>
              </a:buClr>
              <a:buSzPts val="2400"/>
              <a:buFont typeface="Arial"/>
              <a:buChar char="•"/>
              <a:defRPr sz="3413" b="0" i="0" u="none" strike="noStrike" cap="none">
                <a:solidFill>
                  <a:schemeClr val="dk1"/>
                </a:solidFill>
                <a:latin typeface="Arial"/>
                <a:ea typeface="Arial"/>
                <a:cs typeface="Arial"/>
                <a:sym typeface="Arial"/>
              </a:defRPr>
            </a:lvl2pPr>
            <a:lvl3pPr marR="0" lvl="2" algn="l" rtl="0">
              <a:lnSpc>
                <a:spcPct val="90000"/>
              </a:lnSpc>
              <a:spcBef>
                <a:spcPts val="711"/>
              </a:spcBef>
              <a:spcAft>
                <a:spcPts val="0"/>
              </a:spcAft>
              <a:buClr>
                <a:schemeClr val="dk1"/>
              </a:buClr>
              <a:buSzPts val="2000"/>
              <a:buFont typeface="Arial"/>
              <a:buChar char="•"/>
              <a:defRPr sz="2844" b="0" i="0" u="none" strike="noStrike" cap="none">
                <a:solidFill>
                  <a:schemeClr val="dk1"/>
                </a:solidFill>
                <a:latin typeface="Arial"/>
                <a:ea typeface="Arial"/>
                <a:cs typeface="Arial"/>
                <a:sym typeface="Arial"/>
              </a:defRPr>
            </a:lvl3pPr>
            <a:lvl4pPr marR="0" lvl="3"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Arial"/>
                <a:ea typeface="Arial"/>
                <a:cs typeface="Arial"/>
                <a:sym typeface="Arial"/>
              </a:defRPr>
            </a:lvl4pPr>
            <a:lvl5pPr marR="0" lvl="4"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Arial"/>
                <a:ea typeface="Arial"/>
                <a:cs typeface="Arial"/>
                <a:sym typeface="Arial"/>
              </a:defRPr>
            </a:lvl5pPr>
            <a:lvl6pPr marR="0" lvl="5"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R="0" lvl="6"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R="0" lvl="7"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R="0" lvl="8" algn="l" rtl="0">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sp>
        <p:nvSpPr>
          <p:cNvPr id="79" name="Google Shape;79;p10"/>
          <p:cNvSpPr txBox="1">
            <a:spLocks noGrp="1"/>
          </p:cNvSpPr>
          <p:nvPr>
            <p:ph type="body" idx="1"/>
          </p:nvPr>
        </p:nvSpPr>
        <p:spPr>
          <a:xfrm>
            <a:off x="604378" y="9128496"/>
            <a:ext cx="11842560" cy="518827"/>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422"/>
              </a:spcBef>
              <a:spcAft>
                <a:spcPts val="0"/>
              </a:spcAft>
              <a:buClr>
                <a:srgbClr val="30A2B6"/>
              </a:buClr>
              <a:buSzPts val="1000"/>
              <a:buFont typeface="Arial"/>
              <a:buNone/>
              <a:defRPr sz="1422" b="0" i="0" u="none" strike="noStrike" cap="none">
                <a:solidFill>
                  <a:schemeClr val="dk1"/>
                </a:solidFill>
                <a:latin typeface="Arial"/>
                <a:ea typeface="Arial"/>
                <a:cs typeface="Arial"/>
                <a:sym typeface="Arial"/>
              </a:defRPr>
            </a:lvl1pPr>
            <a:lvl2pPr marL="914400" marR="0" lvl="1"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2pPr>
            <a:lvl3pPr marL="1371600" marR="0" lvl="2"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3pPr>
            <a:lvl4pPr marL="1828800" marR="0" lvl="3"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4pPr>
            <a:lvl5pPr marL="2286000" marR="0" lvl="4" indent="-228600" algn="l">
              <a:lnSpc>
                <a:spcPct val="90000"/>
              </a:lnSpc>
              <a:spcBef>
                <a:spcPts val="711"/>
              </a:spcBef>
              <a:spcAft>
                <a:spcPts val="0"/>
              </a:spcAft>
              <a:buClr>
                <a:schemeClr val="dk1"/>
              </a:buClr>
              <a:buSzPts val="1200"/>
              <a:buFont typeface="Arial"/>
              <a:buNone/>
              <a:defRPr sz="1707" b="0" i="0" u="none" strike="noStrike" cap="none">
                <a:solidFill>
                  <a:schemeClr val="dk1"/>
                </a:solidFill>
                <a:latin typeface="Arial"/>
                <a:ea typeface="Arial"/>
                <a:cs typeface="Arial"/>
                <a:sym typeface="Arial"/>
              </a:defRPr>
            </a:lvl5pPr>
            <a:lvl6pPr marL="2743200" marR="0" lvl="5"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6pPr>
            <a:lvl7pPr marL="3200400" marR="0" lvl="6"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7pPr>
            <a:lvl8pPr marL="3657600" marR="0" lvl="7"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8pPr>
            <a:lvl9pPr marL="4114800" marR="0" lvl="8" indent="-342900" algn="l">
              <a:lnSpc>
                <a:spcPct val="90000"/>
              </a:lnSpc>
              <a:spcBef>
                <a:spcPts val="711"/>
              </a:spcBef>
              <a:spcAft>
                <a:spcPts val="0"/>
              </a:spcAft>
              <a:buClr>
                <a:schemeClr val="dk1"/>
              </a:buClr>
              <a:buSzPts val="1800"/>
              <a:buFont typeface="Arial"/>
              <a:buChar char="•"/>
              <a:defRPr sz="2560" b="0" i="0" u="none" strike="noStrike" cap="none">
                <a:solidFill>
                  <a:schemeClr val="dk1"/>
                </a:solidFill>
                <a:latin typeface="Calibri"/>
                <a:ea typeface="Calibri"/>
                <a:cs typeface="Calibri"/>
                <a:sym typeface="Calibri"/>
              </a:defRPr>
            </a:lvl9pPr>
          </a:lstStyle>
          <a:p>
            <a:endParaRPr/>
          </a:p>
        </p:txBody>
      </p:sp>
      <p:cxnSp>
        <p:nvCxnSpPr>
          <p:cNvPr id="80" name="Google Shape;80;p10"/>
          <p:cNvCxnSpPr/>
          <p:nvPr/>
        </p:nvCxnSpPr>
        <p:spPr>
          <a:xfrm>
            <a:off x="1850516" y="537353"/>
            <a:ext cx="11154347" cy="0"/>
          </a:xfrm>
          <a:prstGeom prst="straightConnector1">
            <a:avLst/>
          </a:prstGeom>
          <a:noFill/>
          <a:ln w="38100" cap="flat" cmpd="sng">
            <a:solidFill>
              <a:srgbClr val="0065A4"/>
            </a:solidFill>
            <a:prstDash val="solid"/>
            <a:miter lim="800000"/>
            <a:headEnd type="none" w="sm" len="sm"/>
            <a:tailEnd type="none" w="sm" len="sm"/>
          </a:ln>
        </p:spPr>
      </p:cxnSp>
      <p:pic>
        <p:nvPicPr>
          <p:cNvPr id="81" name="Google Shape;81;p10"/>
          <p:cNvPicPr preferRelativeResize="0"/>
          <p:nvPr/>
        </p:nvPicPr>
        <p:blipFill rotWithShape="1">
          <a:blip r:embed="rId2">
            <a:alphaModFix/>
          </a:blip>
          <a:srcRect/>
          <a:stretch/>
        </p:blipFill>
        <p:spPr>
          <a:xfrm>
            <a:off x="697199" y="372203"/>
            <a:ext cx="1011484" cy="330300"/>
          </a:xfrm>
          <a:prstGeom prst="rect">
            <a:avLst/>
          </a:prstGeom>
          <a:noFill/>
          <a:ln>
            <a:noFill/>
          </a:ln>
        </p:spPr>
      </p:pic>
      <p:cxnSp>
        <p:nvCxnSpPr>
          <p:cNvPr id="82" name="Google Shape;82;p10"/>
          <p:cNvCxnSpPr/>
          <p:nvPr/>
        </p:nvCxnSpPr>
        <p:spPr>
          <a:xfrm>
            <a:off x="0" y="537353"/>
            <a:ext cx="528640" cy="0"/>
          </a:xfrm>
          <a:prstGeom prst="straightConnector1">
            <a:avLst/>
          </a:prstGeom>
          <a:noFill/>
          <a:ln w="38100" cap="flat" cmpd="sng">
            <a:solidFill>
              <a:srgbClr val="0065A4"/>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4080" y="519290"/>
            <a:ext cx="11216640" cy="188544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94080" y="2596445"/>
            <a:ext cx="11216640" cy="618837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30A2B6"/>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Raufman@tc.edu"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ctrTitle"/>
          </p:nvPr>
        </p:nvSpPr>
        <p:spPr>
          <a:xfrm>
            <a:off x="630497" y="2282048"/>
            <a:ext cx="11816533" cy="997973"/>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US" sz="5400"/>
              <a:t>Case Studies of </a:t>
            </a:r>
            <a:br>
              <a:rPr lang="en-US" sz="5400"/>
            </a:br>
            <a:r>
              <a:rPr lang="en-US" sz="5400"/>
              <a:t>Community College ESOL Programs and the </a:t>
            </a:r>
            <a:endParaRPr sz="5400"/>
          </a:p>
          <a:p>
            <a:pPr marL="0" marR="0" lvl="0" indent="0" algn="l" rtl="0">
              <a:lnSpc>
                <a:spcPct val="90000"/>
              </a:lnSpc>
              <a:spcBef>
                <a:spcPts val="0"/>
              </a:spcBef>
              <a:spcAft>
                <a:spcPts val="0"/>
              </a:spcAft>
              <a:buClr>
                <a:schemeClr val="dk1"/>
              </a:buClr>
              <a:buSzPts val="4400"/>
              <a:buFont typeface="Arial"/>
              <a:buNone/>
            </a:pPr>
            <a:r>
              <a:rPr lang="en-US" sz="5400"/>
              <a:t>Experiences of English Learners</a:t>
            </a:r>
            <a:endParaRPr sz="5400"/>
          </a:p>
        </p:txBody>
      </p:sp>
      <p:sp>
        <p:nvSpPr>
          <p:cNvPr id="118" name="Google Shape;118;p15"/>
          <p:cNvSpPr txBox="1">
            <a:spLocks noGrp="1"/>
          </p:cNvSpPr>
          <p:nvPr>
            <p:ph type="subTitle" idx="1"/>
          </p:nvPr>
        </p:nvSpPr>
        <p:spPr>
          <a:xfrm>
            <a:off x="630498" y="7277462"/>
            <a:ext cx="11816532" cy="206250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30A2B6"/>
              </a:buClr>
              <a:buSzPts val="2200"/>
              <a:buFont typeface="Arial"/>
              <a:buNone/>
            </a:pPr>
            <a:r>
              <a:rPr lang="en-US" sz="3129" b="0" i="0" u="none" strike="noStrike" cap="none">
                <a:solidFill>
                  <a:schemeClr val="lt1"/>
                </a:solidFill>
                <a:latin typeface="Arial"/>
                <a:ea typeface="Arial"/>
                <a:cs typeface="Arial"/>
                <a:sym typeface="Arial"/>
              </a:rPr>
              <a:t>Julia Raufman</a:t>
            </a:r>
            <a:endParaRPr/>
          </a:p>
          <a:p>
            <a:pPr marL="0" marR="0" lvl="0" indent="0" algn="l" rtl="0">
              <a:lnSpc>
                <a:spcPct val="90000"/>
              </a:lnSpc>
              <a:spcBef>
                <a:spcPts val="0"/>
              </a:spcBef>
              <a:spcAft>
                <a:spcPts val="0"/>
              </a:spcAft>
              <a:buClr>
                <a:srgbClr val="30A2B6"/>
              </a:buClr>
              <a:buSzPts val="2200"/>
              <a:buFont typeface="Arial"/>
              <a:buNone/>
            </a:pPr>
            <a:r>
              <a:rPr lang="en-US" sz="2400"/>
              <a:t>Research Associate</a:t>
            </a:r>
            <a:endParaRPr sz="2400" b="0" i="0" u="none" strike="noStrike" cap="none">
              <a:solidFill>
                <a:schemeClr val="lt1"/>
              </a:solidFill>
              <a:latin typeface="Arial"/>
              <a:ea typeface="Arial"/>
              <a:cs typeface="Arial"/>
              <a:sym typeface="Arial"/>
            </a:endParaRPr>
          </a:p>
          <a:p>
            <a:pPr marL="0" marR="0" lvl="0" indent="0" algn="l" rtl="0">
              <a:lnSpc>
                <a:spcPct val="90000"/>
              </a:lnSpc>
              <a:spcBef>
                <a:spcPts val="0"/>
              </a:spcBef>
              <a:spcAft>
                <a:spcPts val="0"/>
              </a:spcAft>
              <a:buClr>
                <a:srgbClr val="30A2B6"/>
              </a:buClr>
              <a:buSzPts val="2200"/>
              <a:buFont typeface="Arial"/>
              <a:buNone/>
            </a:pPr>
            <a:r>
              <a:rPr lang="en-US" sz="2400"/>
              <a:t>AERA Conference</a:t>
            </a:r>
            <a:r>
              <a:rPr lang="en-US" sz="2400" b="0" i="0" u="none" strike="noStrike" cap="none">
                <a:solidFill>
                  <a:schemeClr val="lt1"/>
                </a:solidFill>
                <a:latin typeface="Arial"/>
                <a:ea typeface="Arial"/>
                <a:cs typeface="Arial"/>
                <a:sym typeface="Arial"/>
              </a:rPr>
              <a:t>, </a:t>
            </a:r>
            <a:r>
              <a:rPr lang="en-US" sz="2400"/>
              <a:t>April</a:t>
            </a:r>
            <a:r>
              <a:rPr lang="en-US" sz="2400" b="0" i="0" u="none" strike="noStrike" cap="none">
                <a:solidFill>
                  <a:schemeClr val="lt1"/>
                </a:solidFill>
                <a:latin typeface="Arial"/>
                <a:ea typeface="Arial"/>
                <a:cs typeface="Arial"/>
                <a:sym typeface="Arial"/>
              </a:rPr>
              <a:t>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604376" y="1076187"/>
            <a:ext cx="11898600" cy="2007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200"/>
              <a:buNone/>
            </a:pPr>
            <a:r>
              <a:rPr lang="en-US"/>
              <a:t>Accelerated Accordion Model </a:t>
            </a:r>
            <a:endParaRPr/>
          </a:p>
        </p:txBody>
      </p:sp>
      <p:pic>
        <p:nvPicPr>
          <p:cNvPr id="233" name="Google Shape;233;p29"/>
          <p:cNvPicPr preferRelativeResize="0"/>
          <p:nvPr/>
        </p:nvPicPr>
        <p:blipFill rotWithShape="1">
          <a:blip r:embed="rId3">
            <a:alphaModFix/>
            <a:extLst>
              <a:ext uri="{BEBA8EAE-BF5A-486C-A8C5-ECC9F3942E4B}">
                <a14:imgProps xmlns:a14="http://schemas.microsoft.com/office/drawing/2010/main">
                  <a14:imgLayer r:embed="rId4">
                    <a14:imgEffect>
                      <a14:sharpenSoften amount="95000"/>
                    </a14:imgEffect>
                    <a14:imgEffect>
                      <a14:brightnessContrast bright="-3000"/>
                    </a14:imgEffect>
                  </a14:imgLayer>
                </a14:imgProps>
              </a:ext>
            </a:extLst>
          </a:blip>
          <a:srcRect/>
          <a:stretch/>
        </p:blipFill>
        <p:spPr>
          <a:xfrm>
            <a:off x="343450" y="2037700"/>
            <a:ext cx="12050325" cy="3451900"/>
          </a:xfrm>
          <a:prstGeom prst="rect">
            <a:avLst/>
          </a:prstGeom>
          <a:noFill/>
          <a:ln>
            <a:noFill/>
          </a:ln>
          <a:effectLst>
            <a:outerShdw blurRad="71438" dist="19050" dir="5400000" algn="bl" rotWithShape="0">
              <a:srgbClr val="000000">
                <a:alpha val="49803"/>
              </a:srgbClr>
            </a:outerShdw>
            <a:reflection blurRad="1270000" stA="45000" endPos="65000" dist="50800" dir="5400000" sy="-100000" algn="bl" rotWithShape="0"/>
          </a:effectLst>
        </p:spPr>
      </p:pic>
      <p:pic>
        <p:nvPicPr>
          <p:cNvPr id="234" name="Google Shape;234;p29"/>
          <p:cNvPicPr preferRelativeResize="0"/>
          <p:nvPr/>
        </p:nvPicPr>
        <p:blipFill rotWithShape="1">
          <a:blip r:embed="rId5">
            <a:alphaModFix/>
          </a:blip>
          <a:srcRect l="1305" t="3229" r="1305" b="3424"/>
          <a:stretch/>
        </p:blipFill>
        <p:spPr>
          <a:xfrm>
            <a:off x="3143482" y="5544875"/>
            <a:ext cx="6246293" cy="4018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4551" b="1" i="0" u="none" strike="noStrike" cap="none">
                <a:solidFill>
                  <a:schemeClr val="dk1"/>
                </a:solidFill>
                <a:latin typeface="Arial"/>
                <a:ea typeface="Arial"/>
                <a:cs typeface="Arial"/>
                <a:sym typeface="Arial"/>
              </a:rPr>
              <a:t>Traditional ESL Course Sequences in Community Colleges</a:t>
            </a:r>
            <a:endParaRPr/>
          </a:p>
        </p:txBody>
      </p:sp>
      <p:sp>
        <p:nvSpPr>
          <p:cNvPr id="160" name="Google Shape;160;p21"/>
          <p:cNvSpPr txBox="1">
            <a:spLocks noGrp="1"/>
          </p:cNvSpPr>
          <p:nvPr>
            <p:ph type="body" idx="2"/>
          </p:nvPr>
        </p:nvSpPr>
        <p:spPr>
          <a:xfrm>
            <a:off x="604376" y="8909375"/>
            <a:ext cx="11898453" cy="51882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422"/>
              </a:spcBef>
              <a:spcAft>
                <a:spcPts val="0"/>
              </a:spcAft>
              <a:buClr>
                <a:srgbClr val="30A2B6"/>
              </a:buClr>
              <a:buSzPts val="1000"/>
              <a:buFont typeface="Arial"/>
              <a:buNone/>
            </a:pPr>
            <a:r>
              <a:rPr lang="en-US" sz="1600" b="0" i="0" u="none" strike="noStrike" cap="none">
                <a:solidFill>
                  <a:schemeClr val="dk1"/>
                </a:solidFill>
                <a:latin typeface="Arial"/>
                <a:ea typeface="Arial"/>
                <a:cs typeface="Arial"/>
                <a:sym typeface="Arial"/>
              </a:rPr>
              <a:t>Source: Hodara, 2015</a:t>
            </a:r>
            <a:endParaRPr/>
          </a:p>
          <a:p>
            <a:pPr marL="0" marR="0" lvl="0" indent="0" algn="l" rtl="0">
              <a:lnSpc>
                <a:spcPct val="90000"/>
              </a:lnSpc>
              <a:spcBef>
                <a:spcPts val="1422"/>
              </a:spcBef>
              <a:spcAft>
                <a:spcPts val="0"/>
              </a:spcAft>
              <a:buClr>
                <a:srgbClr val="30A2B6"/>
              </a:buClr>
              <a:buSzPts val="1000"/>
              <a:buFont typeface="Arial"/>
              <a:buNone/>
            </a:pPr>
            <a:endParaRPr sz="1422" b="0" i="0" u="none" strike="noStrike" cap="none">
              <a:solidFill>
                <a:schemeClr val="dk1"/>
              </a:solidFill>
              <a:latin typeface="Arial"/>
              <a:ea typeface="Arial"/>
              <a:cs typeface="Arial"/>
              <a:sym typeface="Arial"/>
            </a:endParaRPr>
          </a:p>
        </p:txBody>
      </p:sp>
      <p:pic>
        <p:nvPicPr>
          <p:cNvPr id="161" name="Google Shape;161;p21"/>
          <p:cNvPicPr preferRelativeResize="0"/>
          <p:nvPr/>
        </p:nvPicPr>
        <p:blipFill rotWithShape="1">
          <a:blip r:embed="rId3">
            <a:alphaModFix/>
          </a:blip>
          <a:srcRect l="3199" t="6414" r="3998" b="4666"/>
          <a:stretch/>
        </p:blipFill>
        <p:spPr>
          <a:xfrm>
            <a:off x="1191986" y="2530928"/>
            <a:ext cx="10025742" cy="63784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5"/>
        <p:cNvGrpSpPr/>
        <p:nvPr/>
      </p:nvGrpSpPr>
      <p:grpSpPr>
        <a:xfrm>
          <a:off x="0" y="0"/>
          <a:ext cx="0" cy="0"/>
          <a:chOff x="0" y="0"/>
          <a:chExt cx="0" cy="0"/>
        </a:xfrm>
      </p:grpSpPr>
      <p:sp>
        <p:nvSpPr>
          <p:cNvPr id="166" name="Google Shape;166;p22"/>
          <p:cNvSpPr txBox="1">
            <a:spLocks noGrp="1"/>
          </p:cNvSpPr>
          <p:nvPr>
            <p:ph type="body" idx="1"/>
          </p:nvPr>
        </p:nvSpPr>
        <p:spPr>
          <a:xfrm>
            <a:off x="604385" y="2896471"/>
            <a:ext cx="11898600" cy="2499300"/>
          </a:xfrm>
          <a:prstGeom prst="rect">
            <a:avLst/>
          </a:prstGeom>
          <a:noFill/>
          <a:ln>
            <a:noFill/>
          </a:ln>
        </p:spPr>
        <p:txBody>
          <a:bodyPr spcFirstLastPara="1" wrap="square" lIns="91425" tIns="91425" rIns="91425" bIns="91425" anchor="t" anchorCtr="0">
            <a:noAutofit/>
          </a:bodyPr>
          <a:lstStyle/>
          <a:p>
            <a:pPr marL="650229" lvl="0" indent="-577980" algn="l" rtl="0">
              <a:lnSpc>
                <a:spcPct val="90000"/>
              </a:lnSpc>
              <a:spcBef>
                <a:spcPts val="1422"/>
              </a:spcBef>
              <a:spcAft>
                <a:spcPts val="0"/>
              </a:spcAft>
              <a:buSzPts val="2800"/>
              <a:buChar char="●"/>
            </a:pPr>
            <a:r>
              <a:rPr lang="en-US"/>
              <a:t>Use of “remedial pedagogy” in traditional ESL classrooms (Grubb, 2013)</a:t>
            </a:r>
            <a:endParaRPr/>
          </a:p>
          <a:p>
            <a:pPr marL="1371600" lvl="2" indent="-355600" algn="l" rtl="0">
              <a:lnSpc>
                <a:spcPct val="90000"/>
              </a:lnSpc>
              <a:spcBef>
                <a:spcPts val="711"/>
              </a:spcBef>
              <a:spcAft>
                <a:spcPts val="0"/>
              </a:spcAft>
              <a:buSzPts val="2000"/>
              <a:buChar char="➢"/>
            </a:pPr>
            <a:r>
              <a:rPr lang="en-US">
                <a:solidFill>
                  <a:schemeClr val="dk2"/>
                </a:solidFill>
              </a:rPr>
              <a:t>vs. multi-layered view of language and literacy (Ivanič, 2004).</a:t>
            </a:r>
            <a:endParaRPr/>
          </a:p>
          <a:p>
            <a:pPr marL="650229" lvl="0" indent="-577980" algn="l" rtl="0">
              <a:lnSpc>
                <a:spcPct val="90000"/>
              </a:lnSpc>
              <a:spcBef>
                <a:spcPts val="1422"/>
              </a:spcBef>
              <a:spcAft>
                <a:spcPts val="0"/>
              </a:spcAft>
              <a:buSzPts val="2800"/>
              <a:buChar char="●"/>
            </a:pPr>
            <a:r>
              <a:rPr lang="en-US"/>
              <a:t>Curricular depictions of international student rather than U.S.-educated linguistic minority student (Harklau, 2000).</a:t>
            </a:r>
            <a:endParaRPr/>
          </a:p>
          <a:p>
            <a:pPr marL="1371600" lvl="2" indent="-355600" algn="l" rtl="0">
              <a:lnSpc>
                <a:spcPct val="90000"/>
              </a:lnSpc>
              <a:spcBef>
                <a:spcPts val="711"/>
              </a:spcBef>
              <a:spcAft>
                <a:spcPts val="0"/>
              </a:spcAft>
              <a:buSzPts val="2000"/>
              <a:buChar char="➢"/>
            </a:pPr>
            <a:r>
              <a:rPr lang="en-US" sz="2844">
                <a:solidFill>
                  <a:schemeClr val="dk2"/>
                </a:solidFill>
              </a:rPr>
              <a:t>vs. </a:t>
            </a:r>
            <a:r>
              <a:rPr lang="en-US">
                <a:solidFill>
                  <a:schemeClr val="dk2"/>
                </a:solidFill>
              </a:rPr>
              <a:t>materials from which students can draw personal connections </a:t>
            </a:r>
            <a:r>
              <a:rPr lang="en-US" sz="2844">
                <a:solidFill>
                  <a:schemeClr val="dk2"/>
                </a:solidFill>
              </a:rPr>
              <a:t>(</a:t>
            </a:r>
            <a:r>
              <a:rPr lang="en-US">
                <a:solidFill>
                  <a:schemeClr val="dk2"/>
                </a:solidFill>
              </a:rPr>
              <a:t>Harklau</a:t>
            </a:r>
            <a:r>
              <a:rPr lang="en-US" sz="2844">
                <a:solidFill>
                  <a:schemeClr val="dk2"/>
                </a:solidFill>
              </a:rPr>
              <a:t>, 200</a:t>
            </a:r>
            <a:r>
              <a:rPr lang="en-US">
                <a:solidFill>
                  <a:schemeClr val="dk2"/>
                </a:solidFill>
              </a:rPr>
              <a:t>0</a:t>
            </a:r>
            <a:r>
              <a:rPr lang="en-US" sz="2844">
                <a:solidFill>
                  <a:schemeClr val="dk2"/>
                </a:solidFill>
              </a:rPr>
              <a:t>).</a:t>
            </a:r>
            <a:endParaRPr sz="2844"/>
          </a:p>
          <a:p>
            <a:pPr marL="650229" lvl="0" indent="-577980" algn="l" rtl="0">
              <a:lnSpc>
                <a:spcPct val="90000"/>
              </a:lnSpc>
              <a:spcBef>
                <a:spcPts val="1422"/>
              </a:spcBef>
              <a:spcAft>
                <a:spcPts val="0"/>
              </a:spcAft>
              <a:buSzPts val="2800"/>
              <a:buChar char="●"/>
            </a:pPr>
            <a:r>
              <a:rPr lang="en-US"/>
              <a:t>Need for English language instructional support outside of ESL (Bunch, forthcoming).</a:t>
            </a:r>
            <a:endParaRPr/>
          </a:p>
          <a:p>
            <a:pPr marL="457200" lvl="0" indent="0" algn="l" rtl="0">
              <a:lnSpc>
                <a:spcPct val="90000"/>
              </a:lnSpc>
              <a:spcBef>
                <a:spcPts val="1422"/>
              </a:spcBef>
              <a:spcAft>
                <a:spcPts val="0"/>
              </a:spcAft>
              <a:buSzPts val="2800"/>
              <a:buNone/>
            </a:pPr>
            <a:endParaRPr/>
          </a:p>
        </p:txBody>
      </p:sp>
      <p:sp>
        <p:nvSpPr>
          <p:cNvPr id="167" name="Google Shape;167;p22"/>
          <p:cNvSpPr txBox="1">
            <a:spLocks noGrp="1"/>
          </p:cNvSpPr>
          <p:nvPr>
            <p:ph type="title"/>
          </p:nvPr>
        </p:nvSpPr>
        <p:spPr>
          <a:xfrm>
            <a:off x="604376" y="1076187"/>
            <a:ext cx="11898600" cy="2007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200"/>
              <a:buNone/>
            </a:pPr>
            <a:r>
              <a:rPr lang="en-US"/>
              <a:t>Curriculum and Instruction in Traditional ESL Courses</a:t>
            </a:r>
            <a:endParaRPr/>
          </a:p>
        </p:txBody>
      </p:sp>
      <p:sp>
        <p:nvSpPr>
          <p:cNvPr id="168" name="Google Shape;168;p22"/>
          <p:cNvSpPr txBox="1">
            <a:spLocks noGrp="1"/>
          </p:cNvSpPr>
          <p:nvPr>
            <p:ph type="body" idx="2"/>
          </p:nvPr>
        </p:nvSpPr>
        <p:spPr>
          <a:xfrm>
            <a:off x="604376" y="9128496"/>
            <a:ext cx="11898600" cy="51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422"/>
              </a:spcBef>
              <a:spcAft>
                <a:spcPts val="0"/>
              </a:spcAft>
              <a:buSzPts val="1000"/>
              <a:buNone/>
            </a:pPr>
            <a:endParaRPr/>
          </a:p>
        </p:txBody>
      </p:sp>
      <p:sp>
        <p:nvSpPr>
          <p:cNvPr id="169" name="Google Shape;169;p22"/>
          <p:cNvSpPr/>
          <p:nvPr/>
        </p:nvSpPr>
        <p:spPr>
          <a:xfrm>
            <a:off x="1516190" y="4132385"/>
            <a:ext cx="10669948" cy="558414"/>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2"/>
          <p:cNvSpPr/>
          <p:nvPr/>
        </p:nvSpPr>
        <p:spPr>
          <a:xfrm>
            <a:off x="1516190" y="6302275"/>
            <a:ext cx="9773134" cy="91378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p23"/>
          <p:cNvSpPr txBox="1">
            <a:spLocks noGrp="1"/>
          </p:cNvSpPr>
          <p:nvPr>
            <p:ph type="body" idx="1"/>
          </p:nvPr>
        </p:nvSpPr>
        <p:spPr>
          <a:xfrm>
            <a:off x="604375" y="2554374"/>
            <a:ext cx="12097800" cy="6776100"/>
          </a:xfrm>
          <a:prstGeom prst="rect">
            <a:avLst/>
          </a:prstGeom>
          <a:noFill/>
          <a:ln>
            <a:noFill/>
          </a:ln>
        </p:spPr>
        <p:txBody>
          <a:bodyPr spcFirstLastPara="1" wrap="square" lIns="91425" tIns="91425" rIns="91425" bIns="91425" anchor="t" anchorCtr="0">
            <a:noAutofit/>
          </a:bodyPr>
          <a:lstStyle/>
          <a:p>
            <a:pPr marL="650229" marR="0" lvl="0" indent="-577980" algn="l" rtl="0">
              <a:lnSpc>
                <a:spcPct val="90000"/>
              </a:lnSpc>
              <a:spcBef>
                <a:spcPts val="1422"/>
              </a:spcBef>
              <a:spcAft>
                <a:spcPts val="0"/>
              </a:spcAft>
              <a:buClr>
                <a:srgbClr val="30A2B6"/>
              </a:buClr>
              <a:buSzPts val="2800"/>
              <a:buFont typeface="Arial"/>
              <a:buChar char="•"/>
            </a:pPr>
            <a:r>
              <a:rPr lang="en-US" sz="3600" b="0" i="0" u="none" strike="noStrike" cap="none">
                <a:solidFill>
                  <a:schemeClr val="dk1"/>
                </a:solidFill>
                <a:latin typeface="Arial"/>
                <a:ea typeface="Arial"/>
                <a:cs typeface="Arial"/>
                <a:sym typeface="Arial"/>
              </a:rPr>
              <a:t>Dimensions of institutional culture can have negative impacts on EL student identity:</a:t>
            </a:r>
            <a:endParaRPr sz="3600" b="0" i="0" u="none" strike="noStrike" cap="none">
              <a:solidFill>
                <a:schemeClr val="dk1"/>
              </a:solidFill>
              <a:latin typeface="Arial"/>
              <a:ea typeface="Arial"/>
              <a:cs typeface="Arial"/>
              <a:sym typeface="Arial"/>
            </a:endParaRPr>
          </a:p>
          <a:p>
            <a:pPr marL="457200" marR="0" lvl="0" indent="0" algn="l" rtl="0">
              <a:lnSpc>
                <a:spcPct val="90000"/>
              </a:lnSpc>
              <a:spcBef>
                <a:spcPts val="1422"/>
              </a:spcBef>
              <a:spcAft>
                <a:spcPts val="0"/>
              </a:spcAft>
              <a:buSzPts val="2800"/>
              <a:buNone/>
            </a:pPr>
            <a:endParaRPr/>
          </a:p>
          <a:p>
            <a:pPr marL="1300460" marR="0" lvl="1" indent="-618058" algn="l" rtl="0">
              <a:lnSpc>
                <a:spcPct val="90000"/>
              </a:lnSpc>
              <a:spcBef>
                <a:spcPts val="711"/>
              </a:spcBef>
              <a:spcAft>
                <a:spcPts val="0"/>
              </a:spcAft>
              <a:buClr>
                <a:schemeClr val="lt2"/>
              </a:buClr>
              <a:buSzPts val="3600"/>
              <a:buFont typeface="Noto Sans Symbols"/>
              <a:buChar char="➢"/>
            </a:pPr>
            <a:r>
              <a:rPr lang="en-US" sz="3600" b="0" i="0" u="none" strike="noStrike" cap="none">
                <a:solidFill>
                  <a:schemeClr val="dk2"/>
                </a:solidFill>
                <a:latin typeface="Arial"/>
                <a:ea typeface="Arial"/>
                <a:cs typeface="Arial"/>
                <a:sym typeface="Arial"/>
              </a:rPr>
              <a:t>Multilingualism is perceived as a liability, not an asset.</a:t>
            </a:r>
            <a:endParaRPr sz="3600"/>
          </a:p>
          <a:p>
            <a:pPr marL="1300460" marR="0" lvl="1" indent="-618058" algn="l" rtl="0">
              <a:lnSpc>
                <a:spcPct val="90000"/>
              </a:lnSpc>
              <a:spcBef>
                <a:spcPts val="711"/>
              </a:spcBef>
              <a:spcAft>
                <a:spcPts val="0"/>
              </a:spcAft>
              <a:buClr>
                <a:schemeClr val="lt2"/>
              </a:buClr>
              <a:buSzPts val="3600"/>
              <a:buFont typeface="Noto Sans Symbols"/>
              <a:buChar char="➢"/>
            </a:pPr>
            <a:r>
              <a:rPr lang="en-US" sz="3600" b="0" i="0" u="none" strike="noStrike" cap="none">
                <a:solidFill>
                  <a:schemeClr val="dk2"/>
                </a:solidFill>
                <a:latin typeface="Arial"/>
                <a:ea typeface="Arial"/>
                <a:cs typeface="Arial"/>
                <a:sym typeface="Arial"/>
              </a:rPr>
              <a:t>Students resist being grouped into a homogenized ESL student category. </a:t>
            </a:r>
            <a:endParaRPr sz="3600"/>
          </a:p>
          <a:p>
            <a:pPr marL="1300459" marR="0" lvl="1" indent="-618058" algn="l" rtl="0">
              <a:lnSpc>
                <a:spcPct val="90000"/>
              </a:lnSpc>
              <a:spcBef>
                <a:spcPts val="711"/>
              </a:spcBef>
              <a:spcAft>
                <a:spcPts val="0"/>
              </a:spcAft>
              <a:buClr>
                <a:schemeClr val="lt2"/>
              </a:buClr>
              <a:buSzPts val="3600"/>
              <a:buFont typeface="Noto Sans Symbols"/>
              <a:buChar char="➢"/>
            </a:pPr>
            <a:r>
              <a:rPr lang="en-US" sz="3600" b="0" i="0" u="none" strike="noStrike" cap="none">
                <a:solidFill>
                  <a:schemeClr val="dk2"/>
                </a:solidFill>
                <a:latin typeface="Arial"/>
                <a:ea typeface="Arial"/>
                <a:cs typeface="Arial"/>
                <a:sym typeface="Arial"/>
              </a:rPr>
              <a:t>Institutional labels and representations impact how ELs negotiate their identity as learners.</a:t>
            </a:r>
            <a:endParaRPr sz="3600"/>
          </a:p>
        </p:txBody>
      </p:sp>
      <p:sp>
        <p:nvSpPr>
          <p:cNvPr id="176" name="Google Shape;176;p23"/>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4551" b="1" i="0" u="none" strike="noStrike" cap="none">
                <a:solidFill>
                  <a:schemeClr val="dk1"/>
                </a:solidFill>
                <a:latin typeface="Arial"/>
                <a:ea typeface="Arial"/>
                <a:cs typeface="Arial"/>
                <a:sym typeface="Arial"/>
              </a:rPr>
              <a:t>EL </a:t>
            </a:r>
            <a:r>
              <a:rPr lang="en-US"/>
              <a:t>Identity</a:t>
            </a:r>
            <a:r>
              <a:rPr lang="en-US" sz="4551" b="1" i="0" u="none" strike="noStrike" cap="none">
                <a:solidFill>
                  <a:schemeClr val="dk1"/>
                </a:solidFill>
                <a:latin typeface="Arial"/>
                <a:ea typeface="Arial"/>
                <a:cs typeface="Arial"/>
                <a:sym typeface="Arial"/>
              </a:rPr>
              <a:t> in Community College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a:xfrm>
            <a:off x="604378" y="5490838"/>
            <a:ext cx="11638500" cy="99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4400"/>
              <a:buNone/>
            </a:pPr>
            <a:r>
              <a:rPr lang="en-US"/>
              <a:t>Case Studies of ESOL Reform Approaches and the Experiences of English Learners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4594400" y="8672291"/>
            <a:ext cx="8410399" cy="1391787"/>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800"/>
              <a:t>Alimatou, 29, Advanced Grammar ESOL course</a:t>
            </a:r>
            <a:br>
              <a:rPr lang="en-US"/>
            </a:br>
            <a:endParaRPr/>
          </a:p>
        </p:txBody>
      </p:sp>
      <p:sp>
        <p:nvSpPr>
          <p:cNvPr id="187" name="Google Shape;187;p25"/>
          <p:cNvSpPr txBox="1">
            <a:spLocks noGrp="1"/>
          </p:cNvSpPr>
          <p:nvPr>
            <p:ph type="body" idx="1"/>
          </p:nvPr>
        </p:nvSpPr>
        <p:spPr>
          <a:xfrm>
            <a:off x="4594401" y="3092145"/>
            <a:ext cx="7089920" cy="2285227"/>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30A2B6"/>
              </a:buClr>
              <a:buSzPts val="1600"/>
              <a:buFont typeface="Arial"/>
              <a:buNone/>
            </a:pPr>
            <a:r>
              <a:rPr lang="en-US" sz="3000" i="1"/>
              <a:t>“I have already my [degree] in Senegal and I, when I come here, I would like to make a change to know better and to like be more professional. That’s why I chose this program. And I took ESL first and my certificate class and it was like so hard because I do not understand right away what the teacher saying in class. But I used my dictionary to translate words to help me understand better. And right now I’m taking English five.” </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dirty="0"/>
              <a:t>Characteristics of Students Enrolling in ESOL Courses</a:t>
            </a:r>
            <a:endParaRPr dirty="0"/>
          </a:p>
        </p:txBody>
      </p:sp>
      <p:sp>
        <p:nvSpPr>
          <p:cNvPr id="240" name="Google Shape;240;p30"/>
          <p:cNvSpPr txBox="1">
            <a:spLocks noGrp="1"/>
          </p:cNvSpPr>
          <p:nvPr>
            <p:ph type="body" idx="2"/>
          </p:nvPr>
        </p:nvSpPr>
        <p:spPr>
          <a:xfrm>
            <a:off x="604376" y="9128496"/>
            <a:ext cx="11898453" cy="518827"/>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1422"/>
              </a:spcBef>
              <a:spcAft>
                <a:spcPts val="0"/>
              </a:spcAft>
              <a:buClr>
                <a:srgbClr val="30A2B6"/>
              </a:buClr>
              <a:buSzPts val="1000"/>
              <a:buFont typeface="Arial"/>
              <a:buNone/>
            </a:pPr>
            <a:endParaRPr/>
          </a:p>
        </p:txBody>
      </p:sp>
      <p:graphicFrame>
        <p:nvGraphicFramePr>
          <p:cNvPr id="5" name="Google Shape;241;p30"/>
          <p:cNvGraphicFramePr/>
          <p:nvPr>
            <p:extLst>
              <p:ext uri="{D42A27DB-BD31-4B8C-83A1-F6EECF244321}">
                <p14:modId xmlns:p14="http://schemas.microsoft.com/office/powerpoint/2010/main" val="2739985030"/>
              </p:ext>
            </p:extLst>
          </p:nvPr>
        </p:nvGraphicFramePr>
        <p:xfrm>
          <a:off x="2716695" y="2623928"/>
          <a:ext cx="7970918" cy="6333870"/>
        </p:xfrm>
        <a:graphic>
          <a:graphicData uri="http://schemas.openxmlformats.org/drawingml/2006/table">
            <a:tbl>
              <a:tblPr>
                <a:gradFill>
                  <a:gsLst>
                    <a:gs pos="0">
                      <a:srgbClr val="9DBEF4"/>
                    </a:gs>
                    <a:gs pos="35000">
                      <a:srgbClr val="BCD1F5"/>
                    </a:gs>
                    <a:gs pos="100000">
                      <a:srgbClr val="E4EBFC"/>
                    </a:gs>
                  </a:gsLst>
                  <a:lin ang="16200000" scaled="0"/>
                </a:gradFill>
                <a:tableStyleId>{1AD7B3CA-6FDE-478C-8E29-B9A95E3F6806}</a:tableStyleId>
              </a:tblPr>
              <a:tblGrid>
                <a:gridCol w="4393523">
                  <a:extLst>
                    <a:ext uri="{9D8B030D-6E8A-4147-A177-3AD203B41FA5}">
                      <a16:colId xmlns:a16="http://schemas.microsoft.com/office/drawing/2014/main" val="20000"/>
                    </a:ext>
                  </a:extLst>
                </a:gridCol>
                <a:gridCol w="1727488">
                  <a:extLst>
                    <a:ext uri="{9D8B030D-6E8A-4147-A177-3AD203B41FA5}">
                      <a16:colId xmlns:a16="http://schemas.microsoft.com/office/drawing/2014/main" val="20001"/>
                    </a:ext>
                  </a:extLst>
                </a:gridCol>
                <a:gridCol w="1849907">
                  <a:extLst>
                    <a:ext uri="{9D8B030D-6E8A-4147-A177-3AD203B41FA5}">
                      <a16:colId xmlns:a16="http://schemas.microsoft.com/office/drawing/2014/main" val="20002"/>
                    </a:ext>
                  </a:extLst>
                </a:gridCol>
              </a:tblGrid>
              <a:tr h="495492">
                <a:tc gridSpan="2">
                  <a:txBody>
                    <a:bodyPr/>
                    <a:lstStyle/>
                    <a:p>
                      <a:pPr marL="0" marR="0" lvl="0" indent="0" algn="l" rtl="0">
                        <a:lnSpc>
                          <a:spcPct val="115000"/>
                        </a:lnSpc>
                        <a:spcBef>
                          <a:spcPts val="0"/>
                        </a:spcBef>
                        <a:spcAft>
                          <a:spcPts val="0"/>
                        </a:spcAft>
                        <a:buNone/>
                      </a:pPr>
                      <a:r>
                        <a:rPr lang="en-US" sz="2000" b="1" u="none" strike="noStrike" cap="none" dirty="0"/>
                        <a:t>Table 1: Immigration Characteristics</a:t>
                      </a:r>
                      <a:endParaRPr sz="2000" b="1" u="none" strike="noStrike" cap="none" dirty="0">
                        <a:latin typeface="Arial"/>
                        <a:ea typeface="Arial"/>
                        <a:cs typeface="Arial"/>
                        <a:sym typeface="Arial"/>
                      </a:endParaRPr>
                    </a:p>
                  </a:txBody>
                  <a:tcPr marL="63500" marR="63500" marT="63500" marB="63500"/>
                </a:tc>
                <a:tc hMerge="1">
                  <a:txBody>
                    <a:bodyPr/>
                    <a:lstStyle/>
                    <a:p>
                      <a:endParaRPr lang="en-US"/>
                    </a:p>
                  </a:txBody>
                  <a:tcPr/>
                </a:tc>
                <a:tc>
                  <a:txBody>
                    <a:bodyPr/>
                    <a:lstStyle/>
                    <a:p>
                      <a:pPr marL="0" marR="0" lvl="0" indent="0" algn="l" rtl="0">
                        <a:lnSpc>
                          <a:spcPct val="115000"/>
                        </a:lnSpc>
                        <a:spcBef>
                          <a:spcPts val="0"/>
                        </a:spcBef>
                        <a:spcAft>
                          <a:spcPts val="0"/>
                        </a:spcAft>
                        <a:buNone/>
                      </a:pPr>
                      <a:r>
                        <a:rPr lang="en-US" sz="2000" u="none" strike="noStrike" cap="none"/>
                        <a:t> </a:t>
                      </a:r>
                      <a:endParaRPr sz="2000" u="none" strike="noStrike" cap="none">
                        <a:latin typeface="Arial"/>
                        <a:ea typeface="Arial"/>
                        <a:cs typeface="Arial"/>
                        <a:sym typeface="Arial"/>
                      </a:endParaRPr>
                    </a:p>
                  </a:txBody>
                  <a:tcPr marL="63500" marR="63500" marT="63500" marB="63500" anchor="b"/>
                </a:tc>
                <a:extLst>
                  <a:ext uri="{0D108BD9-81ED-4DB2-BD59-A6C34878D82A}">
                    <a16:rowId xmlns:a16="http://schemas.microsoft.com/office/drawing/2014/main" val="10000"/>
                  </a:ext>
                </a:extLst>
              </a:tr>
              <a:tr h="495492">
                <a:tc>
                  <a:txBody>
                    <a:bodyPr/>
                    <a:lstStyle/>
                    <a:p>
                      <a:pPr marL="0" marR="0" lvl="0" indent="0" algn="l" rtl="0">
                        <a:lnSpc>
                          <a:spcPct val="115000"/>
                        </a:lnSpc>
                        <a:spcBef>
                          <a:spcPts val="0"/>
                        </a:spcBef>
                        <a:spcAft>
                          <a:spcPts val="0"/>
                        </a:spcAft>
                        <a:buNone/>
                      </a:pPr>
                      <a:r>
                        <a:rPr lang="en-US" sz="2000" u="none" strike="noStrike" cap="none" dirty="0"/>
                        <a:t> </a:t>
                      </a:r>
                      <a:endParaRPr sz="2000" u="none" strike="noStrike" cap="none" dirty="0">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b="1" u="none" strike="noStrike" cap="none"/>
                        <a:t>Frequency</a:t>
                      </a:r>
                      <a:endParaRPr sz="2000" b="1"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b="1" u="none" strike="noStrike" cap="none"/>
                        <a:t>Percentage</a:t>
                      </a:r>
                      <a:endParaRPr sz="2000" b="1"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883458">
                <a:tc>
                  <a:txBody>
                    <a:bodyPr/>
                    <a:lstStyle/>
                    <a:p>
                      <a:pPr marL="0" marR="0" lvl="0" indent="0" algn="l" rtl="0">
                        <a:lnSpc>
                          <a:spcPct val="115000"/>
                        </a:lnSpc>
                        <a:spcBef>
                          <a:spcPts val="0"/>
                        </a:spcBef>
                        <a:spcAft>
                          <a:spcPts val="0"/>
                        </a:spcAft>
                        <a:buNone/>
                      </a:pPr>
                      <a:r>
                        <a:rPr lang="en-US" sz="2000" b="1" u="none" strike="noStrike" cap="none" dirty="0"/>
                        <a:t>Born outside of the United States</a:t>
                      </a:r>
                      <a:endParaRPr sz="2000" b="1" u="none" strike="noStrike" cap="none" dirty="0">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51</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92.7%</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495492">
                <a:tc>
                  <a:txBody>
                    <a:bodyPr/>
                    <a:lstStyle/>
                    <a:p>
                      <a:pPr marL="0" marR="0" lvl="0" indent="0" algn="l" rtl="0">
                        <a:lnSpc>
                          <a:spcPct val="115000"/>
                        </a:lnSpc>
                        <a:spcBef>
                          <a:spcPts val="0"/>
                        </a:spcBef>
                        <a:spcAft>
                          <a:spcPts val="0"/>
                        </a:spcAft>
                        <a:buClr>
                          <a:srgbClr val="000000"/>
                        </a:buClr>
                        <a:buFont typeface="Arial"/>
                        <a:buNone/>
                      </a:pPr>
                      <a:r>
                        <a:rPr lang="en-US" sz="2000" b="1" i="0" u="none" strike="noStrike" cap="none" dirty="0">
                          <a:solidFill>
                            <a:schemeClr val="dk1"/>
                          </a:solidFill>
                          <a:latin typeface="Arial"/>
                          <a:ea typeface="Arial"/>
                          <a:cs typeface="Arial"/>
                          <a:sym typeface="Arial"/>
                        </a:rPr>
                        <a:t>Born in the United States</a:t>
                      </a:r>
                      <a:endParaRPr sz="2000" b="1" i="0" u="none" strike="noStrike" cap="none" dirty="0">
                        <a:solidFill>
                          <a:schemeClr val="dk1"/>
                        </a:solidFill>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4</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7.3%</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495492">
                <a:tc>
                  <a:txBody>
                    <a:bodyPr/>
                    <a:lstStyle/>
                    <a:p>
                      <a:pPr marL="0" marR="0" lvl="0" indent="0" algn="l" rtl="0">
                        <a:lnSpc>
                          <a:spcPct val="115000"/>
                        </a:lnSpc>
                        <a:spcBef>
                          <a:spcPts val="0"/>
                        </a:spcBef>
                        <a:spcAft>
                          <a:spcPts val="0"/>
                        </a:spcAft>
                        <a:buClr>
                          <a:srgbClr val="000000"/>
                        </a:buClr>
                        <a:buFont typeface="Arial"/>
                        <a:buNone/>
                      </a:pPr>
                      <a:r>
                        <a:rPr lang="en-US" sz="2000" b="1" i="0" u="none" strike="noStrike" cap="none" dirty="0">
                          <a:solidFill>
                            <a:schemeClr val="dk1"/>
                          </a:solidFill>
                          <a:latin typeface="Arial"/>
                          <a:ea typeface="Arial"/>
                          <a:cs typeface="Arial"/>
                          <a:sym typeface="Arial"/>
                        </a:rPr>
                        <a:t>Total</a:t>
                      </a:r>
                      <a:endParaRPr sz="2000" b="1" i="0" u="none" strike="noStrike" cap="none" dirty="0">
                        <a:solidFill>
                          <a:schemeClr val="dk1"/>
                        </a:solidFill>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55</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100.0%</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495492">
                <a:tc gridSpan="2">
                  <a:txBody>
                    <a:bodyPr/>
                    <a:lstStyle/>
                    <a:p>
                      <a:pPr marL="0" marR="0" lvl="0" indent="0" algn="l" rtl="0">
                        <a:lnSpc>
                          <a:spcPct val="115000"/>
                        </a:lnSpc>
                        <a:spcBef>
                          <a:spcPts val="0"/>
                        </a:spcBef>
                        <a:spcAft>
                          <a:spcPts val="0"/>
                        </a:spcAft>
                        <a:buClr>
                          <a:srgbClr val="000000"/>
                        </a:buClr>
                        <a:buFont typeface="Arial"/>
                        <a:buNone/>
                      </a:pPr>
                      <a:r>
                        <a:rPr lang="en-US" sz="2000" b="1" i="0" u="none" strike="noStrike" cap="none" dirty="0">
                          <a:solidFill>
                            <a:schemeClr val="dk1"/>
                          </a:solidFill>
                          <a:latin typeface="Arial"/>
                          <a:ea typeface="Arial"/>
                          <a:cs typeface="Arial"/>
                          <a:sym typeface="Arial"/>
                        </a:rPr>
                        <a:t>Length of residency in the United States</a:t>
                      </a:r>
                      <a:endParaRPr sz="2000" b="1" i="0" u="none" strike="noStrike" cap="none" dirty="0">
                        <a:solidFill>
                          <a:schemeClr val="dk1"/>
                        </a:solidFill>
                        <a:latin typeface="Arial"/>
                        <a:ea typeface="Arial"/>
                        <a:cs typeface="Arial"/>
                        <a:sym typeface="Arial"/>
                      </a:endParaRPr>
                    </a:p>
                  </a:txBody>
                  <a:tcPr marL="63500" marR="63500" marT="63500" marB="63500"/>
                </a:tc>
                <a:tc hMerge="1">
                  <a:txBody>
                    <a:bodyPr/>
                    <a:lstStyle/>
                    <a:p>
                      <a:endParaRPr lang="en-US"/>
                    </a:p>
                  </a:txBody>
                  <a:tcPr/>
                </a:tc>
                <a:tc>
                  <a:txBody>
                    <a:bodyPr/>
                    <a:lstStyle/>
                    <a:p>
                      <a:pPr marL="0" marR="0" lvl="0" indent="0" algn="l" rtl="0">
                        <a:lnSpc>
                          <a:spcPct val="115000"/>
                        </a:lnSpc>
                        <a:spcBef>
                          <a:spcPts val="0"/>
                        </a:spcBef>
                        <a:spcAft>
                          <a:spcPts val="0"/>
                        </a:spcAft>
                        <a:buNone/>
                      </a:pPr>
                      <a:r>
                        <a:rPr lang="en-US" sz="2000" u="none" strike="noStrike" cap="none"/>
                        <a:t> </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r h="495492">
                <a:tc>
                  <a:txBody>
                    <a:bodyPr/>
                    <a:lstStyle/>
                    <a:p>
                      <a:pPr marL="0" marR="0" lvl="0" indent="0" algn="l" rtl="0">
                        <a:lnSpc>
                          <a:spcPct val="115000"/>
                        </a:lnSpc>
                        <a:spcBef>
                          <a:spcPts val="0"/>
                        </a:spcBef>
                        <a:spcAft>
                          <a:spcPts val="0"/>
                        </a:spcAft>
                        <a:buClr>
                          <a:srgbClr val="000000"/>
                        </a:buClr>
                        <a:buFont typeface="Arial"/>
                        <a:buNone/>
                      </a:pPr>
                      <a:r>
                        <a:rPr lang="en-US" sz="2000" b="1" i="0" u="none" strike="noStrike" cap="none" dirty="0">
                          <a:solidFill>
                            <a:schemeClr val="dk1"/>
                          </a:solidFill>
                          <a:latin typeface="Arial"/>
                          <a:ea typeface="Arial"/>
                          <a:cs typeface="Arial"/>
                          <a:sym typeface="Arial"/>
                        </a:rPr>
                        <a:t>&lt; 1 year</a:t>
                      </a:r>
                      <a:endParaRPr sz="2000" b="1" i="0" u="none" strike="noStrike" cap="none" dirty="0">
                        <a:solidFill>
                          <a:schemeClr val="dk1"/>
                        </a:solidFill>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8</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15.7%</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6"/>
                  </a:ext>
                </a:extLst>
              </a:tr>
              <a:tr h="495492">
                <a:tc>
                  <a:txBody>
                    <a:bodyPr/>
                    <a:lstStyle/>
                    <a:p>
                      <a:pPr marL="0" marR="0" lvl="0" indent="0" algn="l" rtl="0">
                        <a:lnSpc>
                          <a:spcPct val="115000"/>
                        </a:lnSpc>
                        <a:spcBef>
                          <a:spcPts val="0"/>
                        </a:spcBef>
                        <a:spcAft>
                          <a:spcPts val="0"/>
                        </a:spcAft>
                        <a:buNone/>
                      </a:pPr>
                      <a:r>
                        <a:rPr lang="en-US" sz="2000" b="1" u="none" strike="noStrike" cap="none" dirty="0"/>
                        <a:t>1–3 years</a:t>
                      </a:r>
                      <a:endParaRPr sz="2000" b="1" u="none" strike="noStrike" cap="none" dirty="0">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28</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54.9%</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7"/>
                  </a:ext>
                </a:extLst>
              </a:tr>
              <a:tr h="495492">
                <a:tc>
                  <a:txBody>
                    <a:bodyPr/>
                    <a:lstStyle/>
                    <a:p>
                      <a:pPr marL="0" marR="0" lvl="0" indent="0" algn="l" rtl="0">
                        <a:lnSpc>
                          <a:spcPct val="115000"/>
                        </a:lnSpc>
                        <a:spcBef>
                          <a:spcPts val="0"/>
                        </a:spcBef>
                        <a:spcAft>
                          <a:spcPts val="0"/>
                        </a:spcAft>
                        <a:buNone/>
                      </a:pPr>
                      <a:r>
                        <a:rPr lang="en-US" sz="2000" b="1" u="none" strike="noStrike" cap="none" dirty="0"/>
                        <a:t>4–6 years</a:t>
                      </a:r>
                      <a:endParaRPr sz="2000" b="1" u="none" strike="noStrike" cap="none" dirty="0">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9</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17.6%</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8"/>
                  </a:ext>
                </a:extLst>
              </a:tr>
              <a:tr h="495492">
                <a:tc>
                  <a:txBody>
                    <a:bodyPr/>
                    <a:lstStyle/>
                    <a:p>
                      <a:pPr marL="0" marR="0" lvl="0" indent="0" algn="l" rtl="0">
                        <a:lnSpc>
                          <a:spcPct val="115000"/>
                        </a:lnSpc>
                        <a:spcBef>
                          <a:spcPts val="0"/>
                        </a:spcBef>
                        <a:spcAft>
                          <a:spcPts val="0"/>
                        </a:spcAft>
                        <a:buNone/>
                      </a:pPr>
                      <a:r>
                        <a:rPr lang="en-US" sz="2000" b="1" u="none" strike="noStrike" cap="none"/>
                        <a:t>7–10 years</a:t>
                      </a:r>
                      <a:endParaRPr sz="2000" b="1"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3</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5.9%</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9"/>
                  </a:ext>
                </a:extLst>
              </a:tr>
              <a:tr h="495492">
                <a:tc>
                  <a:txBody>
                    <a:bodyPr/>
                    <a:lstStyle/>
                    <a:p>
                      <a:pPr marL="0" marR="0" lvl="0" indent="0" algn="l" rtl="0">
                        <a:lnSpc>
                          <a:spcPct val="115000"/>
                        </a:lnSpc>
                        <a:spcBef>
                          <a:spcPts val="0"/>
                        </a:spcBef>
                        <a:spcAft>
                          <a:spcPts val="0"/>
                        </a:spcAft>
                        <a:buNone/>
                      </a:pPr>
                      <a:r>
                        <a:rPr lang="en-US" sz="2000" b="1" u="none" strike="noStrike" cap="none"/>
                        <a:t>10+ years</a:t>
                      </a:r>
                      <a:endParaRPr sz="2000" b="1"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5</a:t>
                      </a:r>
                      <a:endParaRPr sz="2000" u="none" strike="noStrike" cap="none">
                        <a:latin typeface="Arial"/>
                        <a:ea typeface="Arial"/>
                        <a:cs typeface="Arial"/>
                        <a:sym typeface="Arial"/>
                      </a:endParaRPr>
                    </a:p>
                  </a:txBody>
                  <a:tcPr marL="63500" marR="63500" marT="63500" marB="63500"/>
                </a:tc>
                <a:tc>
                  <a:txBody>
                    <a:bodyPr/>
                    <a:lstStyle/>
                    <a:p>
                      <a:pPr marL="0" marR="0" lvl="0" indent="0" algn="r" rtl="0">
                        <a:lnSpc>
                          <a:spcPct val="115000"/>
                        </a:lnSpc>
                        <a:spcBef>
                          <a:spcPts val="0"/>
                        </a:spcBef>
                        <a:spcAft>
                          <a:spcPts val="0"/>
                        </a:spcAft>
                        <a:buNone/>
                      </a:pPr>
                      <a:r>
                        <a:rPr lang="en-US" sz="2000" u="none" strike="noStrike" cap="none"/>
                        <a:t>9.8%</a:t>
                      </a:r>
                      <a:endParaRPr sz="20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10"/>
                  </a:ext>
                </a:extLst>
              </a:tr>
              <a:tr h="495492">
                <a:tc>
                  <a:txBody>
                    <a:bodyPr/>
                    <a:lstStyle/>
                    <a:p>
                      <a:pPr marL="0" marR="0" lvl="0" indent="0" algn="l" rtl="0">
                        <a:lnSpc>
                          <a:spcPct val="115000"/>
                        </a:lnSpc>
                        <a:spcBef>
                          <a:spcPts val="0"/>
                        </a:spcBef>
                        <a:spcAft>
                          <a:spcPts val="0"/>
                        </a:spcAft>
                        <a:buNone/>
                      </a:pPr>
                      <a:r>
                        <a:rPr lang="en-US" sz="2000" b="1" u="none" strike="noStrike" cap="none"/>
                        <a:t>Total</a:t>
                      </a:r>
                      <a:endParaRPr sz="2000" b="1" u="none" strike="noStrike" cap="none">
                        <a:latin typeface="Arial"/>
                        <a:ea typeface="Arial"/>
                        <a:cs typeface="Arial"/>
                        <a:sym typeface="Arial"/>
                      </a:endParaRPr>
                    </a:p>
                  </a:txBody>
                  <a:tcPr marL="63500" marR="63500" marT="63500" marB="63500" anchor="b"/>
                </a:tc>
                <a:tc>
                  <a:txBody>
                    <a:bodyPr/>
                    <a:lstStyle/>
                    <a:p>
                      <a:pPr marL="0" marR="0" lvl="0" indent="0" algn="r" rtl="0">
                        <a:lnSpc>
                          <a:spcPct val="115000"/>
                        </a:lnSpc>
                        <a:spcBef>
                          <a:spcPts val="0"/>
                        </a:spcBef>
                        <a:spcAft>
                          <a:spcPts val="0"/>
                        </a:spcAft>
                        <a:buNone/>
                      </a:pPr>
                      <a:r>
                        <a:rPr lang="en-US" sz="2000" u="none" strike="noStrike" cap="none"/>
                        <a:t>51</a:t>
                      </a:r>
                      <a:endParaRPr sz="2000" u="none" strike="noStrike" cap="none">
                        <a:latin typeface="Arial"/>
                        <a:ea typeface="Arial"/>
                        <a:cs typeface="Arial"/>
                        <a:sym typeface="Arial"/>
                      </a:endParaRPr>
                    </a:p>
                  </a:txBody>
                  <a:tcPr marL="63500" marR="63500" marT="63500" marB="63500" anchor="b"/>
                </a:tc>
                <a:tc>
                  <a:txBody>
                    <a:bodyPr/>
                    <a:lstStyle/>
                    <a:p>
                      <a:pPr marL="0" marR="0" lvl="0" indent="0" algn="r" rtl="0">
                        <a:lnSpc>
                          <a:spcPct val="115000"/>
                        </a:lnSpc>
                        <a:spcBef>
                          <a:spcPts val="0"/>
                        </a:spcBef>
                        <a:spcAft>
                          <a:spcPts val="0"/>
                        </a:spcAft>
                        <a:buNone/>
                      </a:pPr>
                      <a:r>
                        <a:rPr lang="en-US" sz="2000" u="none" strike="noStrike" cap="none" dirty="0"/>
                        <a:t>100</a:t>
                      </a:r>
                      <a:endParaRPr sz="2000" u="none" strike="noStrike" cap="none" dirty="0">
                        <a:latin typeface="Arial"/>
                        <a:ea typeface="Arial"/>
                        <a:cs typeface="Arial"/>
                        <a:sym typeface="Arial"/>
                      </a:endParaRPr>
                    </a:p>
                  </a:txBody>
                  <a:tcPr marL="63500" marR="63500" marT="63500" marB="63500" anchor="b"/>
                </a:tc>
                <a:extLst>
                  <a:ext uri="{0D108BD9-81ED-4DB2-BD59-A6C34878D82A}">
                    <a16:rowId xmlns:a16="http://schemas.microsoft.com/office/drawing/2014/main" val="1001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of Students Enrolling in ESOL Courses</a:t>
            </a:r>
          </a:p>
        </p:txBody>
      </p:sp>
      <p:graphicFrame>
        <p:nvGraphicFramePr>
          <p:cNvPr id="5" name="Table 4"/>
          <p:cNvGraphicFramePr>
            <a:graphicFrameLocks noGrp="1"/>
          </p:cNvGraphicFramePr>
          <p:nvPr>
            <p:extLst>
              <p:ext uri="{D42A27DB-BD31-4B8C-83A1-F6EECF244321}">
                <p14:modId xmlns:p14="http://schemas.microsoft.com/office/powerpoint/2010/main" val="1059339452"/>
              </p:ext>
            </p:extLst>
          </p:nvPr>
        </p:nvGraphicFramePr>
        <p:xfrm>
          <a:off x="2610678" y="2517912"/>
          <a:ext cx="7527235" cy="6983884"/>
        </p:xfrm>
        <a:graphic>
          <a:graphicData uri="http://schemas.openxmlformats.org/drawingml/2006/table">
            <a:tbl>
              <a:tblPr firstRow="1" firstCol="1" bandRow="1">
                <a:tableStyleId>{3C2FFA5D-87B4-456A-9821-1D502468CF0F}</a:tableStyleId>
              </a:tblPr>
              <a:tblGrid>
                <a:gridCol w="3536420">
                  <a:extLst>
                    <a:ext uri="{9D8B030D-6E8A-4147-A177-3AD203B41FA5}">
                      <a16:colId xmlns:a16="http://schemas.microsoft.com/office/drawing/2014/main" val="20000"/>
                    </a:ext>
                  </a:extLst>
                </a:gridCol>
                <a:gridCol w="1933694">
                  <a:extLst>
                    <a:ext uri="{9D8B030D-6E8A-4147-A177-3AD203B41FA5}">
                      <a16:colId xmlns:a16="http://schemas.microsoft.com/office/drawing/2014/main" val="20001"/>
                    </a:ext>
                  </a:extLst>
                </a:gridCol>
                <a:gridCol w="2057121">
                  <a:extLst>
                    <a:ext uri="{9D8B030D-6E8A-4147-A177-3AD203B41FA5}">
                      <a16:colId xmlns:a16="http://schemas.microsoft.com/office/drawing/2014/main" val="20002"/>
                    </a:ext>
                  </a:extLst>
                </a:gridCol>
              </a:tblGrid>
              <a:tr h="329561">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Frequency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Percentage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74350">
                <a:tc gridSpan="3">
                  <a:txBody>
                    <a:bodyPr/>
                    <a:lstStyle/>
                    <a:p>
                      <a:pPr marL="0" marR="0">
                        <a:lnSpc>
                          <a:spcPct val="107000"/>
                        </a:lnSpc>
                        <a:spcBef>
                          <a:spcPts val="0"/>
                        </a:spcBef>
                        <a:spcAft>
                          <a:spcPts val="0"/>
                        </a:spcAft>
                      </a:pPr>
                      <a:r>
                        <a:rPr lang="en-US" sz="1600" dirty="0">
                          <a:effectLst/>
                        </a:rPr>
                        <a:t>Race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7000"/>
                        </a:lnSpc>
                      </a:pPr>
                      <a:endParaRPr lang="en-US" sz="2000" dirty="0">
                        <a:effectLst/>
                        <a:latin typeface="Calibri" panose="020F0502020204030204" pitchFamily="34" charset="0"/>
                      </a:endParaRPr>
                    </a:p>
                  </a:txBody>
                  <a:tcPr marL="68580" marR="68580" marT="0" marB="0" anchor="ctr"/>
                </a:tc>
                <a:tc hMerge="1">
                  <a:txBody>
                    <a:bodyPr/>
                    <a:lstStyle/>
                    <a:p>
                      <a:pPr>
                        <a:lnSpc>
                          <a:spcPct val="107000"/>
                        </a:lnSpc>
                      </a:pPr>
                      <a:endParaRPr lang="en-US" sz="20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64153">
                <a:tc>
                  <a:txBody>
                    <a:bodyPr/>
                    <a:lstStyle/>
                    <a:p>
                      <a:pPr marL="0" marR="0">
                        <a:lnSpc>
                          <a:spcPct val="107000"/>
                        </a:lnSpc>
                        <a:spcBef>
                          <a:spcPts val="0"/>
                        </a:spcBef>
                        <a:spcAft>
                          <a:spcPts val="0"/>
                        </a:spcAft>
                      </a:pPr>
                      <a:r>
                        <a:rPr lang="en-US" sz="1600" b="0" dirty="0">
                          <a:effectLst/>
                        </a:rPr>
                        <a:t>White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12.7%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64153">
                <a:tc>
                  <a:txBody>
                    <a:bodyPr/>
                    <a:lstStyle/>
                    <a:p>
                      <a:pPr marL="0" marR="0">
                        <a:lnSpc>
                          <a:spcPct val="107000"/>
                        </a:lnSpc>
                        <a:spcBef>
                          <a:spcPts val="0"/>
                        </a:spcBef>
                        <a:spcAft>
                          <a:spcPts val="0"/>
                        </a:spcAft>
                      </a:pPr>
                      <a:r>
                        <a:rPr lang="en-US" sz="1600" b="0" dirty="0">
                          <a:effectLst/>
                        </a:rPr>
                        <a:t>Asian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64153">
                <a:tc>
                  <a:txBody>
                    <a:bodyPr/>
                    <a:lstStyle/>
                    <a:p>
                      <a:pPr marL="0" marR="0">
                        <a:lnSpc>
                          <a:spcPct val="107000"/>
                        </a:lnSpc>
                        <a:spcBef>
                          <a:spcPts val="0"/>
                        </a:spcBef>
                        <a:spcAft>
                          <a:spcPts val="0"/>
                        </a:spcAft>
                      </a:pPr>
                      <a:r>
                        <a:rPr lang="en-US" sz="1600" b="0" dirty="0">
                          <a:effectLst/>
                        </a:rPr>
                        <a:t>Latino/Hispanic</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18.2%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64153">
                <a:tc>
                  <a:txBody>
                    <a:bodyPr/>
                    <a:lstStyle/>
                    <a:p>
                      <a:pPr marL="0" marR="0">
                        <a:lnSpc>
                          <a:spcPct val="107000"/>
                        </a:lnSpc>
                        <a:spcBef>
                          <a:spcPts val="0"/>
                        </a:spcBef>
                        <a:spcAft>
                          <a:spcPts val="0"/>
                        </a:spcAft>
                      </a:pPr>
                      <a:r>
                        <a:rPr lang="en-US" sz="1600" b="0" dirty="0">
                          <a:effectLst/>
                        </a:rPr>
                        <a:t>Black</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64153">
                <a:tc>
                  <a:txBody>
                    <a:bodyPr/>
                    <a:lstStyle/>
                    <a:p>
                      <a:pPr marL="0" marR="0">
                        <a:lnSpc>
                          <a:spcPct val="107000"/>
                        </a:lnSpc>
                        <a:spcBef>
                          <a:spcPts val="0"/>
                        </a:spcBef>
                        <a:spcAft>
                          <a:spcPts val="0"/>
                        </a:spcAft>
                      </a:pPr>
                      <a:r>
                        <a:rPr lang="en-US" sz="1600" b="0" dirty="0">
                          <a:effectLst/>
                        </a:rPr>
                        <a:t>Other</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64153">
                <a:tc>
                  <a:txBody>
                    <a:bodyPr/>
                    <a:lstStyle/>
                    <a:p>
                      <a:pPr marL="0" marR="0">
                        <a:lnSpc>
                          <a:spcPct val="107000"/>
                        </a:lnSpc>
                        <a:spcBef>
                          <a:spcPts val="0"/>
                        </a:spcBef>
                        <a:spcAft>
                          <a:spcPts val="0"/>
                        </a:spcAft>
                      </a:pPr>
                      <a:r>
                        <a:rPr lang="en-US" sz="1600" b="0" dirty="0">
                          <a:effectLst/>
                        </a:rPr>
                        <a:t>Prefer not to state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64153">
                <a:tc>
                  <a:txBody>
                    <a:bodyPr/>
                    <a:lstStyle/>
                    <a:p>
                      <a:pPr marL="0" marR="0">
                        <a:lnSpc>
                          <a:spcPct val="107000"/>
                        </a:lnSpc>
                        <a:spcBef>
                          <a:spcPts val="0"/>
                        </a:spcBef>
                        <a:spcAft>
                          <a:spcPts val="0"/>
                        </a:spcAft>
                      </a:pPr>
                      <a:r>
                        <a:rPr lang="en-US" sz="1600" b="0" dirty="0">
                          <a:effectLst/>
                        </a:rPr>
                        <a:t>Total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74350">
                <a:tc gridSpan="3">
                  <a:txBody>
                    <a:bodyPr/>
                    <a:lstStyle/>
                    <a:p>
                      <a:pPr marL="0" marR="0">
                        <a:lnSpc>
                          <a:spcPct val="107000"/>
                        </a:lnSpc>
                        <a:spcBef>
                          <a:spcPts val="0"/>
                        </a:spcBef>
                        <a:spcAft>
                          <a:spcPts val="0"/>
                        </a:spcAft>
                      </a:pPr>
                      <a:r>
                        <a:rPr lang="en-US" sz="1600" dirty="0">
                          <a:effectLst/>
                        </a:rPr>
                        <a:t>Gender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7000"/>
                        </a:lnSpc>
                      </a:pPr>
                      <a:endParaRPr lang="en-US" sz="2000" dirty="0">
                        <a:effectLst/>
                        <a:latin typeface="Calibri" panose="020F0502020204030204" pitchFamily="34" charset="0"/>
                      </a:endParaRPr>
                    </a:p>
                  </a:txBody>
                  <a:tcPr marL="68580" marR="68580" marT="0" marB="0" anchor="ctr"/>
                </a:tc>
                <a:tc hMerge="1">
                  <a:txBody>
                    <a:bodyPr/>
                    <a:lstStyle/>
                    <a:p>
                      <a:pPr>
                        <a:lnSpc>
                          <a:spcPct val="107000"/>
                        </a:lnSpc>
                      </a:pPr>
                      <a:endParaRPr lang="en-US" sz="20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r h="264153">
                <a:tc>
                  <a:txBody>
                    <a:bodyPr/>
                    <a:lstStyle/>
                    <a:p>
                      <a:pPr marL="0" marR="0">
                        <a:lnSpc>
                          <a:spcPct val="107000"/>
                        </a:lnSpc>
                        <a:spcBef>
                          <a:spcPts val="0"/>
                        </a:spcBef>
                        <a:spcAft>
                          <a:spcPts val="0"/>
                        </a:spcAft>
                      </a:pPr>
                      <a:r>
                        <a:rPr lang="en-US" sz="1600" b="0" dirty="0">
                          <a:effectLst/>
                        </a:rPr>
                        <a:t>Female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69.1%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64153">
                <a:tc>
                  <a:txBody>
                    <a:bodyPr/>
                    <a:lstStyle/>
                    <a:p>
                      <a:pPr marL="0" marR="0">
                        <a:lnSpc>
                          <a:spcPct val="107000"/>
                        </a:lnSpc>
                        <a:spcBef>
                          <a:spcPts val="0"/>
                        </a:spcBef>
                        <a:spcAft>
                          <a:spcPts val="0"/>
                        </a:spcAft>
                      </a:pPr>
                      <a:r>
                        <a:rPr lang="en-US" sz="1600" b="0" dirty="0">
                          <a:effectLst/>
                        </a:rPr>
                        <a:t>Male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30.9%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64153">
                <a:tc>
                  <a:txBody>
                    <a:bodyPr/>
                    <a:lstStyle/>
                    <a:p>
                      <a:pPr marL="0" marR="0">
                        <a:lnSpc>
                          <a:spcPct val="107000"/>
                        </a:lnSpc>
                        <a:spcBef>
                          <a:spcPts val="0"/>
                        </a:spcBef>
                        <a:spcAft>
                          <a:spcPts val="0"/>
                        </a:spcAft>
                      </a:pPr>
                      <a:r>
                        <a:rPr lang="en-US" sz="1600" b="0" dirty="0">
                          <a:effectLst/>
                        </a:rPr>
                        <a:t>Total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74350">
                <a:tc gridSpan="3">
                  <a:txBody>
                    <a:bodyPr/>
                    <a:lstStyle/>
                    <a:p>
                      <a:pPr marL="0" marR="0">
                        <a:lnSpc>
                          <a:spcPct val="107000"/>
                        </a:lnSpc>
                        <a:spcBef>
                          <a:spcPts val="0"/>
                        </a:spcBef>
                        <a:spcAft>
                          <a:spcPts val="0"/>
                        </a:spcAft>
                      </a:pPr>
                      <a:r>
                        <a:rPr lang="en-US" sz="1600" dirty="0">
                          <a:effectLst/>
                        </a:rPr>
                        <a:t>Dependents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a:lnSpc>
                          <a:spcPct val="107000"/>
                        </a:lnSpc>
                      </a:pPr>
                      <a:endParaRPr lang="en-US" sz="20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13"/>
                  </a:ext>
                </a:extLst>
              </a:tr>
              <a:tr h="264153">
                <a:tc>
                  <a:txBody>
                    <a:bodyPr/>
                    <a:lstStyle/>
                    <a:p>
                      <a:pPr marL="0" marR="0">
                        <a:lnSpc>
                          <a:spcPct val="107000"/>
                        </a:lnSpc>
                        <a:spcBef>
                          <a:spcPts val="0"/>
                        </a:spcBef>
                        <a:spcAft>
                          <a:spcPts val="0"/>
                        </a:spcAft>
                      </a:pPr>
                      <a:r>
                        <a:rPr lang="en-US" sz="1600" b="0" dirty="0">
                          <a:effectLst/>
                        </a:rPr>
                        <a:t>No dependents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60.0%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264153">
                <a:tc>
                  <a:txBody>
                    <a:bodyPr/>
                    <a:lstStyle/>
                    <a:p>
                      <a:pPr marL="0" marR="0">
                        <a:lnSpc>
                          <a:spcPct val="107000"/>
                        </a:lnSpc>
                        <a:spcBef>
                          <a:spcPts val="0"/>
                        </a:spcBef>
                        <a:spcAft>
                          <a:spcPts val="0"/>
                        </a:spcAft>
                      </a:pPr>
                      <a:r>
                        <a:rPr lang="en-US" sz="1600" b="0" dirty="0">
                          <a:effectLst/>
                        </a:rPr>
                        <a:t>Dependents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40.0%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264153">
                <a:tc>
                  <a:txBody>
                    <a:bodyPr/>
                    <a:lstStyle/>
                    <a:p>
                      <a:pPr marL="0" marR="0">
                        <a:lnSpc>
                          <a:spcPct val="107000"/>
                        </a:lnSpc>
                        <a:spcBef>
                          <a:spcPts val="0"/>
                        </a:spcBef>
                        <a:spcAft>
                          <a:spcPts val="0"/>
                        </a:spcAft>
                      </a:pPr>
                      <a:r>
                        <a:rPr lang="en-US" sz="1600" b="0" dirty="0">
                          <a:effectLst/>
                        </a:rPr>
                        <a:t>Total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55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r h="274350">
                <a:tc gridSpan="3">
                  <a:txBody>
                    <a:bodyPr/>
                    <a:lstStyle/>
                    <a:p>
                      <a:pPr marL="0" marR="0">
                        <a:lnSpc>
                          <a:spcPct val="107000"/>
                        </a:lnSpc>
                        <a:spcBef>
                          <a:spcPts val="0"/>
                        </a:spcBef>
                        <a:spcAft>
                          <a:spcPts val="0"/>
                        </a:spcAft>
                      </a:pPr>
                      <a:r>
                        <a:rPr lang="en-US" sz="1600" dirty="0">
                          <a:effectLst/>
                        </a:rPr>
                        <a:t>Employment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pPr>
                        <a:lnSpc>
                          <a:spcPct val="107000"/>
                        </a:lnSpc>
                      </a:pPr>
                      <a:endParaRPr lang="en-US" sz="20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17"/>
                  </a:ext>
                </a:extLst>
              </a:tr>
              <a:tr h="264153">
                <a:tc>
                  <a:txBody>
                    <a:bodyPr/>
                    <a:lstStyle/>
                    <a:p>
                      <a:pPr marL="0" marR="0">
                        <a:lnSpc>
                          <a:spcPct val="107000"/>
                        </a:lnSpc>
                        <a:spcBef>
                          <a:spcPts val="0"/>
                        </a:spcBef>
                        <a:spcAft>
                          <a:spcPts val="0"/>
                        </a:spcAft>
                      </a:pPr>
                      <a:r>
                        <a:rPr lang="en-US" sz="1600" b="0" dirty="0">
                          <a:effectLst/>
                        </a:rPr>
                        <a:t>Not employed</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58.2%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8"/>
                  </a:ext>
                </a:extLst>
              </a:tr>
              <a:tr h="264153">
                <a:tc>
                  <a:txBody>
                    <a:bodyPr/>
                    <a:lstStyle/>
                    <a:p>
                      <a:pPr marL="0" marR="0">
                        <a:lnSpc>
                          <a:spcPct val="107000"/>
                        </a:lnSpc>
                        <a:spcBef>
                          <a:spcPts val="0"/>
                        </a:spcBef>
                        <a:spcAft>
                          <a:spcPts val="0"/>
                        </a:spcAft>
                      </a:pPr>
                      <a:r>
                        <a:rPr lang="en-US" sz="1600" b="0" dirty="0">
                          <a:effectLst/>
                        </a:rPr>
                        <a:t>Employed</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41.8%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9"/>
                  </a:ext>
                </a:extLst>
              </a:tr>
              <a:tr h="264153">
                <a:tc>
                  <a:txBody>
                    <a:bodyPr/>
                    <a:lstStyle/>
                    <a:p>
                      <a:pPr marL="0" marR="0">
                        <a:lnSpc>
                          <a:spcPct val="107000"/>
                        </a:lnSpc>
                        <a:spcBef>
                          <a:spcPts val="0"/>
                        </a:spcBef>
                        <a:spcAft>
                          <a:spcPts val="0"/>
                        </a:spcAft>
                      </a:pPr>
                      <a:r>
                        <a:rPr lang="en-US" sz="1600" b="0" dirty="0">
                          <a:effectLst/>
                        </a:rPr>
                        <a:t>Total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55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0"/>
                  </a:ext>
                </a:extLst>
              </a:tr>
              <a:tr h="264153">
                <a:tc gridSpan="3">
                  <a:txBody>
                    <a:bodyPr/>
                    <a:lstStyle/>
                    <a:p>
                      <a:pPr marL="0" marR="0">
                        <a:lnSpc>
                          <a:spcPct val="107000"/>
                        </a:lnSpc>
                        <a:spcBef>
                          <a:spcPts val="0"/>
                        </a:spcBef>
                        <a:spcAft>
                          <a:spcPts val="0"/>
                        </a:spcAft>
                      </a:pPr>
                      <a:r>
                        <a:rPr lang="en-US" sz="1600" dirty="0">
                          <a:effectLst/>
                        </a:rPr>
                        <a:t>Hours working (if employed)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1"/>
                  </a:ext>
                </a:extLst>
              </a:tr>
              <a:tr h="264153">
                <a:tc>
                  <a:txBody>
                    <a:bodyPr/>
                    <a:lstStyle/>
                    <a:p>
                      <a:pPr marL="0" marR="0">
                        <a:lnSpc>
                          <a:spcPct val="107000"/>
                        </a:lnSpc>
                        <a:spcBef>
                          <a:spcPts val="0"/>
                        </a:spcBef>
                        <a:spcAft>
                          <a:spcPts val="0"/>
                        </a:spcAft>
                      </a:pPr>
                      <a:r>
                        <a:rPr lang="en-US" sz="1600" b="0" dirty="0">
                          <a:effectLst/>
                        </a:rPr>
                        <a:t>1–20 hours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50.0%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2"/>
                  </a:ext>
                </a:extLst>
              </a:tr>
              <a:tr h="269008">
                <a:tc>
                  <a:txBody>
                    <a:bodyPr/>
                    <a:lstStyle/>
                    <a:p>
                      <a:pPr marL="0" marR="0">
                        <a:lnSpc>
                          <a:spcPct val="107000"/>
                        </a:lnSpc>
                        <a:spcBef>
                          <a:spcPts val="0"/>
                        </a:spcBef>
                        <a:spcAft>
                          <a:spcPts val="0"/>
                        </a:spcAft>
                      </a:pPr>
                      <a:r>
                        <a:rPr lang="en-US" sz="1600" b="0" dirty="0">
                          <a:effectLst/>
                        </a:rPr>
                        <a:t>21–40 hours per week</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40.9%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3"/>
                  </a:ext>
                </a:extLst>
              </a:tr>
              <a:tr h="264153">
                <a:tc>
                  <a:txBody>
                    <a:bodyPr/>
                    <a:lstStyle/>
                    <a:p>
                      <a:pPr marL="0" marR="0">
                        <a:lnSpc>
                          <a:spcPct val="107000"/>
                        </a:lnSpc>
                        <a:spcBef>
                          <a:spcPts val="0"/>
                        </a:spcBef>
                        <a:spcAft>
                          <a:spcPts val="0"/>
                        </a:spcAft>
                      </a:pPr>
                      <a:r>
                        <a:rPr lang="en-US" sz="1600" b="0" dirty="0">
                          <a:effectLst/>
                        </a:rPr>
                        <a:t>Over 40 hours per week</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4"/>
                  </a:ext>
                </a:extLst>
              </a:tr>
              <a:tr h="269008">
                <a:tc>
                  <a:txBody>
                    <a:bodyPr/>
                    <a:lstStyle/>
                    <a:p>
                      <a:pPr marL="0" marR="0">
                        <a:lnSpc>
                          <a:spcPct val="107000"/>
                        </a:lnSpc>
                        <a:spcBef>
                          <a:spcPts val="0"/>
                        </a:spcBef>
                        <a:spcAft>
                          <a:spcPts val="0"/>
                        </a:spcAft>
                      </a:pPr>
                      <a:r>
                        <a:rPr lang="en-US" sz="1600" b="0" dirty="0">
                          <a:effectLst/>
                        </a:rPr>
                        <a:t>Total</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600" dirty="0">
                          <a:effectLst/>
                        </a:rPr>
                        <a:t>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93473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of Students Enrolling in ESOL Courses</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350" y="2411894"/>
            <a:ext cx="12057479" cy="7156176"/>
          </a:xfrm>
          <a:prstGeom prst="rect">
            <a:avLst/>
          </a:prstGeom>
          <a:noFill/>
          <a:ln>
            <a:noFill/>
          </a:ln>
        </p:spPr>
      </p:pic>
    </p:spTree>
    <p:extLst>
      <p:ext uri="{BB962C8B-B14F-4D97-AF65-F5344CB8AC3E}">
        <p14:creationId xmlns:p14="http://schemas.microsoft.com/office/powerpoint/2010/main" val="172829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4661225" y="2443825"/>
            <a:ext cx="8141400" cy="139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200"/>
              <a:buFont typeface="Arial"/>
              <a:buNone/>
            </a:pPr>
            <a:r>
              <a:rPr lang="en-US" sz="4000"/>
              <a:t>A</a:t>
            </a:r>
            <a:r>
              <a:rPr lang="en-US" sz="3600"/>
              <a:t>cademic decision-making among students in ESOL tied to confidence with English skills</a:t>
            </a:r>
            <a:endParaRPr sz="3600"/>
          </a:p>
          <a:p>
            <a:pPr marL="0" lvl="0" indent="0" algn="l" rtl="0">
              <a:lnSpc>
                <a:spcPct val="90000"/>
              </a:lnSpc>
              <a:spcBef>
                <a:spcPts val="0"/>
              </a:spcBef>
              <a:spcAft>
                <a:spcPts val="0"/>
              </a:spcAft>
              <a:buSzPts val="3200"/>
              <a:buNone/>
            </a:pPr>
            <a:endParaRPr/>
          </a:p>
        </p:txBody>
      </p:sp>
      <p:sp>
        <p:nvSpPr>
          <p:cNvPr id="247" name="Google Shape;247;p31"/>
          <p:cNvSpPr txBox="1">
            <a:spLocks noGrp="1"/>
          </p:cNvSpPr>
          <p:nvPr>
            <p:ph type="body" idx="1"/>
          </p:nvPr>
        </p:nvSpPr>
        <p:spPr>
          <a:xfrm>
            <a:off x="4910725" y="4349851"/>
            <a:ext cx="6718500" cy="1053900"/>
          </a:xfrm>
          <a:prstGeom prst="rect">
            <a:avLst/>
          </a:prstGeom>
          <a:no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SzPts val="1600"/>
              <a:buNone/>
            </a:pPr>
            <a:r>
              <a:rPr lang="en-US" sz="2400" i="1">
                <a:highlight>
                  <a:schemeClr val="lt1"/>
                </a:highlight>
              </a:rPr>
              <a:t>“I found some students, they have, they worried that if they chose a major, they worry that English would be, but, when I chose accounting, I found that if you’re not already reaching the high intermediate ESOL, you already can choose the major.  Because you can understand the teacher. You can do that. But, some students say that no, I can’t.  I need to finish all the ones.” </a:t>
            </a:r>
            <a:endParaRPr sz="2400"/>
          </a:p>
          <a:p>
            <a:pPr marL="914400" lvl="0" indent="0" algn="l" rtl="0">
              <a:lnSpc>
                <a:spcPct val="115000"/>
              </a:lnSpc>
              <a:spcBef>
                <a:spcPts val="0"/>
              </a:spcBef>
              <a:spcAft>
                <a:spcPts val="0"/>
              </a:spcAft>
              <a:buSzPts val="1600"/>
              <a:buNone/>
            </a:pPr>
            <a:endParaRPr sz="30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604376" y="3083859"/>
            <a:ext cx="11898453" cy="2499413"/>
          </a:xfrm>
          <a:prstGeom prst="rect">
            <a:avLst/>
          </a:prstGeom>
          <a:noFill/>
          <a:ln>
            <a:noFill/>
          </a:ln>
        </p:spPr>
        <p:txBody>
          <a:bodyPr spcFirstLastPara="1" wrap="square" lIns="91425" tIns="91425" rIns="91425" bIns="91425" anchor="t" anchorCtr="0">
            <a:noAutofit/>
          </a:bodyPr>
          <a:lstStyle/>
          <a:p>
            <a:pPr marL="457200" marR="0" lvl="0" indent="-406400" algn="l" rtl="0">
              <a:lnSpc>
                <a:spcPct val="90000"/>
              </a:lnSpc>
              <a:spcBef>
                <a:spcPts val="1422"/>
              </a:spcBef>
              <a:spcAft>
                <a:spcPts val="0"/>
              </a:spcAft>
              <a:buClr>
                <a:srgbClr val="30A2B6"/>
              </a:buClr>
              <a:buSzPts val="2800"/>
              <a:buFont typeface="Arial"/>
              <a:buChar char="•"/>
            </a:pPr>
            <a:r>
              <a:rPr lang="en-US" dirty="0"/>
              <a:t>Study background and context</a:t>
            </a:r>
            <a:endParaRPr dirty="0"/>
          </a:p>
          <a:p>
            <a:pPr marL="457200" marR="0" lvl="0" indent="-228600" algn="l" rtl="0">
              <a:lnSpc>
                <a:spcPct val="90000"/>
              </a:lnSpc>
              <a:spcBef>
                <a:spcPts val="1422"/>
              </a:spcBef>
              <a:spcAft>
                <a:spcPts val="0"/>
              </a:spcAft>
              <a:buClr>
                <a:srgbClr val="30A2B6"/>
              </a:buClr>
              <a:buSzPts val="2800"/>
              <a:buFont typeface="Arial"/>
              <a:buNone/>
            </a:pPr>
            <a:endParaRPr dirty="0"/>
          </a:p>
          <a:p>
            <a:pPr marL="457200" marR="0" lvl="0" indent="-406400" algn="l" rtl="0">
              <a:lnSpc>
                <a:spcPct val="90000"/>
              </a:lnSpc>
              <a:spcBef>
                <a:spcPts val="1422"/>
              </a:spcBef>
              <a:spcAft>
                <a:spcPts val="0"/>
              </a:spcAft>
              <a:buClr>
                <a:srgbClr val="30A2B6"/>
              </a:buClr>
              <a:buSzPts val="2800"/>
              <a:buFont typeface="Arial"/>
              <a:buChar char="•"/>
            </a:pPr>
            <a:r>
              <a:rPr lang="en-US" dirty="0"/>
              <a:t>Case Studies of ESOL reform approaches</a:t>
            </a:r>
            <a:endParaRPr dirty="0"/>
          </a:p>
          <a:p>
            <a:pPr marL="457200" marR="0" lvl="0" indent="-228600" algn="l" rtl="0">
              <a:lnSpc>
                <a:spcPct val="90000"/>
              </a:lnSpc>
              <a:spcBef>
                <a:spcPts val="1422"/>
              </a:spcBef>
              <a:spcAft>
                <a:spcPts val="0"/>
              </a:spcAft>
              <a:buClr>
                <a:srgbClr val="30A2B6"/>
              </a:buClr>
              <a:buSzPts val="2800"/>
              <a:buFont typeface="Arial"/>
              <a:buNone/>
            </a:pPr>
            <a:endParaRPr dirty="0"/>
          </a:p>
          <a:p>
            <a:pPr marL="457200" marR="0" lvl="0" indent="-406400" algn="l" rtl="0">
              <a:lnSpc>
                <a:spcPct val="90000"/>
              </a:lnSpc>
              <a:spcBef>
                <a:spcPts val="1422"/>
              </a:spcBef>
              <a:spcAft>
                <a:spcPts val="0"/>
              </a:spcAft>
              <a:buClr>
                <a:srgbClr val="30A2B6"/>
              </a:buClr>
              <a:buSzPts val="2800"/>
              <a:buFont typeface="Arial"/>
              <a:buChar char="•"/>
            </a:pPr>
            <a:r>
              <a:rPr lang="en-US" dirty="0"/>
              <a:t>Experiences of students in ESOL courses</a:t>
            </a:r>
            <a:endParaRPr dirty="0"/>
          </a:p>
        </p:txBody>
      </p:sp>
      <p:sp>
        <p:nvSpPr>
          <p:cNvPr id="124" name="Google Shape;124;p16"/>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a:t>Overview of Presentation</a:t>
            </a:r>
            <a:endParaRPr/>
          </a:p>
        </p:txBody>
      </p:sp>
      <p:sp>
        <p:nvSpPr>
          <p:cNvPr id="125" name="Google Shape;125;p16"/>
          <p:cNvSpPr txBox="1">
            <a:spLocks noGrp="1"/>
          </p:cNvSpPr>
          <p:nvPr>
            <p:ph type="body" idx="2"/>
          </p:nvPr>
        </p:nvSpPr>
        <p:spPr>
          <a:xfrm>
            <a:off x="604376" y="9128496"/>
            <a:ext cx="11898453" cy="518827"/>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1422"/>
              </a:spcBef>
              <a:spcAft>
                <a:spcPts val="0"/>
              </a:spcAft>
              <a:buClr>
                <a:srgbClr val="30A2B6"/>
              </a:buClr>
              <a:buSzPts val="10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4661225" y="2443825"/>
            <a:ext cx="8256900" cy="139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3200"/>
              <a:buFont typeface="Arial"/>
              <a:buNone/>
            </a:pPr>
            <a:r>
              <a:rPr lang="en-US" sz="3600"/>
              <a:t>Classroom experiences of ESOL students heavily influenced by faculty practices</a:t>
            </a:r>
            <a:endParaRPr sz="3600"/>
          </a:p>
          <a:p>
            <a:pPr marL="0" lvl="0" indent="0" algn="l" rtl="0">
              <a:lnSpc>
                <a:spcPct val="90000"/>
              </a:lnSpc>
              <a:spcBef>
                <a:spcPts val="0"/>
              </a:spcBef>
              <a:spcAft>
                <a:spcPts val="0"/>
              </a:spcAft>
              <a:buSzPts val="3200"/>
              <a:buNone/>
            </a:pPr>
            <a:endParaRPr/>
          </a:p>
        </p:txBody>
      </p:sp>
      <p:sp>
        <p:nvSpPr>
          <p:cNvPr id="253" name="Google Shape;253;p32"/>
          <p:cNvSpPr txBox="1">
            <a:spLocks noGrp="1"/>
          </p:cNvSpPr>
          <p:nvPr>
            <p:ph type="body" idx="1"/>
          </p:nvPr>
        </p:nvSpPr>
        <p:spPr>
          <a:xfrm>
            <a:off x="4661223" y="4554582"/>
            <a:ext cx="7190700" cy="3391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600"/>
              <a:buNone/>
            </a:pPr>
            <a:r>
              <a:rPr lang="en-US" sz="3200" i="1">
                <a:highlight>
                  <a:schemeClr val="lt1"/>
                </a:highlight>
              </a:rPr>
              <a:t>“When I was a university student in Japan, it kind of almost teacher just begin in writing and memorizing.  Where here it's totally different.  We get to talk each other.  And we get to writing my opinion for the teacher.” </a:t>
            </a:r>
            <a:endParaRPr sz="3200" i="1">
              <a:highlight>
                <a:schemeClr val="lt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txBox="1">
            <a:spLocks noGrp="1"/>
          </p:cNvSpPr>
          <p:nvPr>
            <p:ph type="title"/>
          </p:nvPr>
        </p:nvSpPr>
        <p:spPr>
          <a:xfrm>
            <a:off x="4661225" y="2443825"/>
            <a:ext cx="8256900" cy="139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200"/>
              <a:buNone/>
            </a:pPr>
            <a:r>
              <a:rPr lang="en-US" dirty="0"/>
              <a:t>ESOL students engaging with the community college</a:t>
            </a:r>
            <a:endParaRPr dirty="0"/>
          </a:p>
          <a:p>
            <a:pPr marL="0" lvl="0" indent="0" algn="l" rtl="0">
              <a:lnSpc>
                <a:spcPct val="90000"/>
              </a:lnSpc>
              <a:spcBef>
                <a:spcPts val="0"/>
              </a:spcBef>
              <a:spcAft>
                <a:spcPts val="0"/>
              </a:spcAft>
              <a:buSzPts val="3200"/>
              <a:buNone/>
            </a:pPr>
            <a:endParaRPr dirty="0"/>
          </a:p>
        </p:txBody>
      </p:sp>
      <p:sp>
        <p:nvSpPr>
          <p:cNvPr id="259" name="Google Shape;259;p33"/>
          <p:cNvSpPr txBox="1">
            <a:spLocks noGrp="1"/>
          </p:cNvSpPr>
          <p:nvPr>
            <p:ph type="body" idx="1"/>
          </p:nvPr>
        </p:nvSpPr>
        <p:spPr>
          <a:xfrm>
            <a:off x="3991708" y="3380723"/>
            <a:ext cx="8598877" cy="60270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422"/>
              </a:spcBef>
              <a:spcAft>
                <a:spcPts val="0"/>
              </a:spcAft>
              <a:buSzPts val="1600"/>
              <a:buNone/>
            </a:pPr>
            <a:r>
              <a:rPr lang="en-US" sz="3200">
                <a:solidFill>
                  <a:schemeClr val="accent1"/>
                </a:solidFill>
              </a:rPr>
              <a:t> </a:t>
            </a:r>
            <a:endParaRPr sz="3200">
              <a:solidFill>
                <a:schemeClr val="accent1"/>
              </a:solidFill>
            </a:endParaRPr>
          </a:p>
          <a:p>
            <a:pPr marL="0" lvl="0" indent="0" algn="l" rtl="0">
              <a:lnSpc>
                <a:spcPct val="100000"/>
              </a:lnSpc>
              <a:spcBef>
                <a:spcPts val="1422"/>
              </a:spcBef>
              <a:spcAft>
                <a:spcPts val="0"/>
              </a:spcAft>
              <a:buSzPts val="1600"/>
              <a:buNone/>
            </a:pPr>
            <a:r>
              <a:rPr lang="en-US" sz="3200" i="1">
                <a:solidFill>
                  <a:srgbClr val="0065A4"/>
                </a:solidFill>
              </a:rPr>
              <a:t>Importance of Intake Processes</a:t>
            </a:r>
            <a:endParaRPr sz="3200" i="1">
              <a:solidFill>
                <a:srgbClr val="0065A4"/>
              </a:solidFill>
            </a:endParaRPr>
          </a:p>
          <a:p>
            <a:pPr marL="457200" marR="0" lvl="0" indent="-228600" algn="l" rtl="0">
              <a:lnSpc>
                <a:spcPct val="100000"/>
              </a:lnSpc>
              <a:spcBef>
                <a:spcPts val="0"/>
              </a:spcBef>
              <a:spcAft>
                <a:spcPts val="0"/>
              </a:spcAft>
              <a:buClr>
                <a:srgbClr val="30A2B6"/>
              </a:buClr>
              <a:buSzPts val="1600"/>
              <a:buFont typeface="Arial"/>
              <a:buNone/>
            </a:pPr>
            <a:r>
              <a:rPr lang="en-US" sz="2800" i="1">
                <a:highlight>
                  <a:schemeClr val="lt1"/>
                </a:highlight>
              </a:rPr>
              <a:t>	“…when I met [the counselor], she just look at the things and she said that you selected ESL later and I find out that there’s a difference between English than ESL. The issue that I was expecting these guys to get me some explanation about it it’s good if you start English better for us and what I’m thinking of like if we wanted to complete a degree in two years and two and a half years so if you are adding more subjects so it’s going to be going up to three and a half years.”</a:t>
            </a:r>
            <a:endParaRPr/>
          </a:p>
          <a:p>
            <a:pPr marL="914400" lvl="0" indent="0" algn="l" rtl="0">
              <a:lnSpc>
                <a:spcPct val="115000"/>
              </a:lnSpc>
              <a:spcBef>
                <a:spcPts val="0"/>
              </a:spcBef>
              <a:spcAft>
                <a:spcPts val="0"/>
              </a:spcAft>
              <a:buSzPts val="1600"/>
              <a:buNone/>
            </a:pPr>
            <a:endParaRPr sz="2400" i="1">
              <a:highlight>
                <a:schemeClr val="lt1"/>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26"/>
          <p:cNvSpPr txBox="1">
            <a:spLocks noGrp="1"/>
          </p:cNvSpPr>
          <p:nvPr>
            <p:ph type="title"/>
          </p:nvPr>
        </p:nvSpPr>
        <p:spPr>
          <a:xfrm>
            <a:off x="4661225" y="2443825"/>
            <a:ext cx="8256900" cy="1391700"/>
          </a:xfrm>
          <a:prstGeom prst="rect">
            <a:avLst/>
          </a:prstGeom>
          <a:noFill/>
          <a:ln>
            <a:noFill/>
          </a:ln>
        </p:spPr>
        <p:txBody>
          <a:bodyPr spcFirstLastPara="1" wrap="square" lIns="91425" tIns="91425" rIns="91425" bIns="91425" anchor="t" anchorCtr="0">
            <a:noAutofit/>
          </a:bodyPr>
          <a:lstStyle/>
          <a:p>
            <a:pPr lvl="0"/>
            <a:r>
              <a:rPr lang="en-US" dirty="0"/>
              <a:t>ESOL students engaging with the community college</a:t>
            </a:r>
            <a:endParaRPr dirty="0"/>
          </a:p>
        </p:txBody>
      </p:sp>
      <p:sp>
        <p:nvSpPr>
          <p:cNvPr id="881" name="Google Shape;881;p126"/>
          <p:cNvSpPr txBox="1">
            <a:spLocks noGrp="1"/>
          </p:cNvSpPr>
          <p:nvPr>
            <p:ph type="body" idx="1"/>
          </p:nvPr>
        </p:nvSpPr>
        <p:spPr>
          <a:xfrm>
            <a:off x="4661224" y="3835607"/>
            <a:ext cx="7089900" cy="228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422"/>
              </a:spcBef>
              <a:spcAft>
                <a:spcPts val="0"/>
              </a:spcAft>
              <a:buNone/>
            </a:pPr>
            <a:endParaRPr sz="3200" dirty="0">
              <a:solidFill>
                <a:schemeClr val="accent1"/>
              </a:solidFill>
            </a:endParaRPr>
          </a:p>
          <a:p>
            <a:pPr marL="457200" lvl="0" indent="0" algn="l" rtl="0">
              <a:lnSpc>
                <a:spcPct val="100000"/>
              </a:lnSpc>
              <a:spcBef>
                <a:spcPts val="0"/>
              </a:spcBef>
              <a:spcAft>
                <a:spcPts val="0"/>
              </a:spcAft>
              <a:buNone/>
            </a:pPr>
            <a:r>
              <a:rPr lang="en-US" sz="2400" i="1" dirty="0">
                <a:highlight>
                  <a:schemeClr val="lt1"/>
                </a:highlight>
              </a:rPr>
              <a:t>“and then the students are required to make an appointment with a counselor after they get the results of their tests. </a:t>
            </a:r>
            <a:r>
              <a:rPr lang="en-US" sz="2400" i="1" dirty="0">
                <a:solidFill>
                  <a:srgbClr val="3D85C6"/>
                </a:solidFill>
                <a:highlight>
                  <a:schemeClr val="lt1"/>
                </a:highlight>
              </a:rPr>
              <a:t>And that's where I think that that interface between the counselors and the teachers I think is really critical because I don’t think the counselors are trained  to - I mean sometimes I think they are seduced by a student who is fluent but they are fluently wrong.  </a:t>
            </a:r>
            <a:r>
              <a:rPr lang="en-US" sz="2400" i="1" dirty="0">
                <a:highlight>
                  <a:schemeClr val="lt1"/>
                </a:highlight>
              </a:rPr>
              <a:t>And so frequently I have - so often a student comes to class and they say well, this is where the counselor told me to go.  But they are just so misplaced.” –</a:t>
            </a:r>
            <a:r>
              <a:rPr lang="en-US" sz="2400" b="1" dirty="0">
                <a:highlight>
                  <a:schemeClr val="lt1"/>
                </a:highlight>
              </a:rPr>
              <a:t>ESOL Instructor</a:t>
            </a:r>
            <a:endParaRPr sz="2400" b="1" dirty="0">
              <a:highlight>
                <a:schemeClr val="lt1"/>
              </a:highlight>
            </a:endParaRPr>
          </a:p>
          <a:p>
            <a:pPr marL="457200" lvl="0" indent="0" algn="l" rtl="0">
              <a:lnSpc>
                <a:spcPct val="100000"/>
              </a:lnSpc>
              <a:spcBef>
                <a:spcPts val="0"/>
              </a:spcBef>
              <a:spcAft>
                <a:spcPts val="0"/>
              </a:spcAft>
              <a:buNone/>
            </a:pPr>
            <a:endParaRPr sz="2400" i="1" dirty="0">
              <a:highlight>
                <a:schemeClr val="lt1"/>
              </a:highlight>
            </a:endParaRPr>
          </a:p>
          <a:p>
            <a:pPr marL="914400" lvl="0" indent="0" algn="l" rtl="0">
              <a:lnSpc>
                <a:spcPct val="115000"/>
              </a:lnSpc>
              <a:spcBef>
                <a:spcPts val="0"/>
              </a:spcBef>
              <a:spcAft>
                <a:spcPts val="0"/>
              </a:spcAft>
              <a:buNone/>
            </a:pPr>
            <a:endParaRPr sz="2400" i="1" dirty="0">
              <a:highlight>
                <a:schemeClr val="lt1"/>
              </a:highlight>
            </a:endParaRPr>
          </a:p>
        </p:txBody>
      </p:sp>
    </p:spTree>
    <p:extLst>
      <p:ext uri="{BB962C8B-B14F-4D97-AF65-F5344CB8AC3E}">
        <p14:creationId xmlns:p14="http://schemas.microsoft.com/office/powerpoint/2010/main" val="322787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4661225" y="2443825"/>
            <a:ext cx="8256900" cy="1391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3200"/>
              <a:buNone/>
            </a:pPr>
            <a:r>
              <a:rPr lang="en-US" dirty="0"/>
              <a:t>ESOL students engaging with the community college</a:t>
            </a:r>
            <a:endParaRPr dirty="0"/>
          </a:p>
          <a:p>
            <a:pPr marL="0" lvl="0" indent="0" algn="l" rtl="0">
              <a:lnSpc>
                <a:spcPct val="90000"/>
              </a:lnSpc>
              <a:spcBef>
                <a:spcPts val="0"/>
              </a:spcBef>
              <a:spcAft>
                <a:spcPts val="0"/>
              </a:spcAft>
              <a:buSzPts val="3200"/>
              <a:buNone/>
            </a:pPr>
            <a:endParaRPr dirty="0"/>
          </a:p>
        </p:txBody>
      </p:sp>
      <p:sp>
        <p:nvSpPr>
          <p:cNvPr id="265" name="Google Shape;265;p34"/>
          <p:cNvSpPr txBox="1">
            <a:spLocks noGrp="1"/>
          </p:cNvSpPr>
          <p:nvPr>
            <p:ph type="body" idx="1"/>
          </p:nvPr>
        </p:nvSpPr>
        <p:spPr>
          <a:xfrm>
            <a:off x="3991708" y="3380723"/>
            <a:ext cx="8598900" cy="602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422"/>
              </a:spcBef>
              <a:spcAft>
                <a:spcPts val="0"/>
              </a:spcAft>
              <a:buSzPts val="1600"/>
              <a:buNone/>
            </a:pPr>
            <a:r>
              <a:rPr lang="en-US" sz="3200">
                <a:solidFill>
                  <a:schemeClr val="accent1"/>
                </a:solidFill>
              </a:rPr>
              <a:t> </a:t>
            </a:r>
            <a:endParaRPr sz="3200">
              <a:solidFill>
                <a:schemeClr val="accent1"/>
              </a:solidFill>
            </a:endParaRPr>
          </a:p>
          <a:p>
            <a:pPr marL="457200" marR="0" lvl="0" indent="-228600" algn="l" rtl="0">
              <a:lnSpc>
                <a:spcPct val="100000"/>
              </a:lnSpc>
              <a:spcBef>
                <a:spcPts val="0"/>
              </a:spcBef>
              <a:spcAft>
                <a:spcPts val="0"/>
              </a:spcAft>
              <a:buClr>
                <a:srgbClr val="30A2B6"/>
              </a:buClr>
              <a:buSzPts val="1600"/>
              <a:buFont typeface="Arial"/>
              <a:buNone/>
            </a:pPr>
            <a:endParaRPr sz="2800" i="1">
              <a:highlight>
                <a:schemeClr val="lt1"/>
              </a:highlight>
            </a:endParaRPr>
          </a:p>
          <a:p>
            <a:pPr marL="0" marR="0" lvl="0" indent="0" algn="l" rtl="0">
              <a:lnSpc>
                <a:spcPct val="100000"/>
              </a:lnSpc>
              <a:spcBef>
                <a:spcPts val="0"/>
              </a:spcBef>
              <a:spcAft>
                <a:spcPts val="0"/>
              </a:spcAft>
              <a:buClr>
                <a:srgbClr val="30A2B6"/>
              </a:buClr>
              <a:buSzPts val="1600"/>
              <a:buFont typeface="Arial"/>
              <a:buNone/>
            </a:pPr>
            <a:r>
              <a:rPr lang="en-US" sz="3200" i="1">
                <a:solidFill>
                  <a:srgbClr val="0065A4"/>
                </a:solidFill>
              </a:rPr>
              <a:t>Integration of ESOL students in the institution</a:t>
            </a:r>
            <a:endParaRPr sz="2800" b="1" i="1">
              <a:solidFill>
                <a:srgbClr val="0065A4"/>
              </a:solidFill>
              <a:highlight>
                <a:schemeClr val="lt1"/>
              </a:highlight>
            </a:endParaRPr>
          </a:p>
          <a:p>
            <a:pPr marL="457200" marR="0" lvl="0" indent="0" algn="l" rtl="0">
              <a:lnSpc>
                <a:spcPct val="100000"/>
              </a:lnSpc>
              <a:spcBef>
                <a:spcPts val="0"/>
              </a:spcBef>
              <a:spcAft>
                <a:spcPts val="0"/>
              </a:spcAft>
              <a:buClr>
                <a:srgbClr val="30A2B6"/>
              </a:buClr>
              <a:buSzPts val="1600"/>
              <a:buFont typeface="Arial"/>
              <a:buNone/>
            </a:pPr>
            <a:r>
              <a:rPr lang="en-US" sz="2800" i="1">
                <a:highlight>
                  <a:schemeClr val="lt1"/>
                </a:highlight>
              </a:rPr>
              <a:t>“But we never have like introduction like come from like hi, you’re a student.  Not only ESL student, but a student. But, it would be nice to have like a tradition that you feel that you belong to this school. Cause I feel like I more belong to ESL groups and ESL course than I do belong to the [college].”</a:t>
            </a:r>
            <a:endParaRPr/>
          </a:p>
          <a:p>
            <a:pPr marL="914400" lvl="0" indent="0" algn="l" rtl="0">
              <a:lnSpc>
                <a:spcPct val="115000"/>
              </a:lnSpc>
              <a:spcBef>
                <a:spcPts val="0"/>
              </a:spcBef>
              <a:spcAft>
                <a:spcPts val="0"/>
              </a:spcAft>
              <a:buSzPts val="1600"/>
              <a:buNone/>
            </a:pPr>
            <a:endParaRPr sz="2400" i="1">
              <a:highlight>
                <a:schemeClr val="lt1"/>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658986" y="3509676"/>
            <a:ext cx="11842560" cy="264822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br>
              <a:rPr lang="en-US" sz="3600" b="1"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Community College Research Center</a:t>
            </a:r>
            <a:br>
              <a:rPr lang="en-US" sz="3600" b="1"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Teachers College, Columbia University</a:t>
            </a:r>
            <a:br>
              <a:rPr lang="en-US" sz="3600" b="1"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525 W 120th St. | Box 174 | New York, NY 10027</a:t>
            </a:r>
            <a:br>
              <a:rPr lang="en-US" sz="3600" b="1" i="0" u="none" strike="noStrike" cap="none">
                <a:solidFill>
                  <a:schemeClr val="dk1"/>
                </a:solidFill>
                <a:latin typeface="Arial"/>
                <a:ea typeface="Arial"/>
                <a:cs typeface="Arial"/>
                <a:sym typeface="Arial"/>
              </a:rPr>
            </a:br>
            <a:r>
              <a:rPr lang="en-US" sz="3600" b="1" i="0" u="sng" strike="noStrike" cap="none">
                <a:solidFill>
                  <a:schemeClr val="hlink"/>
                </a:solidFill>
                <a:latin typeface="Arial"/>
                <a:ea typeface="Arial"/>
                <a:cs typeface="Arial"/>
                <a:sym typeface="Arial"/>
                <a:hlinkClick r:id="rId3"/>
              </a:rPr>
              <a:t>Raufman@tc.edu</a:t>
            </a:r>
            <a:br>
              <a:rPr lang="en-US" sz="3600" b="1" i="0" u="none" strike="noStrike" cap="none">
                <a:solidFill>
                  <a:schemeClr val="dk1"/>
                </a:solidFill>
                <a:latin typeface="Arial"/>
                <a:ea typeface="Arial"/>
                <a:cs typeface="Arial"/>
                <a:sym typeface="Arial"/>
              </a:rPr>
            </a:b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body" idx="1"/>
          </p:nvPr>
        </p:nvSpPr>
        <p:spPr>
          <a:xfrm>
            <a:off x="604378" y="6527238"/>
            <a:ext cx="11638500" cy="2133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422"/>
              </a:spcBef>
              <a:spcAft>
                <a:spcPts val="0"/>
              </a:spcAft>
              <a:buSzPts val="2400"/>
              <a:buNone/>
            </a:pPr>
            <a:endParaRPr/>
          </a:p>
        </p:txBody>
      </p:sp>
      <p:sp>
        <p:nvSpPr>
          <p:cNvPr id="135" name="Google Shape;135;p18"/>
          <p:cNvSpPr txBox="1">
            <a:spLocks noGrp="1"/>
          </p:cNvSpPr>
          <p:nvPr>
            <p:ph type="title"/>
          </p:nvPr>
        </p:nvSpPr>
        <p:spPr>
          <a:xfrm>
            <a:off x="604378" y="5490838"/>
            <a:ext cx="11638500" cy="99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4400"/>
              <a:buNone/>
            </a:pPr>
            <a:r>
              <a:rPr lang="en-US" dirty="0"/>
              <a:t>Study Background and Context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body" idx="1"/>
          </p:nvPr>
        </p:nvSpPr>
        <p:spPr>
          <a:xfrm>
            <a:off x="196162" y="2997223"/>
            <a:ext cx="7434205" cy="3501548"/>
          </a:xfrm>
          <a:prstGeom prst="rect">
            <a:avLst/>
          </a:prstGeom>
          <a:noFill/>
          <a:ln>
            <a:noFill/>
          </a:ln>
        </p:spPr>
        <p:txBody>
          <a:bodyPr spcFirstLastPara="1" wrap="square" lIns="91425" tIns="91425" rIns="91425" bIns="91425" anchor="t" anchorCtr="0">
            <a:noAutofit/>
          </a:bodyPr>
          <a:lstStyle/>
          <a:p>
            <a:pPr marL="650230" marR="0" lvl="0" indent="-577981" algn="l" rtl="0">
              <a:lnSpc>
                <a:spcPct val="90000"/>
              </a:lnSpc>
              <a:spcBef>
                <a:spcPts val="1422"/>
              </a:spcBef>
              <a:spcAft>
                <a:spcPts val="0"/>
              </a:spcAft>
              <a:buClr>
                <a:srgbClr val="30A2B6"/>
              </a:buClr>
              <a:buSzPts val="2800"/>
              <a:buFont typeface="Arial"/>
              <a:buChar char="•"/>
            </a:pPr>
            <a:r>
              <a:rPr lang="en-US" sz="2400" b="0" i="0" u="none" strike="noStrike" cap="none" dirty="0">
                <a:solidFill>
                  <a:schemeClr val="dk1"/>
                </a:solidFill>
                <a:latin typeface="Arial"/>
                <a:ea typeface="Arial"/>
                <a:cs typeface="Arial"/>
                <a:sym typeface="Arial"/>
              </a:rPr>
              <a:t>Immigrant and language minority students make up an estimated 25% of the 2.6 million community college students in California (</a:t>
            </a:r>
            <a:r>
              <a:rPr lang="en-US" sz="2400" b="0" i="0" u="none" strike="noStrike" cap="none" dirty="0" err="1">
                <a:solidFill>
                  <a:schemeClr val="dk1"/>
                </a:solidFill>
                <a:latin typeface="Arial"/>
                <a:ea typeface="Arial"/>
                <a:cs typeface="Arial"/>
                <a:sym typeface="Arial"/>
              </a:rPr>
              <a:t>Llosa</a:t>
            </a:r>
            <a:r>
              <a:rPr lang="en-US" sz="2400" b="0" i="0" u="none" strike="noStrike" cap="none" dirty="0">
                <a:solidFill>
                  <a:schemeClr val="dk1"/>
                </a:solidFill>
                <a:latin typeface="Arial"/>
                <a:ea typeface="Arial"/>
                <a:cs typeface="Arial"/>
                <a:sym typeface="Arial"/>
              </a:rPr>
              <a:t> &amp; Bunch, 2011). </a:t>
            </a:r>
            <a:endParaRPr dirty="0"/>
          </a:p>
          <a:p>
            <a:pPr marL="0" marR="0" lvl="0" indent="0" algn="l" rtl="0">
              <a:lnSpc>
                <a:spcPct val="90000"/>
              </a:lnSpc>
              <a:spcBef>
                <a:spcPts val="1422"/>
              </a:spcBef>
              <a:spcAft>
                <a:spcPts val="0"/>
              </a:spcAft>
              <a:buClr>
                <a:srgbClr val="30A2B6"/>
              </a:buClr>
              <a:buSzPts val="2800"/>
              <a:buFont typeface="Arial"/>
              <a:buNone/>
            </a:pPr>
            <a:endParaRPr sz="2400" b="0" i="0" u="none" strike="noStrike" cap="none" dirty="0">
              <a:solidFill>
                <a:schemeClr val="dk1"/>
              </a:solidFill>
              <a:latin typeface="Arial"/>
              <a:ea typeface="Arial"/>
              <a:cs typeface="Arial"/>
              <a:sym typeface="Arial"/>
            </a:endParaRPr>
          </a:p>
          <a:p>
            <a:pPr marL="650230" marR="0" lvl="0" indent="-577981" algn="l" rtl="0">
              <a:lnSpc>
                <a:spcPct val="90000"/>
              </a:lnSpc>
              <a:spcBef>
                <a:spcPts val="1422"/>
              </a:spcBef>
              <a:spcAft>
                <a:spcPts val="0"/>
              </a:spcAft>
              <a:buClr>
                <a:srgbClr val="30A2B6"/>
              </a:buClr>
              <a:buSzPts val="2800"/>
              <a:buFont typeface="Arial"/>
              <a:buChar char="•"/>
            </a:pPr>
            <a:r>
              <a:rPr lang="en-US" sz="2400" b="0" i="0" u="none" strike="noStrike" cap="none" dirty="0">
                <a:solidFill>
                  <a:schemeClr val="dk1"/>
                </a:solidFill>
                <a:latin typeface="Arial"/>
                <a:ea typeface="Arial"/>
                <a:cs typeface="Arial"/>
                <a:sym typeface="Arial"/>
              </a:rPr>
              <a:t>An estimated 46% of the 91,000 students enrolled in the  City University of New York’s community colleges are not native English speakers (City University of New York, 2011). </a:t>
            </a:r>
            <a:endParaRPr dirty="0"/>
          </a:p>
          <a:p>
            <a:pPr marL="72248" marR="0" lvl="0" indent="0" algn="l" rtl="0">
              <a:lnSpc>
                <a:spcPct val="90000"/>
              </a:lnSpc>
              <a:spcBef>
                <a:spcPts val="1422"/>
              </a:spcBef>
              <a:spcAft>
                <a:spcPts val="0"/>
              </a:spcAft>
              <a:buClr>
                <a:srgbClr val="30A2B6"/>
              </a:buClr>
              <a:buSzPts val="2800"/>
              <a:buFont typeface="Arial"/>
              <a:buNone/>
            </a:pPr>
            <a:endParaRPr sz="2400" b="0" i="0" u="none" strike="noStrike" cap="none" dirty="0">
              <a:solidFill>
                <a:schemeClr val="dk1"/>
              </a:solidFill>
              <a:latin typeface="Arial"/>
              <a:ea typeface="Arial"/>
              <a:cs typeface="Arial"/>
              <a:sym typeface="Arial"/>
            </a:endParaRPr>
          </a:p>
          <a:p>
            <a:pPr marL="650230" marR="0" lvl="0" indent="-400179" algn="l" rtl="0">
              <a:lnSpc>
                <a:spcPct val="90000"/>
              </a:lnSpc>
              <a:spcBef>
                <a:spcPts val="1422"/>
              </a:spcBef>
              <a:spcAft>
                <a:spcPts val="0"/>
              </a:spcAft>
              <a:buClr>
                <a:srgbClr val="30A2B6"/>
              </a:buClr>
              <a:buSzPts val="2800"/>
              <a:buFont typeface="Arial"/>
              <a:buNone/>
            </a:pPr>
            <a:endParaRPr sz="3200" b="0" i="0" u="none" strike="noStrike" cap="none" dirty="0">
              <a:solidFill>
                <a:schemeClr val="dk1"/>
              </a:solidFill>
              <a:latin typeface="Arial"/>
              <a:ea typeface="Arial"/>
              <a:cs typeface="Arial"/>
              <a:sym typeface="Arial"/>
            </a:endParaRPr>
          </a:p>
        </p:txBody>
      </p:sp>
      <p:sp>
        <p:nvSpPr>
          <p:cNvPr id="141" name="Google Shape;141;p19"/>
          <p:cNvSpPr txBox="1">
            <a:spLocks noGrp="1"/>
          </p:cNvSpPr>
          <p:nvPr>
            <p:ph type="title"/>
          </p:nvPr>
        </p:nvSpPr>
        <p:spPr>
          <a:xfrm>
            <a:off x="604376" y="1076187"/>
            <a:ext cx="12340098"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4551" b="1" i="0" u="none" strike="noStrike" cap="none">
                <a:solidFill>
                  <a:schemeClr val="dk1"/>
                </a:solidFill>
                <a:latin typeface="Arial"/>
                <a:ea typeface="Arial"/>
                <a:cs typeface="Arial"/>
                <a:sym typeface="Arial"/>
              </a:rPr>
              <a:t>Postsecondary Enrollment Patterns Suggest a Growing Proportion are English Learners</a:t>
            </a:r>
            <a:endParaRPr/>
          </a:p>
        </p:txBody>
      </p:sp>
      <p:pic>
        <p:nvPicPr>
          <p:cNvPr id="142" name="Google Shape;142;p19"/>
          <p:cNvPicPr preferRelativeResize="0"/>
          <p:nvPr/>
        </p:nvPicPr>
        <p:blipFill rotWithShape="1">
          <a:blip r:embed="rId3">
            <a:alphaModFix/>
          </a:blip>
          <a:srcRect l="8483" t="4751" r="7215" b="1796"/>
          <a:stretch/>
        </p:blipFill>
        <p:spPr>
          <a:xfrm>
            <a:off x="7630367" y="3048450"/>
            <a:ext cx="5374433" cy="3674471"/>
          </a:xfrm>
          <a:prstGeom prst="rect">
            <a:avLst/>
          </a:prstGeom>
          <a:noFill/>
          <a:ln>
            <a:noFill/>
          </a:ln>
        </p:spPr>
      </p:pic>
      <p:sp>
        <p:nvSpPr>
          <p:cNvPr id="143" name="Google Shape;143;p19"/>
          <p:cNvSpPr txBox="1"/>
          <p:nvPr/>
        </p:nvSpPr>
        <p:spPr>
          <a:xfrm>
            <a:off x="416597" y="7200614"/>
            <a:ext cx="11968624" cy="923299"/>
          </a:xfrm>
          <a:prstGeom prst="rect">
            <a:avLst/>
          </a:prstGeom>
          <a:noFill/>
          <a:ln>
            <a:noFill/>
          </a:ln>
        </p:spPr>
        <p:txBody>
          <a:bodyPr spcFirstLastPara="1" wrap="square" lIns="91425" tIns="91425" rIns="91425" bIns="91425" anchor="t" anchorCtr="0">
            <a:noAutofit/>
          </a:bodyPr>
          <a:lstStyle/>
          <a:p>
            <a:pPr marL="342900" lvl="3" indent="-342900">
              <a:buClr>
                <a:srgbClr val="30A2B6"/>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As the United States gets more racially and ethnically diverse, the proportion of students who speak English as a second language is likely to increase.</a:t>
            </a:r>
            <a:endParaRPr b="0" i="0" u="none" strike="noStrike" cap="none" dirty="0">
              <a:solidFill>
                <a:srgbClr val="000000"/>
              </a:solidFill>
              <a:latin typeface="Arial"/>
              <a:ea typeface="Arial"/>
              <a:cs typeface="Arial"/>
              <a:sym typeface="Arial"/>
            </a:endParaRPr>
          </a:p>
        </p:txBody>
      </p:sp>
      <p:sp>
        <p:nvSpPr>
          <p:cNvPr id="144" name="Google Shape;144;p19"/>
          <p:cNvSpPr txBox="1"/>
          <p:nvPr/>
        </p:nvSpPr>
        <p:spPr>
          <a:xfrm>
            <a:off x="9944100" y="6507945"/>
            <a:ext cx="4882243" cy="4000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(Bergey, Movit, Baird, &amp; Faria, 2018)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604377" y="887897"/>
            <a:ext cx="11905675" cy="158498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4551" b="1" i="0" u="none" strike="noStrike" cap="none" dirty="0">
                <a:solidFill>
                  <a:schemeClr val="dk1"/>
                </a:solidFill>
                <a:latin typeface="Arial"/>
                <a:ea typeface="Arial"/>
                <a:cs typeface="Arial"/>
                <a:sym typeface="Arial"/>
              </a:rPr>
              <a:t>Methodology for Literature Review</a:t>
            </a:r>
            <a:endParaRPr dirty="0"/>
          </a:p>
        </p:txBody>
      </p:sp>
      <p:graphicFrame>
        <p:nvGraphicFramePr>
          <p:cNvPr id="150" name="Google Shape;150;p20"/>
          <p:cNvGraphicFramePr/>
          <p:nvPr/>
        </p:nvGraphicFramePr>
        <p:xfrm>
          <a:off x="6325424" y="1905000"/>
          <a:ext cx="6380925" cy="7459150"/>
        </p:xfrm>
        <a:graphic>
          <a:graphicData uri="http://schemas.openxmlformats.org/drawingml/2006/table">
            <a:tbl>
              <a:tblPr firstRow="1" firstCol="1" bandRow="1">
                <a:noFill/>
                <a:tableStyleId>{D6CDE877-82F8-43D2-B5DF-C9E2634EA1A4}</a:tableStyleId>
              </a:tblPr>
              <a:tblGrid>
                <a:gridCol w="3607475">
                  <a:extLst>
                    <a:ext uri="{9D8B030D-6E8A-4147-A177-3AD203B41FA5}">
                      <a16:colId xmlns:a16="http://schemas.microsoft.com/office/drawing/2014/main" val="20000"/>
                    </a:ext>
                  </a:extLst>
                </a:gridCol>
                <a:gridCol w="1356850">
                  <a:extLst>
                    <a:ext uri="{9D8B030D-6E8A-4147-A177-3AD203B41FA5}">
                      <a16:colId xmlns:a16="http://schemas.microsoft.com/office/drawing/2014/main" val="20001"/>
                    </a:ext>
                  </a:extLst>
                </a:gridCol>
                <a:gridCol w="1416600">
                  <a:extLst>
                    <a:ext uri="{9D8B030D-6E8A-4147-A177-3AD203B41FA5}">
                      <a16:colId xmlns:a16="http://schemas.microsoft.com/office/drawing/2014/main" val="20002"/>
                    </a:ext>
                  </a:extLst>
                </a:gridCol>
              </a:tblGrid>
              <a:tr h="123790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Topic</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Number of Articles Found</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Number of Articles used for Review</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189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Assessment and placement of ELs</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21</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10</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EL Identity</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4</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3</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89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ESL institutional practice and policy</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42</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6</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ESL outcomes</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28</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25</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ESL policy</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24</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15</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ESL student experience</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8</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solidFill>
                            <a:srgbClr val="000000"/>
                          </a:solidFill>
                          <a:latin typeface="Arial"/>
                          <a:ea typeface="Arial"/>
                          <a:cs typeface="Arial"/>
                          <a:sym typeface="Arial"/>
                        </a:rPr>
                        <a:t>8</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ESL theories of action</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18</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17</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High school context</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18</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16</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189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Identification and labeling of ELs</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14</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13</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9284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Instructional Delivery/Course Structure/ Pedagogy</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37</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18</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Learning processes</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15</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4</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Transition to college</a:t>
                      </a:r>
                      <a:endParaRPr sz="1800"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8</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4</a:t>
                      </a:r>
                      <a:endParaRPr sz="1800"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3817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Grand Total</a:t>
                      </a:r>
                      <a:endParaRPr sz="1800" b="1" u="none" strike="noStrike" cap="none">
                        <a:solidFill>
                          <a:srgbClr val="000000"/>
                        </a:solidFill>
                        <a:latin typeface="Arial"/>
                        <a:ea typeface="Arial"/>
                        <a:cs typeface="Arial"/>
                        <a:sym typeface="Arial"/>
                      </a:endParaRPr>
                    </a:p>
                  </a:txBody>
                  <a:tcPr marL="25400" marR="2540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63250"/>
                        </a:lnSpc>
                        <a:spcBef>
                          <a:spcPts val="0"/>
                        </a:spcBef>
                        <a:spcAft>
                          <a:spcPts val="0"/>
                        </a:spcAft>
                        <a:buClr>
                          <a:srgbClr val="000000"/>
                        </a:buClr>
                        <a:buSzPts val="2000"/>
                        <a:buFont typeface="Arial"/>
                        <a:buNone/>
                      </a:pPr>
                      <a:r>
                        <a:rPr lang="en-US" sz="2000" u="none" strike="noStrike" cap="none"/>
                        <a:t>237</a:t>
                      </a:r>
                      <a:endParaRPr sz="1800" b="1"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63250"/>
                        </a:lnSpc>
                        <a:spcBef>
                          <a:spcPts val="0"/>
                        </a:spcBef>
                        <a:spcAft>
                          <a:spcPts val="0"/>
                        </a:spcAft>
                        <a:buClr>
                          <a:srgbClr val="000000"/>
                        </a:buClr>
                        <a:buSzPts val="2000"/>
                        <a:buFont typeface="Arial"/>
                        <a:buNone/>
                      </a:pPr>
                      <a:r>
                        <a:rPr lang="en-US" sz="2000" u="none" strike="noStrike" cap="none"/>
                        <a:t>139</a:t>
                      </a:r>
                      <a:endParaRPr sz="1800" b="1" u="none" strike="noStrike" cap="none">
                        <a:solidFill>
                          <a:srgbClr val="000000"/>
                        </a:solidFill>
                        <a:latin typeface="Arial"/>
                        <a:ea typeface="Arial"/>
                        <a:cs typeface="Arial"/>
                        <a:sym typeface="Arial"/>
                      </a:endParaRPr>
                    </a:p>
                  </a:txBody>
                  <a:tcPr marL="25400" marR="25400" marT="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151" name="Google Shape;151;p20"/>
          <p:cNvSpPr txBox="1">
            <a:spLocks noGrp="1"/>
          </p:cNvSpPr>
          <p:nvPr>
            <p:ph type="body" idx="1"/>
          </p:nvPr>
        </p:nvSpPr>
        <p:spPr>
          <a:xfrm>
            <a:off x="171450" y="2253342"/>
            <a:ext cx="6232374" cy="7252608"/>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30A2B6"/>
              </a:buClr>
              <a:buSzPts val="2200"/>
              <a:buFont typeface="Arial"/>
              <a:buChar char="•"/>
            </a:pPr>
            <a:r>
              <a:rPr lang="en-US" sz="3129" b="0" i="0" u="none" strike="noStrike" cap="none" dirty="0">
                <a:solidFill>
                  <a:schemeClr val="dk1"/>
                </a:solidFill>
                <a:latin typeface="Arial"/>
                <a:ea typeface="Arial"/>
                <a:cs typeface="Arial"/>
                <a:sym typeface="Arial"/>
              </a:rPr>
              <a:t>Interviews with experts in the field of ESL from K-16 levels</a:t>
            </a:r>
            <a:endParaRPr dirty="0"/>
          </a:p>
          <a:p>
            <a:pPr marL="457200" marR="0" lvl="0" indent="-317500" algn="l" rtl="0">
              <a:lnSpc>
                <a:spcPct val="100000"/>
              </a:lnSpc>
              <a:spcBef>
                <a:spcPts val="0"/>
              </a:spcBef>
              <a:spcAft>
                <a:spcPts val="0"/>
              </a:spcAft>
              <a:buClr>
                <a:srgbClr val="30A2B6"/>
              </a:buClr>
              <a:buSzPts val="2200"/>
              <a:buFont typeface="Arial"/>
              <a:buNone/>
            </a:pPr>
            <a:endParaRPr sz="3129" b="0" i="0" u="none"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30A2B6"/>
              </a:buClr>
              <a:buSzPts val="2200"/>
              <a:buFont typeface="Arial"/>
              <a:buChar char="•"/>
            </a:pPr>
            <a:r>
              <a:rPr lang="en-US" sz="3129" b="0" i="0" u="none" strike="noStrike" cap="none" dirty="0">
                <a:solidFill>
                  <a:schemeClr val="dk1"/>
                </a:solidFill>
                <a:latin typeface="Arial"/>
                <a:ea typeface="Arial"/>
                <a:cs typeface="Arial"/>
                <a:sym typeface="Arial"/>
              </a:rPr>
              <a:t>Literature identification </a:t>
            </a:r>
            <a:endParaRPr dirty="0"/>
          </a:p>
          <a:p>
            <a:pPr marL="1757660" marR="0" lvl="1" indent="-457200" algn="l" rtl="0">
              <a:lnSpc>
                <a:spcPct val="90000"/>
              </a:lnSpc>
              <a:spcBef>
                <a:spcPts val="711"/>
              </a:spcBef>
              <a:spcAft>
                <a:spcPts val="0"/>
              </a:spcAft>
              <a:buClr>
                <a:schemeClr val="dk1"/>
              </a:buClr>
              <a:buSzPts val="1400"/>
              <a:buFont typeface="Arial"/>
              <a:buChar char="•"/>
            </a:pPr>
            <a:r>
              <a:rPr lang="en-US" sz="2400" b="0" i="0" u="none" strike="noStrike" cap="none" dirty="0">
                <a:solidFill>
                  <a:schemeClr val="dk1"/>
                </a:solidFill>
                <a:latin typeface="Arial"/>
                <a:ea typeface="Arial"/>
                <a:cs typeface="Arial"/>
                <a:sym typeface="Arial"/>
              </a:rPr>
              <a:t>Search terms</a:t>
            </a:r>
            <a:endParaRPr dirty="0"/>
          </a:p>
          <a:p>
            <a:pPr marL="1757660" marR="0" lvl="1" indent="-457200" algn="l" rtl="0">
              <a:lnSpc>
                <a:spcPct val="90000"/>
              </a:lnSpc>
              <a:spcBef>
                <a:spcPts val="711"/>
              </a:spcBef>
              <a:spcAft>
                <a:spcPts val="0"/>
              </a:spcAft>
              <a:buClr>
                <a:schemeClr val="dk1"/>
              </a:buClr>
              <a:buSzPts val="1400"/>
              <a:buFont typeface="Arial"/>
              <a:buChar char="•"/>
            </a:pPr>
            <a:r>
              <a:rPr lang="en-US" sz="2400" b="0" i="0" u="none" strike="noStrike" cap="none" dirty="0">
                <a:solidFill>
                  <a:schemeClr val="dk1"/>
                </a:solidFill>
                <a:latin typeface="Arial"/>
                <a:ea typeface="Arial"/>
                <a:cs typeface="Arial"/>
                <a:sym typeface="Arial"/>
              </a:rPr>
              <a:t>Date limits</a:t>
            </a:r>
            <a:endParaRPr dirty="0"/>
          </a:p>
          <a:p>
            <a:pPr marL="1757660" marR="0" lvl="1" indent="-457200" algn="l" rtl="0">
              <a:lnSpc>
                <a:spcPct val="90000"/>
              </a:lnSpc>
              <a:spcBef>
                <a:spcPts val="711"/>
              </a:spcBef>
              <a:spcAft>
                <a:spcPts val="0"/>
              </a:spcAft>
              <a:buClr>
                <a:schemeClr val="dk1"/>
              </a:buClr>
              <a:buSzPts val="1400"/>
              <a:buFont typeface="Arial"/>
              <a:buChar char="•"/>
            </a:pPr>
            <a:r>
              <a:rPr lang="en-US" sz="2400" b="0" i="0" u="none" strike="noStrike" cap="none" dirty="0">
                <a:solidFill>
                  <a:schemeClr val="dk1"/>
                </a:solidFill>
                <a:latin typeface="Arial"/>
                <a:ea typeface="Arial"/>
                <a:cs typeface="Arial"/>
                <a:sym typeface="Arial"/>
              </a:rPr>
              <a:t>Databases</a:t>
            </a:r>
            <a:endParaRPr dirty="0"/>
          </a:p>
          <a:p>
            <a:pPr marL="1757660" marR="0" lvl="1" indent="-457200" algn="l" rtl="0">
              <a:lnSpc>
                <a:spcPct val="90000"/>
              </a:lnSpc>
              <a:spcBef>
                <a:spcPts val="711"/>
              </a:spcBef>
              <a:spcAft>
                <a:spcPts val="0"/>
              </a:spcAft>
              <a:buClr>
                <a:schemeClr val="dk1"/>
              </a:buClr>
              <a:buSzPts val="1400"/>
              <a:buFont typeface="Arial"/>
              <a:buChar char="•"/>
            </a:pPr>
            <a:r>
              <a:rPr lang="en-US" sz="2400" b="0" i="0" u="none" strike="noStrike" cap="none" dirty="0">
                <a:solidFill>
                  <a:schemeClr val="dk1"/>
                </a:solidFill>
                <a:latin typeface="Arial"/>
                <a:ea typeface="Arial"/>
                <a:cs typeface="Arial"/>
                <a:sym typeface="Arial"/>
              </a:rPr>
              <a:t>Journals</a:t>
            </a:r>
            <a:endParaRPr dirty="0"/>
          </a:p>
          <a:p>
            <a:pPr marL="1300460" marR="0" lvl="1" indent="0" algn="l" rtl="0">
              <a:lnSpc>
                <a:spcPct val="90000"/>
              </a:lnSpc>
              <a:spcBef>
                <a:spcPts val="711"/>
              </a:spcBef>
              <a:spcAft>
                <a:spcPts val="0"/>
              </a:spcAft>
              <a:buClr>
                <a:schemeClr val="dk1"/>
              </a:buClr>
              <a:buSzPts val="1400"/>
              <a:buFont typeface="Arial"/>
              <a:buNone/>
            </a:pPr>
            <a:endParaRPr sz="1991" b="0" i="0" u="none" strike="noStrike" cap="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30A2B6"/>
              </a:buClr>
              <a:buSzPts val="2200"/>
              <a:buFont typeface="Arial"/>
              <a:buChar char="•"/>
            </a:pPr>
            <a:r>
              <a:rPr lang="en-US" sz="3129" b="0" i="0" u="none" strike="noStrike" cap="none" dirty="0">
                <a:solidFill>
                  <a:schemeClr val="dk1"/>
                </a:solidFill>
                <a:latin typeface="Arial"/>
                <a:ea typeface="Arial"/>
                <a:cs typeface="Arial"/>
                <a:sym typeface="Arial"/>
              </a:rPr>
              <a:t>Selection criteria</a:t>
            </a:r>
            <a:endParaRPr dirty="0"/>
          </a:p>
          <a:p>
            <a:pPr marL="1757660" marR="0" lvl="1" indent="-457200" algn="l" rtl="0">
              <a:lnSpc>
                <a:spcPct val="90000"/>
              </a:lnSpc>
              <a:spcBef>
                <a:spcPts val="711"/>
              </a:spcBef>
              <a:spcAft>
                <a:spcPts val="0"/>
              </a:spcAft>
              <a:buClr>
                <a:schemeClr val="dk1"/>
              </a:buClr>
              <a:buSzPts val="1400"/>
              <a:buFont typeface="Arial"/>
              <a:buChar char="•"/>
            </a:pPr>
            <a:r>
              <a:rPr lang="en-US" sz="2400" b="0" i="0" u="none" strike="noStrike" cap="none" dirty="0">
                <a:solidFill>
                  <a:schemeClr val="dk1"/>
                </a:solidFill>
                <a:latin typeface="Arial"/>
                <a:ea typeface="Arial"/>
                <a:cs typeface="Arial"/>
                <a:sym typeface="Arial"/>
              </a:rPr>
              <a:t>Date limits</a:t>
            </a:r>
            <a:endParaRPr dirty="0"/>
          </a:p>
          <a:p>
            <a:pPr marL="1757660" marR="0" lvl="1" indent="-457200" algn="l" rtl="0">
              <a:lnSpc>
                <a:spcPct val="90000"/>
              </a:lnSpc>
              <a:spcBef>
                <a:spcPts val="711"/>
              </a:spcBef>
              <a:spcAft>
                <a:spcPts val="0"/>
              </a:spcAft>
              <a:buClr>
                <a:schemeClr val="dk1"/>
              </a:buClr>
              <a:buSzPts val="1400"/>
              <a:buFont typeface="Arial"/>
              <a:buChar char="•"/>
            </a:pPr>
            <a:r>
              <a:rPr lang="en-US" sz="2400" b="0" i="0" u="none" strike="noStrike" cap="none" dirty="0">
                <a:solidFill>
                  <a:schemeClr val="dk1"/>
                </a:solidFill>
                <a:latin typeface="Arial"/>
                <a:ea typeface="Arial"/>
                <a:cs typeface="Arial"/>
                <a:sym typeface="Arial"/>
              </a:rPr>
              <a:t>Peer reviewed</a:t>
            </a:r>
            <a:endParaRPr dirty="0"/>
          </a:p>
          <a:p>
            <a:pPr marL="1757660" marR="0" lvl="1" indent="-457200" algn="l" rtl="0">
              <a:lnSpc>
                <a:spcPct val="90000"/>
              </a:lnSpc>
              <a:spcBef>
                <a:spcPts val="711"/>
              </a:spcBef>
              <a:spcAft>
                <a:spcPts val="0"/>
              </a:spcAft>
              <a:buClr>
                <a:schemeClr val="dk1"/>
              </a:buClr>
              <a:buSzPts val="1400"/>
              <a:buFont typeface="Arial"/>
              <a:buChar char="•"/>
            </a:pPr>
            <a:r>
              <a:rPr lang="en-US" sz="2400" b="0" i="0" u="none" strike="noStrike" cap="none" dirty="0">
                <a:solidFill>
                  <a:schemeClr val="dk1"/>
                </a:solidFill>
                <a:latin typeface="Arial"/>
                <a:ea typeface="Arial"/>
                <a:cs typeface="Arial"/>
                <a:sym typeface="Arial"/>
              </a:rPr>
              <a:t>Types of research</a:t>
            </a:r>
            <a:endParaRPr dirty="0"/>
          </a:p>
          <a:p>
            <a:pPr marL="2407890" marR="0" lvl="2" indent="-457200" algn="l" rtl="0">
              <a:lnSpc>
                <a:spcPct val="90000"/>
              </a:lnSpc>
              <a:spcBef>
                <a:spcPts val="711"/>
              </a:spcBef>
              <a:spcAft>
                <a:spcPts val="0"/>
              </a:spcAft>
              <a:buClr>
                <a:schemeClr val="dk1"/>
              </a:buClr>
              <a:buSzPts val="1200"/>
              <a:buFont typeface="Arial"/>
              <a:buChar char="•"/>
            </a:pPr>
            <a:r>
              <a:rPr lang="en-US" sz="1832" b="0" i="0" u="none" strike="noStrike" cap="none" dirty="0">
                <a:solidFill>
                  <a:schemeClr val="dk1"/>
                </a:solidFill>
                <a:latin typeface="Arial"/>
                <a:ea typeface="Arial"/>
                <a:cs typeface="Arial"/>
                <a:sym typeface="Arial"/>
              </a:rPr>
              <a:t>Descriptive work</a:t>
            </a:r>
            <a:endParaRPr dirty="0"/>
          </a:p>
          <a:p>
            <a:pPr marL="2407890" marR="0" lvl="2" indent="-457200" algn="l" rtl="0">
              <a:lnSpc>
                <a:spcPct val="90000"/>
              </a:lnSpc>
              <a:spcBef>
                <a:spcPts val="711"/>
              </a:spcBef>
              <a:spcAft>
                <a:spcPts val="0"/>
              </a:spcAft>
              <a:buClr>
                <a:schemeClr val="dk1"/>
              </a:buClr>
              <a:buSzPts val="1200"/>
              <a:buFont typeface="Arial"/>
              <a:buChar char="•"/>
            </a:pPr>
            <a:r>
              <a:rPr lang="en-US" sz="1832" b="0" i="0" u="none" strike="noStrike" cap="none" dirty="0">
                <a:solidFill>
                  <a:schemeClr val="dk1"/>
                </a:solidFill>
                <a:latin typeface="Arial"/>
                <a:ea typeface="Arial"/>
                <a:cs typeface="Arial"/>
                <a:sym typeface="Arial"/>
              </a:rPr>
              <a:t>Correlational studies </a:t>
            </a:r>
            <a:endParaRPr dirty="0"/>
          </a:p>
          <a:p>
            <a:pPr marL="2407890" marR="0" lvl="2" indent="-457200" algn="l" rtl="0">
              <a:lnSpc>
                <a:spcPct val="90000"/>
              </a:lnSpc>
              <a:spcBef>
                <a:spcPts val="711"/>
              </a:spcBef>
              <a:spcAft>
                <a:spcPts val="0"/>
              </a:spcAft>
              <a:buClr>
                <a:schemeClr val="dk1"/>
              </a:buClr>
              <a:buSzPts val="1200"/>
              <a:buFont typeface="Arial"/>
              <a:buChar char="•"/>
            </a:pPr>
            <a:r>
              <a:rPr lang="en-US" sz="1832" b="0" i="0" u="none" strike="noStrike" cap="none" dirty="0">
                <a:solidFill>
                  <a:schemeClr val="dk1"/>
                </a:solidFill>
                <a:latin typeface="Arial"/>
                <a:ea typeface="Arial"/>
                <a:cs typeface="Arial"/>
                <a:sym typeface="Arial"/>
              </a:rPr>
              <a:t>Rigorous outcomes studies</a:t>
            </a:r>
            <a:endParaRPr dirty="0"/>
          </a:p>
          <a:p>
            <a:pPr marL="457200" marR="0" lvl="0" indent="-317500" algn="l" rtl="0">
              <a:lnSpc>
                <a:spcPct val="100000"/>
              </a:lnSpc>
              <a:spcBef>
                <a:spcPts val="0"/>
              </a:spcBef>
              <a:spcAft>
                <a:spcPts val="0"/>
              </a:spcAft>
              <a:buClr>
                <a:srgbClr val="30A2B6"/>
              </a:buClr>
              <a:buSzPts val="2200"/>
              <a:buFont typeface="Arial"/>
              <a:buNone/>
            </a:pPr>
            <a:endParaRPr sz="3129" b="0" i="0" u="none" strike="noStrike" cap="none" dirty="0">
              <a:solidFill>
                <a:schemeClr val="dk1"/>
              </a:solidFill>
              <a:latin typeface="Arial"/>
              <a:ea typeface="Arial"/>
              <a:cs typeface="Arial"/>
              <a:sym typeface="Arial"/>
            </a:endParaRPr>
          </a:p>
        </p:txBody>
      </p:sp>
      <p:sp>
        <p:nvSpPr>
          <p:cNvPr id="152" name="Google Shape;152;p20"/>
          <p:cNvSpPr/>
          <p:nvPr/>
        </p:nvSpPr>
        <p:spPr>
          <a:xfrm>
            <a:off x="6325425" y="3142900"/>
            <a:ext cx="3607500" cy="6186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0"/>
          <p:cNvSpPr/>
          <p:nvPr/>
        </p:nvSpPr>
        <p:spPr>
          <a:xfrm>
            <a:off x="6325425" y="3761500"/>
            <a:ext cx="3607500" cy="3822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0"/>
          <p:cNvSpPr/>
          <p:nvPr/>
        </p:nvSpPr>
        <p:spPr>
          <a:xfrm>
            <a:off x="6325425" y="7290400"/>
            <a:ext cx="3607500" cy="9285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body" idx="1"/>
          </p:nvPr>
        </p:nvSpPr>
        <p:spPr>
          <a:xfrm>
            <a:off x="605085" y="2211471"/>
            <a:ext cx="11898453" cy="2499413"/>
          </a:xfrm>
          <a:prstGeom prst="rect">
            <a:avLst/>
          </a:prstGeom>
          <a:noFill/>
          <a:ln>
            <a:noFill/>
          </a:ln>
        </p:spPr>
        <p:txBody>
          <a:bodyPr spcFirstLastPara="1" wrap="square" lIns="91425" tIns="91425" rIns="91425" bIns="91425" anchor="t" anchorCtr="0">
            <a:noAutofit/>
          </a:bodyPr>
          <a:lstStyle/>
          <a:p>
            <a:pPr marL="50800" lvl="0" indent="0" algn="l" rtl="0">
              <a:lnSpc>
                <a:spcPct val="90000"/>
              </a:lnSpc>
              <a:spcBef>
                <a:spcPts val="1422"/>
              </a:spcBef>
              <a:spcAft>
                <a:spcPts val="0"/>
              </a:spcAft>
              <a:buSzPts val="2800"/>
              <a:buNone/>
            </a:pPr>
            <a:endParaRPr/>
          </a:p>
          <a:p>
            <a:pPr marL="50800" lvl="0" indent="0" algn="l" rtl="0">
              <a:lnSpc>
                <a:spcPct val="90000"/>
              </a:lnSpc>
              <a:spcBef>
                <a:spcPts val="1422"/>
              </a:spcBef>
              <a:spcAft>
                <a:spcPts val="0"/>
              </a:spcAft>
              <a:buSzPts val="2800"/>
              <a:buNone/>
            </a:pPr>
            <a:endParaRPr/>
          </a:p>
        </p:txBody>
      </p:sp>
      <p:sp>
        <p:nvSpPr>
          <p:cNvPr id="193" name="Google Shape;193;p26"/>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a:t>Methodology for Qualitative Analysis</a:t>
            </a:r>
            <a:endParaRPr/>
          </a:p>
        </p:txBody>
      </p:sp>
      <p:grpSp>
        <p:nvGrpSpPr>
          <p:cNvPr id="194" name="Google Shape;194;p26"/>
          <p:cNvGrpSpPr/>
          <p:nvPr/>
        </p:nvGrpSpPr>
        <p:grpSpPr>
          <a:xfrm>
            <a:off x="1126184" y="2968477"/>
            <a:ext cx="10854834" cy="6160018"/>
            <a:chOff x="11685" y="0"/>
            <a:chExt cx="10854834" cy="6160018"/>
          </a:xfrm>
        </p:grpSpPr>
        <p:sp>
          <p:nvSpPr>
            <p:cNvPr id="195" name="Google Shape;195;p26"/>
            <p:cNvSpPr/>
            <p:nvPr/>
          </p:nvSpPr>
          <p:spPr>
            <a:xfrm>
              <a:off x="815865" y="0"/>
              <a:ext cx="9246475" cy="6160018"/>
            </a:xfrm>
            <a:prstGeom prst="rightArrow">
              <a:avLst>
                <a:gd name="adj1" fmla="val 50000"/>
                <a:gd name="adj2" fmla="val 50000"/>
              </a:avLst>
            </a:prstGeom>
            <a:solidFill>
              <a:srgbClr val="CAD2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6"/>
            <p:cNvSpPr/>
            <p:nvPr/>
          </p:nvSpPr>
          <p:spPr>
            <a:xfrm>
              <a:off x="11685" y="1848005"/>
              <a:ext cx="3501422" cy="246400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6"/>
            <p:cNvSpPr txBox="1"/>
            <p:nvPr/>
          </p:nvSpPr>
          <p:spPr>
            <a:xfrm>
              <a:off x="131968" y="1968288"/>
              <a:ext cx="3260856" cy="222344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Interviews with administrators, ESOL and English faculty, and college staff</a:t>
              </a:r>
              <a:endParaRPr sz="1400" b="0" i="0" u="none" strike="noStrike" cap="none">
                <a:solidFill>
                  <a:srgbClr val="000000"/>
                </a:solidFill>
                <a:latin typeface="Arial"/>
                <a:ea typeface="Arial"/>
                <a:cs typeface="Arial"/>
                <a:sym typeface="Arial"/>
              </a:endParaRPr>
            </a:p>
          </p:txBody>
        </p:sp>
        <p:sp>
          <p:nvSpPr>
            <p:cNvPr id="198" name="Google Shape;198;p26"/>
            <p:cNvSpPr/>
            <p:nvPr/>
          </p:nvSpPr>
          <p:spPr>
            <a:xfrm>
              <a:off x="3688391" y="1848005"/>
              <a:ext cx="3501422" cy="246400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6"/>
            <p:cNvSpPr txBox="1"/>
            <p:nvPr/>
          </p:nvSpPr>
          <p:spPr>
            <a:xfrm>
              <a:off x="3808674" y="1968288"/>
              <a:ext cx="3260856" cy="222344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Student focus groups and classroom observations of ESOL, developmental English, and college-level English courses</a:t>
              </a: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a:off x="7365097" y="1848005"/>
              <a:ext cx="3501422" cy="2464007"/>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6"/>
            <p:cNvSpPr txBox="1"/>
            <p:nvPr/>
          </p:nvSpPr>
          <p:spPr>
            <a:xfrm>
              <a:off x="7485380" y="1968288"/>
              <a:ext cx="3260856" cy="222344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Survey administered to students enrolled in advanced ESOL courses</a:t>
              </a:r>
              <a:endParaRPr sz="1400" b="0" i="0" u="none" strike="noStrike" cap="none">
                <a:solidFill>
                  <a:srgbClr val="000000"/>
                </a:solidFill>
                <a:latin typeface="Arial"/>
                <a:ea typeface="Arial"/>
                <a:cs typeface="Arial"/>
                <a:sym typeface="Arial"/>
              </a:endParaRPr>
            </a:p>
          </p:txBody>
        </p:sp>
      </p:grpSp>
      <p:sp>
        <p:nvSpPr>
          <p:cNvPr id="202" name="Google Shape;202;p26"/>
          <p:cNvSpPr txBox="1"/>
          <p:nvPr/>
        </p:nvSpPr>
        <p:spPr>
          <a:xfrm>
            <a:off x="603667" y="2211471"/>
            <a:ext cx="8560676" cy="64633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Site visits at two colleges in CA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dirty="0"/>
              <a:t> California Policy and Program Context</a:t>
            </a:r>
            <a:endParaRPr dirty="0"/>
          </a:p>
        </p:txBody>
      </p:sp>
      <p:sp>
        <p:nvSpPr>
          <p:cNvPr id="208" name="Google Shape;208;p27"/>
          <p:cNvSpPr txBox="1">
            <a:spLocks noGrp="1"/>
          </p:cNvSpPr>
          <p:nvPr>
            <p:ph type="body" idx="2"/>
          </p:nvPr>
        </p:nvSpPr>
        <p:spPr>
          <a:xfrm>
            <a:off x="604376" y="9128496"/>
            <a:ext cx="11898453" cy="518827"/>
          </a:xfrm>
          <a:prstGeom prst="rect">
            <a:avLst/>
          </a:prstGeom>
          <a:noFill/>
          <a:ln>
            <a:noFill/>
          </a:ln>
        </p:spPr>
        <p:txBody>
          <a:bodyPr spcFirstLastPara="1" wrap="square" lIns="91425" tIns="91425" rIns="91425" bIns="91425" anchor="t" anchorCtr="0">
            <a:noAutofit/>
          </a:bodyPr>
          <a:lstStyle/>
          <a:p>
            <a:pPr marL="457200" marR="0" lvl="0" indent="-228600" algn="l" rtl="0">
              <a:lnSpc>
                <a:spcPct val="90000"/>
              </a:lnSpc>
              <a:spcBef>
                <a:spcPts val="1422"/>
              </a:spcBef>
              <a:spcAft>
                <a:spcPts val="0"/>
              </a:spcAft>
              <a:buClr>
                <a:srgbClr val="30A2B6"/>
              </a:buClr>
              <a:buSzPts val="1000"/>
              <a:buFont typeface="Arial"/>
              <a:buNone/>
            </a:pPr>
            <a:endParaRPr/>
          </a:p>
        </p:txBody>
      </p:sp>
      <p:pic>
        <p:nvPicPr>
          <p:cNvPr id="209" name="Google Shape;209;p27"/>
          <p:cNvPicPr preferRelativeResize="0"/>
          <p:nvPr/>
        </p:nvPicPr>
        <p:blipFill>
          <a:blip r:embed="rId3">
            <a:alphaModFix/>
          </a:blip>
          <a:stretch>
            <a:fillRect/>
          </a:stretch>
        </p:blipFill>
        <p:spPr>
          <a:xfrm>
            <a:off x="773201" y="2068775"/>
            <a:ext cx="11272261" cy="7578547"/>
          </a:xfrm>
          <a:prstGeom prst="rect">
            <a:avLst/>
          </a:prstGeom>
          <a:noFill/>
          <a:ln>
            <a:noFill/>
          </a:ln>
        </p:spPr>
      </p:pic>
      <p:sp>
        <p:nvSpPr>
          <p:cNvPr id="210" name="Google Shape;210;p27"/>
          <p:cNvSpPr txBox="1"/>
          <p:nvPr/>
        </p:nvSpPr>
        <p:spPr>
          <a:xfrm>
            <a:off x="1465075" y="3083850"/>
            <a:ext cx="2930100" cy="109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6000">
                <a:solidFill>
                  <a:srgbClr val="FFFFFF"/>
                </a:solidFill>
                <a:latin typeface="Calibri"/>
                <a:ea typeface="Calibri"/>
                <a:cs typeface="Calibri"/>
                <a:sym typeface="Calibri"/>
              </a:rPr>
              <a:t>AB 705</a:t>
            </a:r>
            <a:endParaRPr sz="6000">
              <a:solidFill>
                <a:srgbClr val="FFFFFF"/>
              </a:solidFill>
              <a:latin typeface="Calibri"/>
              <a:ea typeface="Calibri"/>
              <a:cs typeface="Calibri"/>
              <a:sym typeface="Calibri"/>
            </a:endParaRPr>
          </a:p>
          <a:p>
            <a:pPr marL="0" lvl="0" indent="0" algn="l" rtl="0">
              <a:spcBef>
                <a:spcPts val="0"/>
              </a:spcBef>
              <a:spcAft>
                <a:spcPts val="0"/>
              </a:spcAft>
              <a:buNone/>
            </a:pPr>
            <a:endParaRPr sz="2400"/>
          </a:p>
        </p:txBody>
      </p:sp>
      <p:sp>
        <p:nvSpPr>
          <p:cNvPr id="211" name="Google Shape;211;p27"/>
          <p:cNvSpPr txBox="1"/>
          <p:nvPr/>
        </p:nvSpPr>
        <p:spPr>
          <a:xfrm>
            <a:off x="5548325" y="2802450"/>
            <a:ext cx="4598700" cy="166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rPr>
              <a:t>Education Code §78213 (d)(1)(B) states that colleges </a:t>
            </a:r>
            <a:r>
              <a:rPr lang="en-US" sz="1800" b="1">
                <a:solidFill>
                  <a:srgbClr val="0065A4"/>
                </a:solidFill>
              </a:rPr>
              <a:t>“must maximize the probability that. . . a student enrolled in ESL will enter and complete degree and transfer requirements in English within three years.”  </a:t>
            </a:r>
            <a:endParaRPr sz="1800" b="1">
              <a:solidFill>
                <a:srgbClr val="0065A4"/>
              </a:solidFill>
            </a:endParaRPr>
          </a:p>
          <a:p>
            <a:pPr marL="0" lvl="0" indent="0" algn="l" rtl="0">
              <a:lnSpc>
                <a:spcPct val="115000"/>
              </a:lnSpc>
              <a:spcBef>
                <a:spcPts val="0"/>
              </a:spcBef>
              <a:spcAft>
                <a:spcPts val="0"/>
              </a:spcAft>
              <a:buClr>
                <a:schemeClr val="dk1"/>
              </a:buClr>
              <a:buSzPts val="1100"/>
              <a:buFont typeface="Arial"/>
              <a:buNone/>
            </a:pPr>
            <a:r>
              <a:rPr lang="en-US" sz="1800" b="1">
                <a:solidFill>
                  <a:srgbClr val="0065A4"/>
                </a:solidFill>
              </a:rPr>
              <a:t>Implementation Deadline:</a:t>
            </a:r>
            <a:r>
              <a:rPr lang="en-US" sz="1800">
                <a:solidFill>
                  <a:schemeClr val="dk1"/>
                </a:solidFill>
              </a:rPr>
              <a:t>  Fall 2020</a:t>
            </a:r>
            <a:endParaRPr sz="1800">
              <a:solidFill>
                <a:schemeClr val="dk1"/>
              </a:solidFill>
            </a:endParaRPr>
          </a:p>
          <a:p>
            <a:pPr marL="0" lvl="0" indent="0" algn="l" rtl="0">
              <a:spcBef>
                <a:spcPts val="0"/>
              </a:spcBef>
              <a:spcAft>
                <a:spcPts val="0"/>
              </a:spcAft>
              <a:buNone/>
            </a:pPr>
            <a:endParaRPr/>
          </a:p>
        </p:txBody>
      </p:sp>
      <p:sp>
        <p:nvSpPr>
          <p:cNvPr id="212" name="Google Shape;212;p27"/>
          <p:cNvSpPr txBox="1"/>
          <p:nvPr/>
        </p:nvSpPr>
        <p:spPr>
          <a:xfrm>
            <a:off x="5656825" y="6627800"/>
            <a:ext cx="4381800" cy="2500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Focus on increasing the number of students who go on to complete transferable gateway courses in English and math</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Placement revisions, course acceleration, and math pathways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p:txBody>
      </p:sp>
      <p:pic>
        <p:nvPicPr>
          <p:cNvPr id="213" name="Google Shape;213;p27"/>
          <p:cNvPicPr preferRelativeResize="0"/>
          <p:nvPr/>
        </p:nvPicPr>
        <p:blipFill>
          <a:blip r:embed="rId4">
            <a:alphaModFix/>
            <a:extLst>
              <a:ext uri="{BEBA8EAE-BF5A-486C-A8C5-ECC9F3942E4B}">
                <a14:imgProps xmlns:a14="http://schemas.microsoft.com/office/drawing/2010/main">
                  <a14:imgLayer r:embed="rId5">
                    <a14:imgEffect>
                      <a14:sharpenSoften amount="94000"/>
                    </a14:imgEffect>
                    <a14:imgEffect>
                      <a14:brightnessContrast bright="5000" contrast="10000"/>
                    </a14:imgEffect>
                  </a14:imgLayer>
                </a14:imgProps>
              </a:ext>
            </a:extLst>
          </a:blip>
          <a:stretch>
            <a:fillRect/>
          </a:stretch>
        </p:blipFill>
        <p:spPr>
          <a:xfrm>
            <a:off x="1679775" y="6428800"/>
            <a:ext cx="2500700" cy="2500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604376" y="1076187"/>
            <a:ext cx="11898453" cy="2007672"/>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3200"/>
              <a:buFont typeface="Arial"/>
              <a:buNone/>
            </a:pPr>
            <a:r>
              <a:rPr lang="en-US" sz="4551" b="1" i="0" u="none" strike="noStrike" cap="none" dirty="0">
                <a:solidFill>
                  <a:schemeClr val="dk1"/>
                </a:solidFill>
                <a:latin typeface="Arial"/>
                <a:ea typeface="Arial"/>
                <a:cs typeface="Arial"/>
                <a:sym typeface="Arial"/>
              </a:rPr>
              <a:t>ESOL Reforms in CA College District</a:t>
            </a:r>
            <a:endParaRPr sz="4551" b="1" i="0" u="none" strike="noStrike" cap="none" dirty="0">
              <a:solidFill>
                <a:schemeClr val="dk1"/>
              </a:solidFill>
              <a:latin typeface="Arial"/>
              <a:ea typeface="Arial"/>
              <a:cs typeface="Arial"/>
              <a:sym typeface="Arial"/>
            </a:endParaRPr>
          </a:p>
        </p:txBody>
      </p:sp>
      <p:grpSp>
        <p:nvGrpSpPr>
          <p:cNvPr id="219" name="Google Shape;219;p28"/>
          <p:cNvGrpSpPr/>
          <p:nvPr/>
        </p:nvGrpSpPr>
        <p:grpSpPr>
          <a:xfrm>
            <a:off x="1116498" y="1981200"/>
            <a:ext cx="10789752" cy="7772400"/>
            <a:chOff x="0" y="0"/>
            <a:chExt cx="9110134" cy="6559205"/>
          </a:xfrm>
        </p:grpSpPr>
        <p:sp>
          <p:nvSpPr>
            <p:cNvPr id="220" name="Google Shape;220;p28"/>
            <p:cNvSpPr/>
            <p:nvPr/>
          </p:nvSpPr>
          <p:spPr>
            <a:xfrm>
              <a:off x="0" y="0"/>
              <a:ext cx="9110134" cy="312343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8"/>
            <p:cNvSpPr txBox="1"/>
            <p:nvPr/>
          </p:nvSpPr>
          <p:spPr>
            <a:xfrm>
              <a:off x="2134369" y="1"/>
              <a:ext cx="6884408" cy="2958073"/>
            </a:xfrm>
            <a:prstGeom prst="rect">
              <a:avLst/>
            </a:prstGeom>
            <a:noFill/>
            <a:ln>
              <a:noFill/>
            </a:ln>
          </p:spPr>
          <p:txBody>
            <a:bodyPr spcFirstLastPara="1" wrap="square" lIns="152400" tIns="152400" rIns="152400" bIns="152400" anchor="t" anchorCtr="0">
              <a:noAutofit/>
            </a:bodyPr>
            <a:lstStyle/>
            <a:p>
              <a:pPr marL="285750" marR="0" lvl="1" indent="-285750" algn="l" rtl="0">
                <a:lnSpc>
                  <a:spcPct val="90000"/>
                </a:lnSpc>
                <a:spcBef>
                  <a:spcPts val="1400"/>
                </a:spcBef>
                <a:spcAft>
                  <a:spcPts val="0"/>
                </a:spcAft>
                <a:buClr>
                  <a:schemeClr val="lt1"/>
                </a:buClr>
                <a:buSzPts val="3200"/>
                <a:buFont typeface="Helvetica Neue"/>
                <a:buChar char="•"/>
              </a:pPr>
              <a:r>
                <a:rPr lang="en-US" sz="3200" b="0" i="0" u="none" strike="noStrike" cap="none">
                  <a:solidFill>
                    <a:schemeClr val="lt1"/>
                  </a:solidFill>
                  <a:latin typeface="Helvetica Neue"/>
                  <a:ea typeface="Helvetica Neue"/>
                  <a:cs typeface="Helvetica Neue"/>
                  <a:sym typeface="Helvetica Neue"/>
                </a:rPr>
                <a:t>11,500 total students enrolled at college</a:t>
              </a:r>
              <a:endParaRPr sz="3200" b="0" i="0" u="none" strike="noStrike" cap="none">
                <a:solidFill>
                  <a:schemeClr val="lt1"/>
                </a:solidFill>
                <a:latin typeface="Helvetica Neue"/>
                <a:ea typeface="Helvetica Neue"/>
                <a:cs typeface="Helvetica Neue"/>
                <a:sym typeface="Helvetica Neue"/>
              </a:endParaRPr>
            </a:p>
            <a:p>
              <a:pPr marL="285750" marR="0" lvl="1" indent="-285750" algn="l" rtl="0">
                <a:lnSpc>
                  <a:spcPct val="90000"/>
                </a:lnSpc>
                <a:spcBef>
                  <a:spcPts val="480"/>
                </a:spcBef>
                <a:spcAft>
                  <a:spcPts val="0"/>
                </a:spcAft>
                <a:buClr>
                  <a:schemeClr val="lt1"/>
                </a:buClr>
                <a:buSzPts val="3200"/>
                <a:buFont typeface="Helvetica Neue"/>
                <a:buChar char="•"/>
              </a:pPr>
              <a:r>
                <a:rPr lang="en-US" sz="3200" b="0" i="0" u="none" strike="noStrike" cap="none">
                  <a:solidFill>
                    <a:schemeClr val="lt1"/>
                  </a:solidFill>
                  <a:latin typeface="Helvetica Neue"/>
                  <a:ea typeface="Helvetica Neue"/>
                  <a:cs typeface="Helvetica Neue"/>
                  <a:sym typeface="Helvetica Neue"/>
                </a:rPr>
                <a:t>96% of survey respondents born outside of U.S.</a:t>
              </a:r>
              <a:endParaRPr sz="3200" b="0" i="0" u="none" strike="noStrike" cap="none">
                <a:solidFill>
                  <a:schemeClr val="lt1"/>
                </a:solidFill>
                <a:latin typeface="Helvetica Neue"/>
                <a:ea typeface="Helvetica Neue"/>
                <a:cs typeface="Helvetica Neue"/>
                <a:sym typeface="Helvetica Neue"/>
              </a:endParaRPr>
            </a:p>
            <a:p>
              <a:pPr marL="285750" marR="0" lvl="1" indent="-285750" algn="l" rtl="0">
                <a:lnSpc>
                  <a:spcPct val="90000"/>
                </a:lnSpc>
                <a:spcBef>
                  <a:spcPts val="480"/>
                </a:spcBef>
                <a:spcAft>
                  <a:spcPts val="0"/>
                </a:spcAft>
                <a:buClr>
                  <a:schemeClr val="lt1"/>
                </a:buClr>
                <a:buSzPts val="3200"/>
                <a:buFont typeface="Helvetica Neue"/>
                <a:buChar char="•"/>
              </a:pPr>
              <a:r>
                <a:rPr lang="en-US" sz="3200" b="0" i="0" u="none" strike="noStrike" cap="none">
                  <a:solidFill>
                    <a:schemeClr val="lt1"/>
                  </a:solidFill>
                  <a:latin typeface="Helvetica Neue"/>
                  <a:ea typeface="Helvetica Neue"/>
                  <a:cs typeface="Helvetica Neue"/>
                  <a:sym typeface="Helvetica Neue"/>
                </a:rPr>
                <a:t>Survey data shows most students had intention of earning an Associate’s degree.</a:t>
              </a:r>
              <a:endParaRPr sz="3200" b="0" i="0" u="none" strike="noStrike" cap="none">
                <a:solidFill>
                  <a:schemeClr val="lt1"/>
                </a:solidFill>
                <a:latin typeface="Helvetica Neue"/>
                <a:ea typeface="Helvetica Neue"/>
                <a:cs typeface="Helvetica Neue"/>
                <a:sym typeface="Helvetica Neue"/>
              </a:endParaRPr>
            </a:p>
            <a:p>
              <a:pPr marL="285750" marR="0" lvl="1" indent="-82550" algn="l" rtl="0">
                <a:lnSpc>
                  <a:spcPct val="90000"/>
                </a:lnSpc>
                <a:spcBef>
                  <a:spcPts val="480"/>
                </a:spcBef>
                <a:spcAft>
                  <a:spcPts val="0"/>
                </a:spcAft>
                <a:buClr>
                  <a:srgbClr val="000000"/>
                </a:buClr>
                <a:buSzPts val="3200"/>
                <a:buFont typeface="Helvetica Neue"/>
                <a:buNone/>
              </a:pPr>
              <a:endParaRPr sz="3200" b="0" i="0" u="none" strike="noStrike" cap="none">
                <a:solidFill>
                  <a:schemeClr val="lt1"/>
                </a:solidFill>
                <a:latin typeface="Helvetica Neue"/>
                <a:ea typeface="Helvetica Neue"/>
                <a:cs typeface="Helvetica Neue"/>
                <a:sym typeface="Helvetica Neue"/>
              </a:endParaRPr>
            </a:p>
          </p:txBody>
        </p:sp>
        <p:sp>
          <p:nvSpPr>
            <p:cNvPr id="222" name="Google Shape;222;p28"/>
            <p:cNvSpPr/>
            <p:nvPr/>
          </p:nvSpPr>
          <p:spPr>
            <a:xfrm>
              <a:off x="0" y="3435774"/>
              <a:ext cx="9110134" cy="312343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8"/>
            <p:cNvSpPr txBox="1"/>
            <p:nvPr/>
          </p:nvSpPr>
          <p:spPr>
            <a:xfrm>
              <a:off x="2134377" y="3435766"/>
              <a:ext cx="6884400" cy="3016200"/>
            </a:xfrm>
            <a:prstGeom prst="rect">
              <a:avLst/>
            </a:prstGeom>
            <a:noFill/>
            <a:ln>
              <a:noFill/>
            </a:ln>
          </p:spPr>
          <p:txBody>
            <a:bodyPr spcFirstLastPara="1" wrap="square" lIns="121900" tIns="121900" rIns="121900" bIns="121900" anchor="t" anchorCtr="0">
              <a:noAutofit/>
            </a:bodyPr>
            <a:lstStyle/>
            <a:p>
              <a:pPr marL="285750" marR="0" lvl="1" indent="-285750" algn="l" rtl="0">
                <a:lnSpc>
                  <a:spcPct val="90000"/>
                </a:lnSpc>
                <a:spcBef>
                  <a:spcPts val="1120"/>
                </a:spcBef>
                <a:spcAft>
                  <a:spcPts val="0"/>
                </a:spcAft>
                <a:buClr>
                  <a:schemeClr val="lt1"/>
                </a:buClr>
                <a:buSzPts val="3200"/>
                <a:buFont typeface="Helvetica Neue"/>
                <a:buChar char="•"/>
              </a:pPr>
              <a:r>
                <a:rPr lang="en-US" sz="3200" b="0" i="0" u="none" strike="noStrike" cap="none">
                  <a:solidFill>
                    <a:schemeClr val="lt1"/>
                  </a:solidFill>
                  <a:latin typeface="Helvetica Neue"/>
                  <a:ea typeface="Helvetica Neue"/>
                  <a:cs typeface="Helvetica Neue"/>
                  <a:sym typeface="Helvetica Neue"/>
                </a:rPr>
                <a:t>7,000 total students enrolled at college</a:t>
              </a:r>
              <a:endParaRPr sz="3200" b="0" i="0" u="none" strike="noStrike" cap="none">
                <a:solidFill>
                  <a:schemeClr val="lt1"/>
                </a:solidFill>
                <a:latin typeface="Helvetica Neue"/>
                <a:ea typeface="Helvetica Neue"/>
                <a:cs typeface="Helvetica Neue"/>
                <a:sym typeface="Helvetica Neue"/>
              </a:endParaRPr>
            </a:p>
            <a:p>
              <a:pPr marL="285750" marR="0" lvl="1" indent="-285750" algn="l" rtl="0">
                <a:lnSpc>
                  <a:spcPct val="90000"/>
                </a:lnSpc>
                <a:spcBef>
                  <a:spcPts val="1120"/>
                </a:spcBef>
                <a:spcAft>
                  <a:spcPts val="0"/>
                </a:spcAft>
                <a:buClr>
                  <a:schemeClr val="lt1"/>
                </a:buClr>
                <a:buSzPts val="3200"/>
                <a:buFont typeface="Helvetica Neue"/>
                <a:buChar char="•"/>
              </a:pPr>
              <a:r>
                <a:rPr lang="en-US" sz="3200" b="0" i="0" u="none" strike="noStrike" cap="none">
                  <a:solidFill>
                    <a:schemeClr val="lt1"/>
                  </a:solidFill>
                  <a:latin typeface="Helvetica Neue"/>
                  <a:ea typeface="Helvetica Neue"/>
                  <a:cs typeface="Helvetica Neue"/>
                  <a:sym typeface="Helvetica Neue"/>
                </a:rPr>
                <a:t>90% of survey respondents born outside of U.S.</a:t>
              </a:r>
              <a:endParaRPr sz="3200" b="0" i="0" u="none" strike="noStrike" cap="none">
                <a:solidFill>
                  <a:schemeClr val="lt1"/>
                </a:solidFill>
                <a:latin typeface="Helvetica Neue"/>
                <a:ea typeface="Helvetica Neue"/>
                <a:cs typeface="Helvetica Neue"/>
                <a:sym typeface="Helvetica Neue"/>
              </a:endParaRPr>
            </a:p>
            <a:p>
              <a:pPr marL="285750" marR="0" lvl="1" indent="-285750" algn="l" rtl="0">
                <a:lnSpc>
                  <a:spcPct val="90000"/>
                </a:lnSpc>
                <a:spcBef>
                  <a:spcPts val="480"/>
                </a:spcBef>
                <a:spcAft>
                  <a:spcPts val="0"/>
                </a:spcAft>
                <a:buClr>
                  <a:schemeClr val="lt1"/>
                </a:buClr>
                <a:buSzPts val="3200"/>
                <a:buFont typeface="Helvetica Neue"/>
                <a:buChar char="•"/>
              </a:pPr>
              <a:r>
                <a:rPr lang="en-US" sz="3200" b="0" i="0" u="none" strike="noStrike" cap="none">
                  <a:solidFill>
                    <a:schemeClr val="lt1"/>
                  </a:solidFill>
                  <a:latin typeface="Helvetica Neue"/>
                  <a:ea typeface="Helvetica Neue"/>
                  <a:cs typeface="Helvetica Neue"/>
                  <a:sym typeface="Helvetica Neue"/>
                </a:rPr>
                <a:t>Survey data shows most students had intention of transferring to a four-year college.</a:t>
              </a:r>
              <a:endParaRPr sz="3200" b="0" i="0" u="none" strike="noStrike" cap="none">
                <a:solidFill>
                  <a:schemeClr val="lt1"/>
                </a:solidFill>
                <a:latin typeface="Helvetica Neue"/>
                <a:ea typeface="Helvetica Neue"/>
                <a:cs typeface="Helvetica Neue"/>
                <a:sym typeface="Helvetica Neue"/>
              </a:endParaRPr>
            </a:p>
          </p:txBody>
        </p:sp>
      </p:grpSp>
      <p:sp>
        <p:nvSpPr>
          <p:cNvPr id="224" name="Google Shape;224;p28"/>
          <p:cNvSpPr/>
          <p:nvPr/>
        </p:nvSpPr>
        <p:spPr>
          <a:xfrm>
            <a:off x="1340200" y="2427225"/>
            <a:ext cx="2248500" cy="28890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8"/>
          <p:cNvSpPr txBox="1"/>
          <p:nvPr/>
        </p:nvSpPr>
        <p:spPr>
          <a:xfrm>
            <a:off x="1504000" y="3439850"/>
            <a:ext cx="2084700" cy="55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2"/>
                </a:solidFill>
                <a:latin typeface="Arial"/>
                <a:ea typeface="Arial"/>
                <a:cs typeface="Arial"/>
                <a:sym typeface="Arial"/>
              </a:rPr>
              <a:t>College L</a:t>
            </a:r>
            <a:endParaRPr sz="3000" b="1" i="0" u="none" strike="noStrike" cap="none">
              <a:solidFill>
                <a:schemeClr val="lt2"/>
              </a:solidFill>
              <a:latin typeface="Arial"/>
              <a:ea typeface="Arial"/>
              <a:cs typeface="Arial"/>
              <a:sym typeface="Arial"/>
            </a:endParaRPr>
          </a:p>
        </p:txBody>
      </p:sp>
      <p:sp>
        <p:nvSpPr>
          <p:cNvPr id="226" name="Google Shape;226;p28"/>
          <p:cNvSpPr/>
          <p:nvPr/>
        </p:nvSpPr>
        <p:spPr>
          <a:xfrm>
            <a:off x="1340200" y="6458528"/>
            <a:ext cx="2248500" cy="2889000"/>
          </a:xfrm>
          <a:prstGeom prst="roundRect">
            <a:avLst>
              <a:gd name="adj" fmla="val 16667"/>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8"/>
          <p:cNvSpPr txBox="1"/>
          <p:nvPr/>
        </p:nvSpPr>
        <p:spPr>
          <a:xfrm>
            <a:off x="1504000" y="7526215"/>
            <a:ext cx="2084700" cy="55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lt2"/>
                </a:solidFill>
                <a:latin typeface="Arial"/>
                <a:ea typeface="Arial"/>
                <a:cs typeface="Arial"/>
                <a:sym typeface="Arial"/>
              </a:rPr>
              <a:t>College B</a:t>
            </a:r>
            <a:endParaRPr sz="3000" b="1" i="0" u="none" strike="noStrike" cap="none">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CRC 2018 Theme">
  <a:themeElements>
    <a:clrScheme name="CCRC Colors">
      <a:dk1>
        <a:srgbClr val="000000"/>
      </a:dk1>
      <a:lt1>
        <a:srgbClr val="FFFFFF"/>
      </a:lt1>
      <a:dk2>
        <a:srgbClr val="0065A4"/>
      </a:dk2>
      <a:lt2>
        <a:srgbClr val="31A2B6"/>
      </a:lt2>
      <a:accent1>
        <a:srgbClr val="0065A4"/>
      </a:accent1>
      <a:accent2>
        <a:srgbClr val="31A2B6"/>
      </a:accent2>
      <a:accent3>
        <a:srgbClr val="CB3B2E"/>
      </a:accent3>
      <a:accent4>
        <a:srgbClr val="D96B29"/>
      </a:accent4>
      <a:accent5>
        <a:srgbClr val="864F83"/>
      </a:accent5>
      <a:accent6>
        <a:srgbClr val="5CA060"/>
      </a:accent6>
      <a:hlink>
        <a:srgbClr val="0065A4"/>
      </a:hlink>
      <a:folHlink>
        <a:srgbClr val="31A2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2269</Words>
  <Application>Microsoft Macintosh PowerPoint</Application>
  <PresentationFormat>Custom</PresentationFormat>
  <Paragraphs>280</Paragraphs>
  <Slides>25</Slides>
  <Notes>23</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Helvetica Neue</vt:lpstr>
      <vt:lpstr>Times New Roman</vt:lpstr>
      <vt:lpstr>Calibri</vt:lpstr>
      <vt:lpstr>Merriweather Sans</vt:lpstr>
      <vt:lpstr>Arial</vt:lpstr>
      <vt:lpstr>Noto Sans Symbols</vt:lpstr>
      <vt:lpstr>Tahoma</vt:lpstr>
      <vt:lpstr>CCRC 2018 Theme</vt:lpstr>
      <vt:lpstr>Case Studies of  Community College ESOL Programs and the  Experiences of English Learners</vt:lpstr>
      <vt:lpstr>Overview of Presentation</vt:lpstr>
      <vt:lpstr>PowerPoint Presentation</vt:lpstr>
      <vt:lpstr>Study Background and Context</vt:lpstr>
      <vt:lpstr>Postsecondary Enrollment Patterns Suggest a Growing Proportion are English Learners</vt:lpstr>
      <vt:lpstr>Methodology for Literature Review</vt:lpstr>
      <vt:lpstr>Methodology for Qualitative Analysis</vt:lpstr>
      <vt:lpstr> California Policy and Program Context</vt:lpstr>
      <vt:lpstr>ESOL Reforms in CA College District</vt:lpstr>
      <vt:lpstr>Accelerated Accordion Model </vt:lpstr>
      <vt:lpstr>Traditional ESL Course Sequences in Community Colleges</vt:lpstr>
      <vt:lpstr>Curriculum and Instruction in Traditional ESL Courses</vt:lpstr>
      <vt:lpstr>EL Identity in Community College</vt:lpstr>
      <vt:lpstr>Case Studies of ESOL Reform Approaches and the Experiences of English Learners</vt:lpstr>
      <vt:lpstr>Alimatou, 29, Advanced Grammar ESOL course </vt:lpstr>
      <vt:lpstr>Characteristics of Students Enrolling in ESOL Courses</vt:lpstr>
      <vt:lpstr>Characteristics of Students Enrolling in ESOL Courses</vt:lpstr>
      <vt:lpstr>Characteristics of Students Enrolling in ESOL Courses</vt:lpstr>
      <vt:lpstr>Academic decision-making among students in ESOL tied to confidence with English skills </vt:lpstr>
      <vt:lpstr>Classroom experiences of ESOL students heavily influenced by faculty practices </vt:lpstr>
      <vt:lpstr>ESOL students engaging with the community college </vt:lpstr>
      <vt:lpstr>ESOL students engaging with the community college</vt:lpstr>
      <vt:lpstr>ESOL students engaging with the community college </vt:lpstr>
      <vt:lpstr> Community College Research Center Teachers College, Columbia University 525 W 120th St. | Box 174 | New York, NY 10027 Raufman@tc.edu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Studies of  Community College ESOL Programs and the  Experiences of English Learners</dc:title>
  <cp:lastModifiedBy>Julia Raufman</cp:lastModifiedBy>
  <cp:revision>13</cp:revision>
  <dcterms:modified xsi:type="dcterms:W3CDTF">2019-04-05T02:59:35Z</dcterms:modified>
</cp:coreProperties>
</file>